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png" ContentType="image/png"/>
  <Default Extension="jpeg" ContentType="image/jpeg"/>
  <Default Extension="JPG" ContentType="image/.jpg"/>
  <Default Extension="gif" ContentType="image/gif"/>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 id="2147483661" r:id="rId4"/>
    <p:sldMasterId id="2147483673" r:id="rId5"/>
    <p:sldMasterId id="2147483683" r:id="rId6"/>
    <p:sldMasterId id="2147483693" r:id="rId7"/>
    <p:sldMasterId id="2147483703" r:id="rId8"/>
    <p:sldMasterId id="2147483713" r:id="rId9"/>
    <p:sldMasterId id="2147483723" r:id="rId10"/>
    <p:sldMasterId id="2147483733" r:id="rId11"/>
    <p:sldMasterId id="2147483743" r:id="rId12"/>
  </p:sldMasterIdLst>
  <p:notesMasterIdLst>
    <p:notesMasterId r:id="rId14"/>
  </p:notesMasterIdLst>
  <p:sldIdLst>
    <p:sldId id="693" r:id="rId13"/>
    <p:sldId id="694" r:id="rId15"/>
    <p:sldId id="695" r:id="rId16"/>
    <p:sldId id="697" r:id="rId17"/>
    <p:sldId id="698" r:id="rId18"/>
    <p:sldId id="1591" r:id="rId19"/>
    <p:sldId id="1594" r:id="rId20"/>
    <p:sldId id="1491" r:id="rId21"/>
    <p:sldId id="1590" r:id="rId22"/>
    <p:sldId id="699" r:id="rId23"/>
    <p:sldId id="700" r:id="rId24"/>
    <p:sldId id="702" r:id="rId25"/>
    <p:sldId id="703" r:id="rId26"/>
    <p:sldId id="704" r:id="rId27"/>
    <p:sldId id="705" r:id="rId28"/>
    <p:sldId id="706" r:id="rId29"/>
    <p:sldId id="707" r:id="rId30"/>
    <p:sldId id="708" r:id="rId31"/>
    <p:sldId id="709" r:id="rId32"/>
    <p:sldId id="710" r:id="rId33"/>
    <p:sldId id="711" r:id="rId34"/>
    <p:sldId id="1406" r:id="rId35"/>
    <p:sldId id="1399" r:id="rId36"/>
    <p:sldId id="1401" r:id="rId37"/>
    <p:sldId id="1402" r:id="rId38"/>
    <p:sldId id="1403" r:id="rId39"/>
    <p:sldId id="1404" r:id="rId40"/>
    <p:sldId id="1405" r:id="rId41"/>
    <p:sldId id="1407" r:id="rId42"/>
    <p:sldId id="1408" r:id="rId43"/>
    <p:sldId id="1409" r:id="rId44"/>
    <p:sldId id="1410" r:id="rId45"/>
    <p:sldId id="1411" r:id="rId46"/>
    <p:sldId id="1412" r:id="rId47"/>
    <p:sldId id="1413" r:id="rId48"/>
    <p:sldId id="1415" r:id="rId49"/>
    <p:sldId id="1414" r:id="rId50"/>
    <p:sldId id="1416" r:id="rId51"/>
    <p:sldId id="1419" r:id="rId52"/>
    <p:sldId id="1420" r:id="rId53"/>
    <p:sldId id="1422" r:id="rId54"/>
    <p:sldId id="1421" r:id="rId55"/>
    <p:sldId id="712" r:id="rId56"/>
    <p:sldId id="713" r:id="rId57"/>
    <p:sldId id="1277" r:id="rId58"/>
    <p:sldId id="1278" r:id="rId59"/>
    <p:sldId id="1279" r:id="rId60"/>
    <p:sldId id="1286" r:id="rId61"/>
    <p:sldId id="1593" r:id="rId62"/>
    <p:sldId id="1280" r:id="rId63"/>
    <p:sldId id="1344" r:id="rId64"/>
    <p:sldId id="1282" r:id="rId65"/>
    <p:sldId id="1346" r:id="rId66"/>
    <p:sldId id="1283" r:id="rId67"/>
    <p:sldId id="1723" r:id="rId68"/>
    <p:sldId id="1290" r:id="rId69"/>
    <p:sldId id="1281" r:id="rId70"/>
    <p:sldId id="1289" r:id="rId71"/>
    <p:sldId id="1291" r:id="rId72"/>
    <p:sldId id="1348" r:id="rId73"/>
    <p:sldId id="1292" r:id="rId74"/>
    <p:sldId id="1297" r:id="rId75"/>
    <p:sldId id="1349" r:id="rId76"/>
    <p:sldId id="1294" r:id="rId77"/>
    <p:sldId id="1596" r:id="rId78"/>
    <p:sldId id="1295" r:id="rId79"/>
    <p:sldId id="1296" r:id="rId80"/>
    <p:sldId id="1298" r:id="rId81"/>
    <p:sldId id="1299" r:id="rId82"/>
    <p:sldId id="1352" r:id="rId83"/>
    <p:sldId id="1303" r:id="rId84"/>
    <p:sldId id="1300" r:id="rId85"/>
    <p:sldId id="1301" r:id="rId86"/>
    <p:sldId id="1302" r:id="rId87"/>
    <p:sldId id="1306" r:id="rId88"/>
    <p:sldId id="1309" r:id="rId89"/>
    <p:sldId id="1311" r:id="rId90"/>
    <p:sldId id="1598" r:id="rId91"/>
    <p:sldId id="1314" r:id="rId92"/>
    <p:sldId id="1308" r:id="rId93"/>
    <p:sldId id="1310" r:id="rId94"/>
    <p:sldId id="1312" r:id="rId95"/>
    <p:sldId id="1317" r:id="rId96"/>
    <p:sldId id="1313" r:id="rId97"/>
    <p:sldId id="1698" r:id="rId98"/>
    <p:sldId id="1699" r:id="rId99"/>
    <p:sldId id="1700" r:id="rId100"/>
    <p:sldId id="1701" r:id="rId101"/>
    <p:sldId id="1702" r:id="rId102"/>
    <p:sldId id="1703" r:id="rId103"/>
    <p:sldId id="1705" r:id="rId104"/>
    <p:sldId id="1706" r:id="rId105"/>
    <p:sldId id="1707" r:id="rId106"/>
    <p:sldId id="1708" r:id="rId107"/>
    <p:sldId id="1709" r:id="rId108"/>
    <p:sldId id="1710" r:id="rId109"/>
    <p:sldId id="1711" r:id="rId110"/>
    <p:sldId id="1712" r:id="rId111"/>
    <p:sldId id="1713" r:id="rId112"/>
    <p:sldId id="1714" r:id="rId113"/>
    <p:sldId id="1599" r:id="rId114"/>
    <p:sldId id="1696" r:id="rId115"/>
    <p:sldId id="1695" r:id="rId116"/>
    <p:sldId id="1693" r:id="rId117"/>
    <p:sldId id="1276" r:id="rId118"/>
  </p:sldIdLst>
  <p:sldSz cx="12192000" cy="6858000"/>
  <p:notesSz cx="6858000" cy="9144000"/>
  <p:custDataLst>
    <p:tags r:id="rId1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3"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PTer_Tang" initials="z" lastIdx="1" clrIdx="0"/>
  <p:cmAuthor id="1" name="LH" initials="L" lastIdx="1" clrIdx="0"/>
  <p:cmAuthor id="2" name="作者" initials="A" lastIdx="0" clrIdx="1"/>
  <p:cmAuthor id="3" name="Joanna Zhongqiu Mao" initials="jmao" lastIdx="15" clrIdx="3"/>
  <p:cmAuthor id="4" name="BIM-策划" initials="B" lastIdx="1" clrIdx="3"/>
  <p:cmAuthor id="5" name="Lenovo" initials="L" lastIdx="1" clrIdx="4"/>
  <p:cmAuthor id="7" name="留着鼻涕的马丁" initials="留" lastIdx="9" clrIdx="6"/>
  <p:cmAuthor id="8" name="dengwenzi" initials="d" lastIdx="1" clrIdx="7"/>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096E6"/>
    <a:srgbClr val="D2DDF5"/>
    <a:srgbClr val="EFB81C"/>
    <a:srgbClr val="FFC81F"/>
    <a:srgbClr val="7F7F7F"/>
    <a:srgbClr val="FEBC28"/>
    <a:srgbClr val="F0A240"/>
    <a:srgbClr val="FB9E13"/>
    <a:srgbClr val="F6CD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383"/>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86.xml"/><Relationship Id="rId98" Type="http://schemas.openxmlformats.org/officeDocument/2006/relationships/slide" Target="slides/slide85.xml"/><Relationship Id="rId97" Type="http://schemas.openxmlformats.org/officeDocument/2006/relationships/slide" Target="slides/slide84.xml"/><Relationship Id="rId96" Type="http://schemas.openxmlformats.org/officeDocument/2006/relationships/slide" Target="slides/slide83.xml"/><Relationship Id="rId95" Type="http://schemas.openxmlformats.org/officeDocument/2006/relationships/slide" Target="slides/slide82.xml"/><Relationship Id="rId94" Type="http://schemas.openxmlformats.org/officeDocument/2006/relationships/slide" Target="slides/slide81.xml"/><Relationship Id="rId93" Type="http://schemas.openxmlformats.org/officeDocument/2006/relationships/slide" Target="slides/slide80.xml"/><Relationship Id="rId92" Type="http://schemas.openxmlformats.org/officeDocument/2006/relationships/slide" Target="slides/slide79.xml"/><Relationship Id="rId91" Type="http://schemas.openxmlformats.org/officeDocument/2006/relationships/slide" Target="slides/slide78.xml"/><Relationship Id="rId90" Type="http://schemas.openxmlformats.org/officeDocument/2006/relationships/slide" Target="slides/slide77.xml"/><Relationship Id="rId9" Type="http://schemas.openxmlformats.org/officeDocument/2006/relationships/slideMaster" Target="slideMasters/slideMaster8.xml"/><Relationship Id="rId89" Type="http://schemas.openxmlformats.org/officeDocument/2006/relationships/slide" Target="slides/slide76.xml"/><Relationship Id="rId88" Type="http://schemas.openxmlformats.org/officeDocument/2006/relationships/slide" Target="slides/slide75.xml"/><Relationship Id="rId87" Type="http://schemas.openxmlformats.org/officeDocument/2006/relationships/slide" Target="slides/slide74.xml"/><Relationship Id="rId86" Type="http://schemas.openxmlformats.org/officeDocument/2006/relationships/slide" Target="slides/slide73.xml"/><Relationship Id="rId85" Type="http://schemas.openxmlformats.org/officeDocument/2006/relationships/slide" Target="slides/slide72.xml"/><Relationship Id="rId84" Type="http://schemas.openxmlformats.org/officeDocument/2006/relationships/slide" Target="slides/slide71.xml"/><Relationship Id="rId83" Type="http://schemas.openxmlformats.org/officeDocument/2006/relationships/slide" Target="slides/slide70.xml"/><Relationship Id="rId82" Type="http://schemas.openxmlformats.org/officeDocument/2006/relationships/slide" Target="slides/slide69.xml"/><Relationship Id="rId81" Type="http://schemas.openxmlformats.org/officeDocument/2006/relationships/slide" Target="slides/slide68.xml"/><Relationship Id="rId80" Type="http://schemas.openxmlformats.org/officeDocument/2006/relationships/slide" Target="slides/slide67.xml"/><Relationship Id="rId8" Type="http://schemas.openxmlformats.org/officeDocument/2006/relationships/slideMaster" Target="slideMasters/slideMaster7.xml"/><Relationship Id="rId79" Type="http://schemas.openxmlformats.org/officeDocument/2006/relationships/slide" Target="slides/slide66.xml"/><Relationship Id="rId78" Type="http://schemas.openxmlformats.org/officeDocument/2006/relationships/slide" Target="slides/slide65.xml"/><Relationship Id="rId77" Type="http://schemas.openxmlformats.org/officeDocument/2006/relationships/slide" Target="slides/slide64.xml"/><Relationship Id="rId76" Type="http://schemas.openxmlformats.org/officeDocument/2006/relationships/slide" Target="slides/slide63.xml"/><Relationship Id="rId75" Type="http://schemas.openxmlformats.org/officeDocument/2006/relationships/slide" Target="slides/slide62.xml"/><Relationship Id="rId74" Type="http://schemas.openxmlformats.org/officeDocument/2006/relationships/slide" Target="slides/slide61.xml"/><Relationship Id="rId73" Type="http://schemas.openxmlformats.org/officeDocument/2006/relationships/slide" Target="slides/slide60.xml"/><Relationship Id="rId72" Type="http://schemas.openxmlformats.org/officeDocument/2006/relationships/slide" Target="slides/slide59.xml"/><Relationship Id="rId71" Type="http://schemas.openxmlformats.org/officeDocument/2006/relationships/slide" Target="slides/slide58.xml"/><Relationship Id="rId70" Type="http://schemas.openxmlformats.org/officeDocument/2006/relationships/slide" Target="slides/slide57.xml"/><Relationship Id="rId7" Type="http://schemas.openxmlformats.org/officeDocument/2006/relationships/slideMaster" Target="slideMasters/slideMaster6.xml"/><Relationship Id="rId69" Type="http://schemas.openxmlformats.org/officeDocument/2006/relationships/slide" Target="slides/slide56.xml"/><Relationship Id="rId68" Type="http://schemas.openxmlformats.org/officeDocument/2006/relationships/slide" Target="slides/slide55.xml"/><Relationship Id="rId67" Type="http://schemas.openxmlformats.org/officeDocument/2006/relationships/slide" Target="slides/slide54.xml"/><Relationship Id="rId66" Type="http://schemas.openxmlformats.org/officeDocument/2006/relationships/slide" Target="slides/slide53.xml"/><Relationship Id="rId65" Type="http://schemas.openxmlformats.org/officeDocument/2006/relationships/slide" Target="slides/slide52.xml"/><Relationship Id="rId64" Type="http://schemas.openxmlformats.org/officeDocument/2006/relationships/slide" Target="slides/slide51.xml"/><Relationship Id="rId63" Type="http://schemas.openxmlformats.org/officeDocument/2006/relationships/slide" Target="slides/slide50.xml"/><Relationship Id="rId62" Type="http://schemas.openxmlformats.org/officeDocument/2006/relationships/slide" Target="slides/slide49.xml"/><Relationship Id="rId61" Type="http://schemas.openxmlformats.org/officeDocument/2006/relationships/slide" Target="slides/slide48.xml"/><Relationship Id="rId60" Type="http://schemas.openxmlformats.org/officeDocument/2006/relationships/slide" Target="slides/slide47.xml"/><Relationship Id="rId6" Type="http://schemas.openxmlformats.org/officeDocument/2006/relationships/slideMaster" Target="slideMasters/slideMaster5.xml"/><Relationship Id="rId59" Type="http://schemas.openxmlformats.org/officeDocument/2006/relationships/slide" Target="slides/slide46.xml"/><Relationship Id="rId58" Type="http://schemas.openxmlformats.org/officeDocument/2006/relationships/slide" Target="slides/slide45.xml"/><Relationship Id="rId57" Type="http://schemas.openxmlformats.org/officeDocument/2006/relationships/slide" Target="slides/slide44.xml"/><Relationship Id="rId56" Type="http://schemas.openxmlformats.org/officeDocument/2006/relationships/slide" Target="slides/slide43.xml"/><Relationship Id="rId55" Type="http://schemas.openxmlformats.org/officeDocument/2006/relationships/slide" Target="slides/slide42.xml"/><Relationship Id="rId54" Type="http://schemas.openxmlformats.org/officeDocument/2006/relationships/slide" Target="slides/slide41.xml"/><Relationship Id="rId53" Type="http://schemas.openxmlformats.org/officeDocument/2006/relationships/slide" Target="slides/slide40.xml"/><Relationship Id="rId52" Type="http://schemas.openxmlformats.org/officeDocument/2006/relationships/slide" Target="slides/slide39.xml"/><Relationship Id="rId51" Type="http://schemas.openxmlformats.org/officeDocument/2006/relationships/slide" Target="slides/slide38.xml"/><Relationship Id="rId50" Type="http://schemas.openxmlformats.org/officeDocument/2006/relationships/slide" Target="slides/slide37.xml"/><Relationship Id="rId5" Type="http://schemas.openxmlformats.org/officeDocument/2006/relationships/slideMaster" Target="slideMasters/slideMaster4.xml"/><Relationship Id="rId49" Type="http://schemas.openxmlformats.org/officeDocument/2006/relationships/slide" Target="slides/slide36.xml"/><Relationship Id="rId48" Type="http://schemas.openxmlformats.org/officeDocument/2006/relationships/slide" Target="slides/slide35.xml"/><Relationship Id="rId47" Type="http://schemas.openxmlformats.org/officeDocument/2006/relationships/slide" Target="slides/slide34.xml"/><Relationship Id="rId46" Type="http://schemas.openxmlformats.org/officeDocument/2006/relationships/slide" Target="slides/slide33.xml"/><Relationship Id="rId45" Type="http://schemas.openxmlformats.org/officeDocument/2006/relationships/slide" Target="slides/slide32.xml"/><Relationship Id="rId44" Type="http://schemas.openxmlformats.org/officeDocument/2006/relationships/slide" Target="slides/slide31.xml"/><Relationship Id="rId43" Type="http://schemas.openxmlformats.org/officeDocument/2006/relationships/slide" Target="slides/slide30.xml"/><Relationship Id="rId42" Type="http://schemas.openxmlformats.org/officeDocument/2006/relationships/slide" Target="slides/slide29.xml"/><Relationship Id="rId41" Type="http://schemas.openxmlformats.org/officeDocument/2006/relationships/slide" Target="slides/slide28.xml"/><Relationship Id="rId40" Type="http://schemas.openxmlformats.org/officeDocument/2006/relationships/slide" Target="slides/slide27.xml"/><Relationship Id="rId4" Type="http://schemas.openxmlformats.org/officeDocument/2006/relationships/slideMaster" Target="slideMasters/slideMaster3.xml"/><Relationship Id="rId39" Type="http://schemas.openxmlformats.org/officeDocument/2006/relationships/slide" Target="slides/slide26.xml"/><Relationship Id="rId38" Type="http://schemas.openxmlformats.org/officeDocument/2006/relationships/slide" Target="slides/slide25.xml"/><Relationship Id="rId37" Type="http://schemas.openxmlformats.org/officeDocument/2006/relationships/slide" Target="slides/slide24.xml"/><Relationship Id="rId36" Type="http://schemas.openxmlformats.org/officeDocument/2006/relationships/slide" Target="slides/slide23.xml"/><Relationship Id="rId35" Type="http://schemas.openxmlformats.org/officeDocument/2006/relationships/slide" Target="slides/slide22.xml"/><Relationship Id="rId34" Type="http://schemas.openxmlformats.org/officeDocument/2006/relationships/slide" Target="slides/slide21.xml"/><Relationship Id="rId33" Type="http://schemas.openxmlformats.org/officeDocument/2006/relationships/slide" Target="slides/slide20.xml"/><Relationship Id="rId32" Type="http://schemas.openxmlformats.org/officeDocument/2006/relationships/slide" Target="slides/slide19.xml"/><Relationship Id="rId31" Type="http://schemas.openxmlformats.org/officeDocument/2006/relationships/slide" Target="slides/slide18.xml"/><Relationship Id="rId30" Type="http://schemas.openxmlformats.org/officeDocument/2006/relationships/slide" Target="slides/slide17.xml"/><Relationship Id="rId3" Type="http://schemas.openxmlformats.org/officeDocument/2006/relationships/slideMaster" Target="slideMasters/slideMaster2.xml"/><Relationship Id="rId29" Type="http://schemas.openxmlformats.org/officeDocument/2006/relationships/slide" Target="slides/slide16.xml"/><Relationship Id="rId28" Type="http://schemas.openxmlformats.org/officeDocument/2006/relationships/slide" Target="slides/slide15.xml"/><Relationship Id="rId27" Type="http://schemas.openxmlformats.org/officeDocument/2006/relationships/slide" Target="slides/slide14.xml"/><Relationship Id="rId26" Type="http://schemas.openxmlformats.org/officeDocument/2006/relationships/slide" Target="slides/slide13.xml"/><Relationship Id="rId25" Type="http://schemas.openxmlformats.org/officeDocument/2006/relationships/slide" Target="slides/slide12.xml"/><Relationship Id="rId24" Type="http://schemas.openxmlformats.org/officeDocument/2006/relationships/slide" Target="slides/slide11.xml"/><Relationship Id="rId23" Type="http://schemas.openxmlformats.org/officeDocument/2006/relationships/slide" Target="slides/slide10.xml"/><Relationship Id="rId22" Type="http://schemas.openxmlformats.org/officeDocument/2006/relationships/slide" Target="slides/slide9.xml"/><Relationship Id="rId21" Type="http://schemas.openxmlformats.org/officeDocument/2006/relationships/slide" Target="slides/slide8.xml"/><Relationship Id="rId20" Type="http://schemas.openxmlformats.org/officeDocument/2006/relationships/slide" Target="slides/slide7.xml"/><Relationship Id="rId2" Type="http://schemas.openxmlformats.org/officeDocument/2006/relationships/theme" Target="theme/theme1.xml"/><Relationship Id="rId19" Type="http://schemas.openxmlformats.org/officeDocument/2006/relationships/slide" Target="slides/slide6.xml"/><Relationship Id="rId18" Type="http://schemas.openxmlformats.org/officeDocument/2006/relationships/slide" Target="slides/slide5.xml"/><Relationship Id="rId17" Type="http://schemas.openxmlformats.org/officeDocument/2006/relationships/slide" Target="slides/slide4.xml"/><Relationship Id="rId16" Type="http://schemas.openxmlformats.org/officeDocument/2006/relationships/slide" Target="slides/slide3.xml"/><Relationship Id="rId15" Type="http://schemas.openxmlformats.org/officeDocument/2006/relationships/slide" Target="slides/slide2.xml"/><Relationship Id="rId14" Type="http://schemas.openxmlformats.org/officeDocument/2006/relationships/notesMaster" Target="notesMasters/notesMaster1.xml"/><Relationship Id="rId13" Type="http://schemas.openxmlformats.org/officeDocument/2006/relationships/slide" Target="slides/slide1.xml"/><Relationship Id="rId123" Type="http://schemas.openxmlformats.org/officeDocument/2006/relationships/tags" Target="tags/tag91.xml"/><Relationship Id="rId122" Type="http://schemas.openxmlformats.org/officeDocument/2006/relationships/commentAuthors" Target="commentAuthors.xml"/><Relationship Id="rId121" Type="http://schemas.openxmlformats.org/officeDocument/2006/relationships/tableStyles" Target="tableStyles.xml"/><Relationship Id="rId120" Type="http://schemas.openxmlformats.org/officeDocument/2006/relationships/viewProps" Target="viewProps.xml"/><Relationship Id="rId12" Type="http://schemas.openxmlformats.org/officeDocument/2006/relationships/slideMaster" Target="slideMasters/slideMaster11.xml"/><Relationship Id="rId119" Type="http://schemas.openxmlformats.org/officeDocument/2006/relationships/presProps" Target="presProps.xml"/><Relationship Id="rId118" Type="http://schemas.openxmlformats.org/officeDocument/2006/relationships/slide" Target="slides/slide105.xml"/><Relationship Id="rId117" Type="http://schemas.openxmlformats.org/officeDocument/2006/relationships/slide" Target="slides/slide104.xml"/><Relationship Id="rId116" Type="http://schemas.openxmlformats.org/officeDocument/2006/relationships/slide" Target="slides/slide103.xml"/><Relationship Id="rId115" Type="http://schemas.openxmlformats.org/officeDocument/2006/relationships/slide" Target="slides/slide102.xml"/><Relationship Id="rId114" Type="http://schemas.openxmlformats.org/officeDocument/2006/relationships/slide" Target="slides/slide101.xml"/><Relationship Id="rId113" Type="http://schemas.openxmlformats.org/officeDocument/2006/relationships/slide" Target="slides/slide100.xml"/><Relationship Id="rId112" Type="http://schemas.openxmlformats.org/officeDocument/2006/relationships/slide" Target="slides/slide99.xml"/><Relationship Id="rId111" Type="http://schemas.openxmlformats.org/officeDocument/2006/relationships/slide" Target="slides/slide98.xml"/><Relationship Id="rId110" Type="http://schemas.openxmlformats.org/officeDocument/2006/relationships/slide" Target="slides/slide97.xml"/><Relationship Id="rId11" Type="http://schemas.openxmlformats.org/officeDocument/2006/relationships/slideMaster" Target="slideMasters/slideMaster10.xml"/><Relationship Id="rId109" Type="http://schemas.openxmlformats.org/officeDocument/2006/relationships/slide" Target="slides/slide96.xml"/><Relationship Id="rId108" Type="http://schemas.openxmlformats.org/officeDocument/2006/relationships/slide" Target="slides/slide95.xml"/><Relationship Id="rId107" Type="http://schemas.openxmlformats.org/officeDocument/2006/relationships/slide" Target="slides/slide94.xml"/><Relationship Id="rId106" Type="http://schemas.openxmlformats.org/officeDocument/2006/relationships/slide" Target="slides/slide93.xml"/><Relationship Id="rId105" Type="http://schemas.openxmlformats.org/officeDocument/2006/relationships/slide" Target="slides/slide92.xml"/><Relationship Id="rId104" Type="http://schemas.openxmlformats.org/officeDocument/2006/relationships/slide" Target="slides/slide91.xml"/><Relationship Id="rId103" Type="http://schemas.openxmlformats.org/officeDocument/2006/relationships/slide" Target="slides/slide90.xml"/><Relationship Id="rId102" Type="http://schemas.openxmlformats.org/officeDocument/2006/relationships/slide" Target="slides/slide89.xml"/><Relationship Id="rId101" Type="http://schemas.openxmlformats.org/officeDocument/2006/relationships/slide" Target="slides/slide88.xml"/><Relationship Id="rId100" Type="http://schemas.openxmlformats.org/officeDocument/2006/relationships/slide" Target="slides/slide87.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A2B5DFA-9586-45BF-A9A2-28A42CB909FB}"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A2B5DFA-9586-45BF-A9A2-28A42CB909FB}"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A2B5DFA-9586-45BF-A9A2-28A42CB909FB}"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pPr>
              <a:lnSpc>
                <a:spcPct val="150000"/>
              </a:lnSpc>
            </a:pPr>
            <a:r>
              <a:rPr lang="zh-CN" altLang="en-US">
                <a:sym typeface="+mn-ea"/>
              </a:rPr>
              <a:t>临边作业的防护栏杆应由横杆、立杆及不低于 180 ㎜高的挡脚板组成：</a:t>
            </a:r>
            <a:endParaRPr lang="zh-CN" altLang="en-US"/>
          </a:p>
          <a:p>
            <a:pPr marL="285750" indent="-285750">
              <a:lnSpc>
                <a:spcPct val="150000"/>
              </a:lnSpc>
              <a:buFont typeface="Wingdings" panose="05000000000000000000" charset="0"/>
              <a:buChar char="Ø"/>
            </a:pPr>
            <a:r>
              <a:rPr lang="zh-CN" altLang="en-US">
                <a:sym typeface="+mn-ea"/>
              </a:rPr>
              <a:t>防护栏杆应为两道横杆，上杆距地面高度应为 1.2m，下杆应在上杆和挡脚板中间设置。当防护栏杆高度大于 1.2m 时，应增设横杆，横杆间距不应大于 600 ㎜；</a:t>
            </a:r>
            <a:endParaRPr lang="zh-CN" altLang="en-US"/>
          </a:p>
          <a:p>
            <a:pPr marL="285750" indent="-285750">
              <a:lnSpc>
                <a:spcPct val="150000"/>
              </a:lnSpc>
              <a:buFont typeface="Wingdings" panose="05000000000000000000" charset="0"/>
              <a:buChar char="Ø"/>
            </a:pPr>
            <a:r>
              <a:rPr lang="zh-CN" altLang="en-US">
                <a:sym typeface="+mn-ea"/>
              </a:rPr>
              <a:t>防护栏杆立杆间距不应大于 2m。</a:t>
            </a:r>
            <a:endParaRPr lang="zh-CN" altLang="en-US"/>
          </a:p>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6A2B5DFA-9586-45BF-A9A2-28A42CB909F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17.xml"/><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18.xml"/><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19.xml"/><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20.xml"/><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42.xml"/><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43.xml"/><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44.xml"/><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tags" Target="../tags/tag45.xml"/><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950278" y="2896870"/>
            <a:ext cx="1522095"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pic>
        <p:nvPicPr>
          <p:cNvPr id="3" name="图片 2" descr="C:\Users\MinusEliza\Desktop\LOGO+逗逗网（横板）_1.pngLOGO+逗逗网（横板）_1"/>
          <p:cNvPicPr>
            <a:picLocks noChangeAspect="1"/>
          </p:cNvPicPr>
          <p:nvPr userDrawn="1"/>
        </p:nvPicPr>
        <p:blipFill>
          <a:blip r:embed="rId4"/>
          <a:srcRect/>
          <a:stretch>
            <a:fillRect/>
          </a:stretch>
        </p:blipFill>
        <p:spPr>
          <a:xfrm>
            <a:off x="834390" y="231775"/>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pic>
        <p:nvPicPr>
          <p:cNvPr id="4" name="图片 3" descr="C:\Users\MinusEliza\Desktop\LOGO+逗逗网（横板）_1.pngLOGO+逗逗网（横板）_1"/>
          <p:cNvPicPr>
            <a:picLocks noChangeAspect="1"/>
          </p:cNvPicPr>
          <p:nvPr userDrawn="1"/>
        </p:nvPicPr>
        <p:blipFill>
          <a:blip r:embed="rId4"/>
          <a:srcRect/>
          <a:stretch>
            <a:fillRect/>
          </a:stretch>
        </p:blipFill>
        <p:spPr>
          <a:xfrm>
            <a:off x="834390" y="17145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pic>
        <p:nvPicPr>
          <p:cNvPr id="4" name="图片 3" descr="C:\Users\MinusEliza\Desktop\LOGO+逗逗网（横板）_1.pngLOGO+逗逗网（横板）_1"/>
          <p:cNvPicPr>
            <a:picLocks noChangeAspect="1"/>
          </p:cNvPicPr>
          <p:nvPr userDrawn="1"/>
        </p:nvPicPr>
        <p:blipFill>
          <a:blip r:embed="rId4"/>
          <a:srcRect/>
          <a:stretch>
            <a:fillRect/>
          </a:stretch>
        </p:blipFill>
        <p:spPr>
          <a:xfrm>
            <a:off x="895985" y="15494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pic>
        <p:nvPicPr>
          <p:cNvPr id="4" name="图片 3" descr="C:\Users\MinusEliza\Desktop\LOGO+逗逗网（横板）_1.pngLOGO+逗逗网（横板）_1"/>
          <p:cNvPicPr>
            <a:picLocks noChangeAspect="1"/>
          </p:cNvPicPr>
          <p:nvPr userDrawn="1"/>
        </p:nvPicPr>
        <p:blipFill>
          <a:blip r:embed="rId4"/>
          <a:srcRect/>
          <a:stretch>
            <a:fillRect/>
          </a:stretch>
        </p:blipFill>
        <p:spPr>
          <a:xfrm>
            <a:off x="982345" y="15494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pic>
        <p:nvPicPr>
          <p:cNvPr id="9" name="图片 8" descr="C:\Users\MinusEliza\Desktop\LOGO+逗逗网（横板）_3.pngLOGO+逗逗网（横板）_3"/>
          <p:cNvPicPr>
            <a:picLocks noChangeAspect="1"/>
          </p:cNvPicPr>
          <p:nvPr userDrawn="1"/>
        </p:nvPicPr>
        <p:blipFill>
          <a:blip r:embed="rId3"/>
          <a:srcRect/>
          <a:stretch>
            <a:fillRect/>
          </a:stretch>
        </p:blipFill>
        <p:spPr>
          <a:xfrm>
            <a:off x="652145" y="338455"/>
            <a:ext cx="2993390" cy="414020"/>
          </a:xfrm>
          <a:prstGeom prst="rect">
            <a:avLst/>
          </a:prstGeom>
        </p:spPr>
      </p:pic>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pic>
        <p:nvPicPr>
          <p:cNvPr id="4" name="图片 3" descr="C:\Users\MinusEliza\Desktop\LOGO+逗逗网（横板）_1.pngLOGO+逗逗网（横板）_1"/>
          <p:cNvPicPr>
            <a:picLocks noChangeAspect="1"/>
          </p:cNvPicPr>
          <p:nvPr userDrawn="1"/>
        </p:nvPicPr>
        <p:blipFill>
          <a:blip r:embed="rId3"/>
          <a:srcRect/>
          <a:stretch>
            <a:fillRect/>
          </a:stretch>
        </p:blipFill>
        <p:spPr>
          <a:xfrm>
            <a:off x="8441055" y="18923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9" name="图片 8" descr="C:\Users\MinusEliza\Desktop\LOGO+逗逗网（横板）_3.pngLOGO+逗逗网（横板）_3"/>
          <p:cNvPicPr>
            <a:picLocks noChangeAspect="1"/>
          </p:cNvPicPr>
          <p:nvPr userDrawn="1"/>
        </p:nvPicPr>
        <p:blipFill>
          <a:blip r:embed="rId3"/>
          <a:srcRect/>
          <a:stretch>
            <a:fillRect/>
          </a:stretch>
        </p:blipFill>
        <p:spPr>
          <a:xfrm>
            <a:off x="8742045" y="220345"/>
            <a:ext cx="2984500" cy="4133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pic>
        <p:nvPicPr>
          <p:cNvPr id="9" name="图片 8" descr="C:\Users\MinusEliza\Desktop\LOGO+逗逗网（横板）_3.pngLOGO+逗逗网（横板）_3"/>
          <p:cNvPicPr>
            <a:picLocks noChangeAspect="1"/>
          </p:cNvPicPr>
          <p:nvPr userDrawn="1"/>
        </p:nvPicPr>
        <p:blipFill>
          <a:blip r:embed="rId3"/>
          <a:srcRect/>
          <a:stretch>
            <a:fillRect/>
          </a:stretch>
        </p:blipFill>
        <p:spPr>
          <a:xfrm>
            <a:off x="652145" y="338455"/>
            <a:ext cx="2993390" cy="414020"/>
          </a:xfrm>
          <a:prstGeom prst="rect">
            <a:avLst/>
          </a:prstGeom>
        </p:spPr>
      </p:pic>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pic>
        <p:nvPicPr>
          <p:cNvPr id="4" name="图片 3" descr="C:\Users\MinusEliza\Desktop\LOGO+逗逗网（横板）_1.pngLOGO+逗逗网（横板）_1"/>
          <p:cNvPicPr>
            <a:picLocks noChangeAspect="1"/>
          </p:cNvPicPr>
          <p:nvPr userDrawn="1"/>
        </p:nvPicPr>
        <p:blipFill>
          <a:blip r:embed="rId3"/>
          <a:srcRect/>
          <a:stretch>
            <a:fillRect/>
          </a:stretch>
        </p:blipFill>
        <p:spPr>
          <a:xfrm>
            <a:off x="8441055" y="18923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9" name="图片 8" descr="C:\Users\MinusEliza\Desktop\LOGO+逗逗网（横板）_3.pngLOGO+逗逗网（横板）_3"/>
          <p:cNvPicPr>
            <a:picLocks noChangeAspect="1"/>
          </p:cNvPicPr>
          <p:nvPr userDrawn="1"/>
        </p:nvPicPr>
        <p:blipFill>
          <a:blip r:embed="rId3"/>
          <a:srcRect/>
          <a:stretch>
            <a:fillRect/>
          </a:stretch>
        </p:blipFill>
        <p:spPr>
          <a:xfrm>
            <a:off x="8742045" y="220345"/>
            <a:ext cx="2984500" cy="4133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74" name="矩形 73"/>
          <p:cNvSpPr/>
          <p:nvPr userDrawn="1"/>
        </p:nvSpPr>
        <p:spPr>
          <a:xfrm>
            <a:off x="0" y="6667500"/>
            <a:ext cx="12192000" cy="18923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占位符 3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自定义版式">
    <p:bg>
      <p:bgPr>
        <a:noFill/>
        <a:effectLst/>
      </p:bgPr>
    </p:bg>
    <p:spTree>
      <p:nvGrpSpPr>
        <p:cNvPr id="1" name=""/>
        <p:cNvGrpSpPr/>
        <p:nvPr/>
      </p:nvGrpSpPr>
      <p:grpSpPr>
        <a:xfrm>
          <a:off x="0" y="0"/>
          <a:ext cx="0" cy="0"/>
          <a:chOff x="0" y="0"/>
          <a:chExt cx="0" cy="0"/>
        </a:xfrm>
      </p:grpSpPr>
      <p:sp>
        <p:nvSpPr>
          <p:cNvPr id="74" name="矩形 73"/>
          <p:cNvSpPr/>
          <p:nvPr userDrawn="1"/>
        </p:nvSpPr>
        <p:spPr>
          <a:xfrm>
            <a:off x="-19685" y="6667500"/>
            <a:ext cx="12226290" cy="21590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5" name="直接连接符 44"/>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39" name="图片 38" descr="303b32313537323330303bc8fdbdc7d0ce"/>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5780" y="319405"/>
            <a:ext cx="620395" cy="62039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01</a:t>
            </a:r>
            <a:endParaRPr lang="en-US" altLang="zh-CN" dirty="0"/>
          </a:p>
        </p:txBody>
      </p:sp>
      <p:pic>
        <p:nvPicPr>
          <p:cNvPr id="3" name="图片 2" descr="C:\Users\MinusEliza\Desktop\LOGO+逗逗网（横板）_1.pngLOGO+逗逗网（横板）_1"/>
          <p:cNvPicPr>
            <a:picLocks noChangeAspect="1"/>
          </p:cNvPicPr>
          <p:nvPr userDrawn="1"/>
        </p:nvPicPr>
        <p:blipFill>
          <a:blip r:embed="rId4"/>
          <a:srcRect/>
          <a:stretch>
            <a:fillRect/>
          </a:stretch>
        </p:blipFill>
        <p:spPr>
          <a:xfrm>
            <a:off x="834390" y="231775"/>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1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2" name="文本占位符 1"/>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02</a:t>
            </a:r>
            <a:endParaRPr lang="en-US" altLang="zh-CN" dirty="0"/>
          </a:p>
        </p:txBody>
      </p:sp>
      <p:pic>
        <p:nvPicPr>
          <p:cNvPr id="4" name="图片 3" descr="C:\Users\MinusEliza\Desktop\LOGO+逗逗网（横板）_1.pngLOGO+逗逗网（横板）_1"/>
          <p:cNvPicPr>
            <a:picLocks noChangeAspect="1"/>
          </p:cNvPicPr>
          <p:nvPr userDrawn="1"/>
        </p:nvPicPr>
        <p:blipFill>
          <a:blip r:embed="rId4"/>
          <a:srcRect/>
          <a:stretch>
            <a:fillRect/>
          </a:stretch>
        </p:blipFill>
        <p:spPr>
          <a:xfrm>
            <a:off x="834390" y="17145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03</a:t>
            </a:r>
            <a:endParaRPr lang="en-US" altLang="zh-CN" dirty="0"/>
          </a:p>
        </p:txBody>
      </p:sp>
      <p:pic>
        <p:nvPicPr>
          <p:cNvPr id="4" name="图片 3" descr="C:\Users\MinusEliza\Desktop\LOGO+逗逗网（横板）_1.pngLOGO+逗逗网（横板）_1"/>
          <p:cNvPicPr>
            <a:picLocks noChangeAspect="1"/>
          </p:cNvPicPr>
          <p:nvPr userDrawn="1"/>
        </p:nvPicPr>
        <p:blipFill>
          <a:blip r:embed="rId4"/>
          <a:srcRect/>
          <a:stretch>
            <a:fillRect/>
          </a:stretch>
        </p:blipFill>
        <p:spPr>
          <a:xfrm>
            <a:off x="895985" y="15494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bg>
      <p:bgPr>
        <a:noFill/>
        <a:effectLst/>
      </p:bgPr>
    </p:bg>
    <p:spTree>
      <p:nvGrpSpPr>
        <p:cNvPr id="1" name=""/>
        <p:cNvGrpSpPr/>
        <p:nvPr/>
      </p:nvGrpSpPr>
      <p:grpSpPr>
        <a:xfrm>
          <a:off x="0" y="0"/>
          <a:ext cx="0" cy="0"/>
          <a:chOff x="0" y="0"/>
          <a:chExt cx="0" cy="0"/>
        </a:xfrm>
      </p:grpSpPr>
      <p:pic>
        <p:nvPicPr>
          <p:cNvPr id="11" name="图片 10" descr="图片2"/>
          <p:cNvPicPr>
            <a:picLocks noChangeAspect="1"/>
          </p:cNvPicPr>
          <p:nvPr userDrawn="1"/>
        </p:nvPicPr>
        <p:blipFill>
          <a:blip r:embed="rId2"/>
          <a:stretch>
            <a:fillRect/>
          </a:stretch>
        </p:blipFill>
        <p:spPr>
          <a:xfrm>
            <a:off x="0" y="0"/>
            <a:ext cx="12192000" cy="6858000"/>
          </a:xfrm>
          <a:prstGeom prst="rect">
            <a:avLst/>
          </a:prstGeom>
        </p:spPr>
      </p:pic>
      <p:sp>
        <p:nvSpPr>
          <p:cNvPr id="45" name="文本占位符 44"/>
          <p:cNvSpPr>
            <a:spLocks noGrp="1"/>
          </p:cNvSpPr>
          <p:nvPr>
            <p:ph type="body" idx="16" hasCustomPrompt="1"/>
            <p:custDataLst>
              <p:tags r:id="rId3"/>
            </p:custDataLst>
          </p:nvPr>
        </p:nvSpPr>
        <p:spPr>
          <a:xfrm>
            <a:off x="1385570" y="4080510"/>
            <a:ext cx="1648460" cy="324000"/>
          </a:xfrm>
          <a:ln w="15875">
            <a:solidFill>
              <a:srgbClr val="F6D576"/>
            </a:solidFill>
          </a:ln>
        </p:spPr>
        <p:txBody>
          <a:bodyPr lIns="101600" tIns="38100" rIns="76200" bIns="38100" anchor="ctr" anchorCtr="0">
            <a:noAutofit/>
          </a:bodyPr>
          <a:lstStyle>
            <a:lvl1pPr marL="0" indent="0" algn="ctr">
              <a:lnSpc>
                <a:spcPct val="100000"/>
              </a:lnSpc>
              <a:buNone/>
              <a:defRPr kumimoji="0" lang="zh-CN" sz="1400" b="0" i="0" u="none" strike="noStrike" kern="1200" cap="none" spc="0" normalizeH="0" baseline="0" noProof="1">
                <a:solidFill>
                  <a:srgbClr val="FFC000"/>
                </a:solidFill>
                <a:latin typeface="思源黑体 CN Bold" panose="020B0800000000000000" charset="-122"/>
                <a:ea typeface="思源黑体 CN Bold" panose="020B0800000000000000" charset="-122"/>
                <a:cs typeface="+mn-cs"/>
                <a:sym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gn="ctr">
              <a:buClrTx/>
              <a:buSzTx/>
              <a:buFontTx/>
            </a:pPr>
            <a:r>
              <a:rPr>
                <a:solidFill>
                  <a:srgbClr val="EDB624"/>
                </a:solidFill>
                <a:sym typeface="微软雅黑" panose="020B0503020204020204" pitchFamily="34" charset="-122"/>
              </a:rPr>
              <a:t>标题说明</a:t>
            </a:r>
            <a:endParaRPr>
              <a:solidFill>
                <a:srgbClr val="EDB624"/>
              </a:solidFill>
              <a:sym typeface="微软雅黑" panose="020B0503020204020204" pitchFamily="34" charset="-122"/>
            </a:endParaRPr>
          </a:p>
        </p:txBody>
      </p:sp>
      <p:sp>
        <p:nvSpPr>
          <p:cNvPr id="9" name="标题 8"/>
          <p:cNvSpPr>
            <a:spLocks noGrp="1"/>
          </p:cNvSpPr>
          <p:nvPr>
            <p:ph type="title" hasCustomPrompt="1"/>
          </p:nvPr>
        </p:nvSpPr>
        <p:spPr>
          <a:xfrm>
            <a:off x="1219200" y="2942590"/>
            <a:ext cx="4593590" cy="817880"/>
          </a:xfrm>
          <a:ln>
            <a:noFill/>
          </a:ln>
        </p:spPr>
        <p:txBody>
          <a:bodyPr/>
          <a:lstStyle>
            <a:lvl1pPr algn="l">
              <a:defRPr kumimoji="0" lang="zh-CN" altLang="en-US" sz="4000" b="1" i="0" u="none" strike="noStrike" kern="1600" cap="none" spc="209" normalizeH="0" baseline="0" noProof="1" dirty="0" smtClean="0">
                <a:ln>
                  <a:noFill/>
                </a:ln>
                <a:solidFill>
                  <a:schemeClr val="tx2"/>
                </a:solidFill>
                <a:uFillTx/>
                <a:latin typeface="思源黑体 CN Bold" panose="020B0800000000000000" charset="-122"/>
                <a:ea typeface="思源黑体 CN Bold" panose="020B0800000000000000" charset="-122"/>
                <a:cs typeface="+mn-ea"/>
                <a:sym typeface="+mn-ea"/>
              </a:defRPr>
            </a:lvl1pPr>
          </a:lstStyle>
          <a:p>
            <a:pPr algn="ctr">
              <a:spcBef>
                <a:spcPts val="0"/>
              </a:spcBef>
              <a:spcAft>
                <a:spcPts val="1000"/>
              </a:spcAft>
              <a:buClrTx/>
              <a:buSzTx/>
              <a:buFontTx/>
            </a:pPr>
            <a:r>
              <a:rPr kern="1600" spc="209">
                <a:ln>
                  <a:noFill/>
                </a:ln>
                <a:solidFill>
                  <a:schemeClr val="bg2"/>
                </a:solidFill>
                <a:sym typeface="+mn-ea"/>
              </a:rPr>
              <a:t>点击输入</a:t>
            </a:r>
            <a:r>
              <a:rPr kern="1600" spc="209">
                <a:ln>
                  <a:noFill/>
                </a:ln>
                <a:solidFill>
                  <a:schemeClr val="bg2"/>
                </a:solidFill>
                <a:sym typeface="+mn-ea"/>
              </a:rPr>
              <a:t>章节标题</a:t>
            </a:r>
            <a:endParaRPr kern="1600" spc="209">
              <a:ln>
                <a:noFill/>
              </a:ln>
              <a:solidFill>
                <a:schemeClr val="bg2"/>
              </a:solidFill>
              <a:sym typeface="+mn-ea"/>
            </a:endParaRPr>
          </a:p>
        </p:txBody>
      </p:sp>
      <p:sp>
        <p:nvSpPr>
          <p:cNvPr id="3" name="文本占位符 2"/>
          <p:cNvSpPr>
            <a:spLocks noGrp="1"/>
          </p:cNvSpPr>
          <p:nvPr>
            <p:ph type="body" sz="quarter" idx="20" hasCustomPrompt="1"/>
          </p:nvPr>
        </p:nvSpPr>
        <p:spPr>
          <a:xfrm>
            <a:off x="1219200" y="1965325"/>
            <a:ext cx="1887220" cy="1217930"/>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8800" b="1" i="0" u="none" strike="noStrike" kern="1200" cap="none" spc="0" normalizeH="0" baseline="0" noProof="0" dirty="0" smtClean="0">
                <a:ln>
                  <a:noFill/>
                </a:ln>
                <a:gradFill>
                  <a:gsLst>
                    <a:gs pos="0">
                      <a:srgbClr val="FFC000"/>
                    </a:gs>
                    <a:gs pos="77000">
                      <a:srgbClr val="FFD44F">
                        <a:alpha val="0"/>
                      </a:srgbClr>
                    </a:gs>
                  </a:gsLst>
                  <a:lin ang="5400000" scaled="1"/>
                </a:gradFill>
                <a:effectLst/>
                <a:uLnTx/>
                <a:uFillTx/>
                <a:latin typeface="思源黑体 CN Bold" panose="020B0800000000000000" charset="-122"/>
                <a:ea typeface="思源黑体 CN Bold" panose="020B0800000000000000" charset="-122"/>
                <a:cs typeface="微软雅黑" panose="020B0503020204020204" pitchFamily="34" charset="-122"/>
                <a:sym typeface="+mn-ea"/>
              </a:defRPr>
            </a:lvl1pPr>
          </a:lstStyle>
          <a:p>
            <a:pPr lvl="0"/>
            <a:r>
              <a:rPr>
                <a:latin typeface="思源宋体 CN Heavy" panose="02020900000000000000" charset="-122"/>
                <a:ea typeface="思源宋体 CN Heavy" panose="02020900000000000000" charset="-122"/>
                <a:sym typeface="+mn-ea"/>
              </a:rPr>
              <a:t>04</a:t>
            </a:r>
            <a:endParaRPr lang="en-US" altLang="zh-CN" dirty="0"/>
          </a:p>
        </p:txBody>
      </p:sp>
      <p:pic>
        <p:nvPicPr>
          <p:cNvPr id="4" name="图片 3" descr="C:\Users\MinusEliza\Desktop\LOGO+逗逗网（横板）_1.pngLOGO+逗逗网（横板）_1"/>
          <p:cNvPicPr>
            <a:picLocks noChangeAspect="1"/>
          </p:cNvPicPr>
          <p:nvPr userDrawn="1"/>
        </p:nvPicPr>
        <p:blipFill>
          <a:blip r:embed="rId4"/>
          <a:srcRect/>
          <a:stretch>
            <a:fillRect/>
          </a:stretch>
        </p:blipFill>
        <p:spPr>
          <a:xfrm>
            <a:off x="982345" y="154940"/>
            <a:ext cx="3218180" cy="4451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自定义版式">
    <p:bg>
      <p:bgPr>
        <a:noFill/>
        <a:effectLst/>
      </p:bgPr>
    </p:bg>
    <p:spTree>
      <p:nvGrpSpPr>
        <p:cNvPr id="1" name=""/>
        <p:cNvGrpSpPr/>
        <p:nvPr/>
      </p:nvGrpSpPr>
      <p:grpSpPr>
        <a:xfrm>
          <a:off x="0" y="0"/>
          <a:ext cx="0" cy="0"/>
          <a:chOff x="0" y="0"/>
          <a:chExt cx="0" cy="0"/>
        </a:xfrm>
      </p:grpSpPr>
      <p:pic>
        <p:nvPicPr>
          <p:cNvPr id="5" name="图片 4" descr="封面&amp;封底"/>
          <p:cNvPicPr>
            <a:picLocks noChangeAspect="1"/>
          </p:cNvPicPr>
          <p:nvPr userDrawn="1"/>
        </p:nvPicPr>
        <p:blipFill>
          <a:blip r:embed="rId2"/>
          <a:stretch>
            <a:fillRect/>
          </a:stretch>
        </p:blipFill>
        <p:spPr>
          <a:xfrm>
            <a:off x="0" y="0"/>
            <a:ext cx="12192000" cy="6858000"/>
          </a:xfrm>
          <a:prstGeom prst="rect">
            <a:avLst/>
          </a:prstGeom>
        </p:spPr>
      </p:pic>
      <p:sp>
        <p:nvSpPr>
          <p:cNvPr id="6" name="文本占位符 5"/>
          <p:cNvSpPr>
            <a:spLocks noGrp="1"/>
          </p:cNvSpPr>
          <p:nvPr>
            <p:ph type="body" sz="quarter" idx="11" hasCustomPrompt="1"/>
          </p:nvPr>
        </p:nvSpPr>
        <p:spPr>
          <a:xfrm>
            <a:off x="784860" y="1957070"/>
            <a:ext cx="7771765" cy="1092835"/>
          </a:xfrm>
          <a:prstGeom prst="rect">
            <a:avLst/>
          </a:prstGeom>
          <a:effectLst/>
        </p:spPr>
        <p:txBody>
          <a:bodyPr anchor="t" anchorCtr="0">
            <a:noAutofit/>
          </a:bodyPr>
          <a:lstStyle>
            <a:lvl1pPr marL="0" indent="0" algn="l">
              <a:buNone/>
              <a:defRPr kumimoji="0" lang="zh-CN" altLang="en-US" sz="6000" b="0" i="0" u="none" strike="noStrike" kern="1200" cap="none" spc="0" normalizeH="0" baseline="0" noProof="1" dirty="0">
                <a:solidFill>
                  <a:schemeClr val="tx1"/>
                </a:solidFill>
                <a:effectLst/>
                <a:latin typeface="思源黑体 CN Bold" panose="020B0800000000000000" charset="-122"/>
                <a:ea typeface="思源黑体 CN Bold" panose="020B0800000000000000" charset="-122"/>
                <a:cs typeface="+mn-cs"/>
              </a:defRPr>
            </a:lvl1pPr>
          </a:lstStyle>
          <a:p>
            <a:pPr lvl="0"/>
            <a:r>
              <a:rPr lang="zh-CN" altLang="en-US" dirty="0">
                <a:latin typeface="思源宋体 CN Heavy" panose="02020900000000000000" charset="-122"/>
                <a:ea typeface="思源宋体 CN Heavy" panose="02020900000000000000" charset="-122"/>
                <a:sym typeface="+mn-ea"/>
              </a:rPr>
              <a:t>输入演讲内容主题</a:t>
            </a:r>
            <a:endParaRPr lang="en-US" altLang="zh-CN" dirty="0"/>
          </a:p>
        </p:txBody>
      </p:sp>
      <p:sp>
        <p:nvSpPr>
          <p:cNvPr id="7" name="文本占位符 6"/>
          <p:cNvSpPr>
            <a:spLocks noGrp="1"/>
          </p:cNvSpPr>
          <p:nvPr>
            <p:ph type="body" sz="quarter" idx="13" hasCustomPrompt="1"/>
          </p:nvPr>
        </p:nvSpPr>
        <p:spPr>
          <a:xfrm>
            <a:off x="784819" y="3050009"/>
            <a:ext cx="6057872" cy="425243"/>
          </a:xfrm>
          <a:prstGeom prst="rect">
            <a:avLst/>
          </a:prstGeom>
          <a:effectLst/>
        </p:spPr>
        <p:txBody>
          <a:bodyPr anchor="t" anchorCtr="0">
            <a:noAutofit/>
          </a:bodyPr>
          <a:lstStyle>
            <a:lvl1pPr marL="0" indent="0" algn="l">
              <a:buNone/>
              <a:defRPr sz="2000" b="0" i="0">
                <a:solidFill>
                  <a:schemeClr val="tx1"/>
                </a:solidFill>
                <a:effectLst/>
                <a:latin typeface="思源黑体 CN Normal" panose="020B0400000000000000" charset="-122"/>
                <a:ea typeface="思源黑体 CN Normal" panose="020B0400000000000000" charset="-122"/>
                <a:cs typeface="思源黑体 CN Normal" panose="020B04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点击此处输入</a:t>
            </a:r>
            <a:r>
              <a:rPr lang="en-US" altLang="zh-CN" dirty="0">
                <a:latin typeface="思源宋体 CN" panose="02020400000000000000" charset="-122"/>
                <a:ea typeface="思源宋体 CN" panose="02020400000000000000" charset="-122"/>
                <a:cs typeface="思源宋体 CN" panose="02020400000000000000" charset="-122"/>
                <a:sym typeface="+mn-ea"/>
              </a:rPr>
              <a:t>PPT</a:t>
            </a:r>
            <a:r>
              <a:rPr lang="zh-CN" altLang="en-US" dirty="0">
                <a:latin typeface="思源宋体 CN" panose="02020400000000000000" charset="-122"/>
                <a:ea typeface="思源宋体 CN" panose="02020400000000000000" charset="-122"/>
                <a:cs typeface="思源宋体 CN" panose="02020400000000000000" charset="-122"/>
                <a:sym typeface="+mn-ea"/>
              </a:rPr>
              <a:t>副标题 </a:t>
            </a:r>
            <a:endParaRPr lang="en-US" altLang="zh-CN" dirty="0"/>
          </a:p>
        </p:txBody>
      </p:sp>
      <p:sp>
        <p:nvSpPr>
          <p:cNvPr id="8" name="文本占位符 7"/>
          <p:cNvSpPr>
            <a:spLocks noGrp="1"/>
          </p:cNvSpPr>
          <p:nvPr>
            <p:ph type="body" sz="quarter" idx="14" hasCustomPrompt="1"/>
          </p:nvPr>
        </p:nvSpPr>
        <p:spPr>
          <a:xfrm>
            <a:off x="784860" y="5772468"/>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宋体 CN" panose="02020400000000000000" charset="-122"/>
                <a:sym typeface="+mn-ea"/>
              </a:defRPr>
            </a:lvl1pPr>
          </a:lstStyle>
          <a:p>
            <a:pPr lvl="0" algn="l">
              <a:buClrTx/>
              <a:buSzTx/>
            </a:pPr>
            <a:r>
              <a:rPr lang="zh-CN" altLang="en-US" dirty="0"/>
              <a:t>日</a:t>
            </a:r>
            <a:r>
              <a:rPr dirty="0"/>
              <a:t>    </a:t>
            </a:r>
            <a:r>
              <a:rPr lang="zh-CN" altLang="en-US" dirty="0"/>
              <a:t>期：</a:t>
            </a:r>
            <a:r>
              <a:rPr dirty="0"/>
              <a:t>XXXX</a:t>
            </a:r>
            <a:r>
              <a:rPr lang="zh-CN" altLang="en-US" dirty="0"/>
              <a:t>年</a:t>
            </a:r>
            <a:r>
              <a:rPr dirty="0"/>
              <a:t>XX</a:t>
            </a:r>
            <a:r>
              <a:rPr lang="zh-CN" altLang="en-US" dirty="0"/>
              <a:t>月</a:t>
            </a:r>
            <a:r>
              <a:rPr dirty="0"/>
              <a:t>XX</a:t>
            </a:r>
            <a:r>
              <a:rPr lang="zh-CN" altLang="en-US" dirty="0"/>
              <a:t>日</a:t>
            </a:r>
            <a:endParaRPr lang="zh-CN" altLang="en-US" dirty="0"/>
          </a:p>
        </p:txBody>
      </p:sp>
      <p:sp>
        <p:nvSpPr>
          <p:cNvPr id="3" name="文本占位符 2"/>
          <p:cNvSpPr>
            <a:spLocks noGrp="1"/>
          </p:cNvSpPr>
          <p:nvPr>
            <p:ph type="body" sz="quarter" idx="15" hasCustomPrompt="1"/>
          </p:nvPr>
        </p:nvSpPr>
        <p:spPr>
          <a:xfrm>
            <a:off x="784860" y="5315903"/>
            <a:ext cx="6057900" cy="370205"/>
          </a:xfrm>
          <a:prstGeom prst="rect">
            <a:avLst/>
          </a:prstGeom>
          <a:effectLst/>
        </p:spPr>
        <p:txBody>
          <a:bodyPr anchor="t" anchorCtr="0">
            <a:noAutofit/>
          </a:bodyPr>
          <a:lstStyle>
            <a:lvl1pPr marL="0" indent="0" algn="l">
              <a:buNone/>
              <a:defRPr kumimoji="0" lang="en-US" altLang="zh-CN" sz="1600" b="0" i="0" u="none" strike="noStrike" kern="1200" cap="none" spc="0" normalizeH="0" baseline="0" noProof="1" dirty="0">
                <a:solidFill>
                  <a:schemeClr val="tx1"/>
                </a:solidFill>
                <a:effectLst/>
                <a:latin typeface="思源黑体 CN Normal" panose="020B0400000000000000" charset="-122"/>
                <a:ea typeface="思源黑体 CN Normal" panose="020B0400000000000000" charset="-122"/>
                <a:cs typeface="思源黑体 CN Normal" panose="020B0400000000000000" charset="-122"/>
                <a:sym typeface="+mn-ea"/>
              </a:defRPr>
            </a:lvl1pPr>
          </a:lstStyle>
          <a:p>
            <a:pPr lvl="0" algn="l">
              <a:buClrTx/>
              <a:buSzTx/>
            </a:pPr>
            <a:r>
              <a:rPr lang="zh-CN" altLang="en-US">
                <a:latin typeface="思源宋体 CN" panose="02020400000000000000" charset="-122"/>
                <a:ea typeface="思源宋体 CN" panose="02020400000000000000" charset="-122"/>
                <a:sym typeface="+mn-ea"/>
              </a:rPr>
              <a:t>主讲人：</a:t>
            </a:r>
            <a:r>
              <a:rPr>
                <a:latin typeface="思源宋体 CN" panose="02020400000000000000" charset="-122"/>
                <a:ea typeface="思源宋体 CN" panose="02020400000000000000" charset="-122"/>
                <a:sym typeface="+mn-ea"/>
              </a:rPr>
              <a:t>XXX</a:t>
            </a:r>
            <a:endParaRPr>
              <a:latin typeface="思源宋体 CN" panose="02020400000000000000" charset="-122"/>
              <a:ea typeface="思源宋体 CN" panose="02020400000000000000" charset="-122"/>
              <a:sym typeface="+mn-ea"/>
            </a:endParaRPr>
          </a:p>
        </p:txBody>
      </p:sp>
      <p:pic>
        <p:nvPicPr>
          <p:cNvPr id="9" name="图片 8" descr="C:\Users\MinusEliza\Desktop\LOGO+逗逗网（横板）_3.pngLOGO+逗逗网（横板）_3"/>
          <p:cNvPicPr>
            <a:picLocks noChangeAspect="1"/>
          </p:cNvPicPr>
          <p:nvPr userDrawn="1"/>
        </p:nvPicPr>
        <p:blipFill>
          <a:blip r:embed="rId3"/>
          <a:srcRect/>
          <a:stretch>
            <a:fillRect/>
          </a:stretch>
        </p:blipFill>
        <p:spPr>
          <a:xfrm>
            <a:off x="652145" y="338455"/>
            <a:ext cx="2993390" cy="414020"/>
          </a:xfrm>
          <a:prstGeom prst="rect">
            <a:avLst/>
          </a:prstGeom>
        </p:spPr>
      </p:pic>
      <p:sp>
        <p:nvSpPr>
          <p:cNvPr id="2" name="文本框 1"/>
          <p:cNvSpPr txBox="1"/>
          <p:nvPr userDrawn="1"/>
        </p:nvSpPr>
        <p:spPr>
          <a:xfrm>
            <a:off x="8949690" y="5315903"/>
            <a:ext cx="2391410" cy="398780"/>
          </a:xfrm>
          <a:prstGeom prst="rect">
            <a:avLst/>
          </a:prstGeom>
          <a:noFill/>
        </p:spPr>
        <p:txBody>
          <a:bodyPr wrap="square" rtlCol="0" anchor="t">
            <a:spAutoFit/>
          </a:bodyPr>
          <a:p>
            <a:pPr algn="dist"/>
            <a:r>
              <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rPr>
              <a:t>专业成就非凡</a:t>
            </a:r>
            <a:endParaRPr lang="zh-CN" altLang="en-US" sz="2000">
              <a:solidFill>
                <a:schemeClr val="tx2"/>
              </a:solidFill>
              <a:latin typeface="思源黑体 CN Bold" panose="020B0800000000000000" charset="-122"/>
              <a:ea typeface="思源黑体 CN Bold" panose="020B0800000000000000" charset="-122"/>
              <a:cs typeface="思源宋体 CN Heavy" panose="02020900000000000000" charset="-122"/>
              <a:sym typeface="+mn-ea"/>
            </a:endParaRPr>
          </a:p>
        </p:txBody>
      </p:sp>
      <p:sp>
        <p:nvSpPr>
          <p:cNvPr id="10" name="文本框 9"/>
          <p:cNvSpPr txBox="1"/>
          <p:nvPr userDrawn="1"/>
        </p:nvSpPr>
        <p:spPr>
          <a:xfrm>
            <a:off x="8866505" y="5820410"/>
            <a:ext cx="2642235" cy="275590"/>
          </a:xfrm>
          <a:prstGeom prst="rect">
            <a:avLst/>
          </a:prstGeom>
          <a:noFill/>
        </p:spPr>
        <p:txBody>
          <a:bodyPr wrap="square" rtlCol="0" anchor="t">
            <a:spAutoFit/>
          </a:bodyPr>
          <a:p>
            <a:pPr algn="ct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Professionality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M</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akes </a:t>
            </a:r>
            <a:r>
              <a:rPr lang="en-US" altLang="zh-CN"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S</a:t>
            </a:r>
            <a:r>
              <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rPr>
              <a:t>uccess</a:t>
            </a:r>
            <a:endParaRPr lang="zh-CN" altLang="en-US" sz="1200">
              <a:solidFill>
                <a:schemeClr val="tx2"/>
              </a:solidFill>
              <a:latin typeface="思源黑体 CN Regular" panose="020B0500000000000000" charset="-122"/>
              <a:ea typeface="思源黑体 CN Regular" panose="020B0500000000000000" charset="-122"/>
              <a:cs typeface="思源宋体 CN Heavy" panose="020209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6" name="图片 5" descr="目录页"/>
          <p:cNvPicPr>
            <a:picLocks noChangeAspect="1"/>
          </p:cNvPicPr>
          <p:nvPr userDrawn="1"/>
        </p:nvPicPr>
        <p:blipFill>
          <a:blip r:embed="rId2"/>
          <a:stretch>
            <a:fillRect/>
          </a:stretch>
        </p:blipFill>
        <p:spPr>
          <a:xfrm>
            <a:off x="1270" y="0"/>
            <a:ext cx="12190730" cy="6857365"/>
          </a:xfrm>
          <a:prstGeom prst="rect">
            <a:avLst/>
          </a:prstGeom>
        </p:spPr>
      </p:pic>
      <p:sp>
        <p:nvSpPr>
          <p:cNvPr id="2" name="标题 1"/>
          <p:cNvSpPr>
            <a:spLocks noGrp="1"/>
          </p:cNvSpPr>
          <p:nvPr>
            <p:ph type="title" hasCustomPrompt="1"/>
          </p:nvPr>
        </p:nvSpPr>
        <p:spPr>
          <a:xfrm>
            <a:off x="4017645" y="1878330"/>
            <a:ext cx="712470" cy="480695"/>
          </a:xfrm>
        </p:spPr>
        <p:txBody>
          <a:bodyPr/>
          <a:lstStyle>
            <a:lvl1pPr algn="ctr">
              <a:defRPr sz="2400">
                <a:latin typeface="思源黑体 CN Bold" panose="020B0800000000000000" charset="-122"/>
                <a:ea typeface="思源黑体 CN Bold" panose="020B0800000000000000" charset="-122"/>
              </a:defRPr>
            </a:lvl1pPr>
          </a:lstStyle>
          <a:p>
            <a:r>
              <a:rPr lang="en-US" altLang="zh-CN" smtClean="0"/>
              <a:t>01</a:t>
            </a:r>
            <a:endParaRPr lang="en-US" altLang="zh-CN" smtClean="0"/>
          </a:p>
        </p:txBody>
      </p:sp>
      <p:sp>
        <p:nvSpPr>
          <p:cNvPr id="7" name="文本框 6"/>
          <p:cNvSpPr txBox="1"/>
          <p:nvPr userDrawn="1"/>
        </p:nvSpPr>
        <p:spPr>
          <a:xfrm>
            <a:off x="802005" y="3044825"/>
            <a:ext cx="1620520" cy="768350"/>
          </a:xfrm>
          <a:prstGeom prst="rect">
            <a:avLst/>
          </a:prstGeom>
          <a:noFill/>
        </p:spPr>
        <p:txBody>
          <a:bodyPr wrap="square" rtlCol="0">
            <a:spAutoFit/>
          </a:bodyPr>
          <a:p>
            <a:pPr algn="dist"/>
            <a:r>
              <a:rPr lang="zh-CN" altLang="en-US" sz="4400">
                <a:latin typeface="思源黑体 CN Bold" panose="020B0800000000000000" charset="-122"/>
                <a:ea typeface="思源黑体 CN Bold" panose="020B0800000000000000" charset="-122"/>
              </a:rPr>
              <a:t>目</a:t>
            </a:r>
            <a:r>
              <a:rPr lang="en-US" altLang="zh-CN" sz="4400">
                <a:latin typeface="思源黑体 CN Bold" panose="020B0800000000000000" charset="-122"/>
                <a:ea typeface="思源黑体 CN Bold" panose="020B0800000000000000" charset="-122"/>
              </a:rPr>
              <a:t> </a:t>
            </a:r>
            <a:r>
              <a:rPr lang="zh-CN" altLang="en-US" sz="4400">
                <a:latin typeface="思源黑体 CN Bold" panose="020B0800000000000000" charset="-122"/>
                <a:ea typeface="思源黑体 CN Bold" panose="020B0800000000000000" charset="-122"/>
              </a:rPr>
              <a:t>录</a:t>
            </a:r>
            <a:endParaRPr lang="zh-CN" altLang="en-US" sz="4400">
              <a:latin typeface="思源黑体 CN Bold" panose="020B0800000000000000" charset="-122"/>
              <a:ea typeface="思源黑体 CN Bold" panose="020B0800000000000000" charset="-122"/>
            </a:endParaRPr>
          </a:p>
        </p:txBody>
      </p:sp>
      <p:sp>
        <p:nvSpPr>
          <p:cNvPr id="11" name="文本占位符 10"/>
          <p:cNvSpPr>
            <a:spLocks noGrp="1"/>
          </p:cNvSpPr>
          <p:nvPr>
            <p:ph type="body" sz="quarter" idx="13" hasCustomPrompt="1"/>
          </p:nvPr>
        </p:nvSpPr>
        <p:spPr>
          <a:xfrm>
            <a:off x="473011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5" name="文本占位符 14"/>
          <p:cNvSpPr>
            <a:spLocks noGrp="1"/>
          </p:cNvSpPr>
          <p:nvPr>
            <p:ph type="body" sz="quarter" idx="14" hasCustomPrompt="1"/>
          </p:nvPr>
        </p:nvSpPr>
        <p:spPr>
          <a:xfrm>
            <a:off x="401764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02</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6" name="文本占位符 15"/>
          <p:cNvSpPr>
            <a:spLocks noGrp="1"/>
          </p:cNvSpPr>
          <p:nvPr>
            <p:ph type="body" sz="quarter" idx="15" hasCustomPrompt="1"/>
          </p:nvPr>
        </p:nvSpPr>
        <p:spPr>
          <a:xfrm>
            <a:off x="473011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7" name="文本占位符 16"/>
          <p:cNvSpPr>
            <a:spLocks noGrp="1"/>
          </p:cNvSpPr>
          <p:nvPr>
            <p:ph type="body" sz="quarter" idx="16" hasCustomPrompt="1"/>
          </p:nvPr>
        </p:nvSpPr>
        <p:spPr>
          <a:xfrm>
            <a:off x="401764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03</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18" name="文本占位符 17"/>
          <p:cNvSpPr>
            <a:spLocks noGrp="1"/>
          </p:cNvSpPr>
          <p:nvPr>
            <p:ph type="body" sz="quarter" idx="17" hasCustomPrompt="1"/>
          </p:nvPr>
        </p:nvSpPr>
        <p:spPr>
          <a:xfrm>
            <a:off x="8289925" y="187833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19" name="文本占位符 18"/>
          <p:cNvSpPr>
            <a:spLocks noGrp="1"/>
          </p:cNvSpPr>
          <p:nvPr>
            <p:ph type="body" sz="quarter" idx="18" hasCustomPrompt="1"/>
          </p:nvPr>
        </p:nvSpPr>
        <p:spPr>
          <a:xfrm>
            <a:off x="7577455" y="187833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04</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0" name="文本占位符 19"/>
          <p:cNvSpPr>
            <a:spLocks noGrp="1"/>
          </p:cNvSpPr>
          <p:nvPr>
            <p:ph type="body" sz="quarter" idx="19" hasCustomPrompt="1"/>
          </p:nvPr>
        </p:nvSpPr>
        <p:spPr>
          <a:xfrm>
            <a:off x="828992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1" name="文本占位符 20"/>
          <p:cNvSpPr>
            <a:spLocks noGrp="1"/>
          </p:cNvSpPr>
          <p:nvPr>
            <p:ph type="body" sz="quarter" idx="20" hasCustomPrompt="1"/>
          </p:nvPr>
        </p:nvSpPr>
        <p:spPr>
          <a:xfrm>
            <a:off x="7577455" y="3041015"/>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05</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2" name="文本占位符 21"/>
          <p:cNvSpPr>
            <a:spLocks noGrp="1"/>
          </p:cNvSpPr>
          <p:nvPr>
            <p:ph type="body" sz="quarter" idx="21" hasCustomPrompt="1"/>
          </p:nvPr>
        </p:nvSpPr>
        <p:spPr>
          <a:xfrm>
            <a:off x="8289925" y="4203700"/>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
        <p:nvSpPr>
          <p:cNvPr id="23" name="文本占位符 22"/>
          <p:cNvSpPr>
            <a:spLocks noGrp="1"/>
          </p:cNvSpPr>
          <p:nvPr>
            <p:ph type="body" sz="quarter" idx="22" hasCustomPrompt="1"/>
          </p:nvPr>
        </p:nvSpPr>
        <p:spPr>
          <a:xfrm>
            <a:off x="7577455" y="4203700"/>
            <a:ext cx="712470"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buClrTx/>
              <a:buSzTx/>
              <a:buFontTx/>
              <a:buNone/>
              <a:defRPr kumimoji="0" lang="en-US" altLang="zh-CN" sz="2400" b="1" i="0" u="none" strike="noStrike" kern="1200" cap="none" spc="300" normalizeH="0" baseline="0" noProof="1"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stStyle>
          <a:p>
            <a:pPr lvl="0"/>
            <a:r>
              <a:rPr lang="en-US" altLang="zh-CN" dirty="0">
                <a:latin typeface="思源宋体 CN" panose="02020400000000000000" charset="-122"/>
                <a:ea typeface="思源宋体 CN" panose="02020400000000000000" charset="-122"/>
                <a:cs typeface="思源宋体 CN" panose="02020400000000000000" charset="-122"/>
                <a:sym typeface="+mn-ea"/>
              </a:rPr>
              <a:t>06</a:t>
            </a:r>
            <a:endParaRPr lang="en-US" altLang="zh-CN" dirty="0">
              <a:latin typeface="思源宋体 CN" panose="02020400000000000000" charset="-122"/>
              <a:ea typeface="思源宋体 CN" panose="02020400000000000000" charset="-122"/>
              <a:cs typeface="思源宋体 CN" panose="02020400000000000000" charset="-122"/>
              <a:sym typeface="+mn-ea"/>
            </a:endParaRPr>
          </a:p>
        </p:txBody>
      </p:sp>
      <p:sp>
        <p:nvSpPr>
          <p:cNvPr id="26" name="文本占位符 25"/>
          <p:cNvSpPr>
            <a:spLocks noGrp="1"/>
          </p:cNvSpPr>
          <p:nvPr>
            <p:ph type="body" sz="quarter" idx="23" hasCustomPrompt="1"/>
          </p:nvPr>
        </p:nvSpPr>
        <p:spPr>
          <a:xfrm>
            <a:off x="4730115" y="3041015"/>
            <a:ext cx="2487930" cy="480695"/>
          </a:xfrm>
          <a:prstGeom prst="rect">
            <a:avLst/>
          </a:prstGeom>
          <a:effectLst/>
        </p:spPr>
        <p:txBody>
          <a:bodyPr anchor="t" anchorCtr="0">
            <a:noAutofit/>
          </a:bodyPr>
          <a:lstStyle>
            <a:lvl1pPr marL="0" indent="0" algn="l">
              <a:lnSpc>
                <a:spcPct val="110000"/>
              </a:lnSpc>
              <a:buNone/>
              <a:defRPr sz="2000" b="0" i="0">
                <a:solidFill>
                  <a:schemeClr val="tx1"/>
                </a:solidFill>
                <a:effectLst/>
                <a:latin typeface="思源黑体 CN Bold" panose="020B0800000000000000" charset="-122"/>
                <a:ea typeface="思源黑体 CN Bold" panose="020B0800000000000000" charset="-122"/>
                <a:cs typeface="思源黑体 CN Bold" panose="020B0800000000000000" charset="-122"/>
              </a:defRPr>
            </a:lvl1pPr>
          </a:lstStyle>
          <a:p>
            <a:pPr lvl="0"/>
            <a:r>
              <a:rPr lang="zh-CN" altLang="en-US" dirty="0">
                <a:latin typeface="思源宋体 CN" panose="02020400000000000000" charset="-122"/>
                <a:ea typeface="思源宋体 CN" panose="02020400000000000000" charset="-122"/>
                <a:cs typeface="思源宋体 CN" panose="02020400000000000000" charset="-122"/>
                <a:sym typeface="+mn-ea"/>
              </a:rPr>
              <a:t>此处输入章节</a:t>
            </a:r>
            <a:r>
              <a:rPr lang="zh-CN" altLang="en-US" dirty="0">
                <a:latin typeface="思源宋体 CN" panose="02020400000000000000" charset="-122"/>
                <a:ea typeface="思源宋体 CN" panose="02020400000000000000" charset="-122"/>
                <a:cs typeface="思源宋体 CN" panose="02020400000000000000" charset="-122"/>
                <a:sym typeface="+mn-ea"/>
              </a:rPr>
              <a:t>标题</a:t>
            </a:r>
            <a:endParaRPr lang="zh-CN" altLang="en-US" dirty="0">
              <a:latin typeface="思源宋体 CN" panose="02020400000000000000" charset="-122"/>
              <a:ea typeface="思源宋体 CN" panose="02020400000000000000" charset="-122"/>
              <a:cs typeface="思源宋体 CN" panose="02020400000000000000"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lvl1pPr algn="ctr">
              <a:defRPr sz="54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828800" y="3886200"/>
            <a:ext cx="8534400" cy="1752600"/>
          </a:xfrm>
        </p:spPr>
        <p:txBody>
          <a:bodyPr/>
          <a:lstStyle>
            <a:lvl1pPr marL="0" indent="0" algn="ctr">
              <a:buNone/>
              <a:defRPr sz="2800">
                <a:solidFill>
                  <a:schemeClr val="bg1">
                    <a:lumMod val="50000"/>
                  </a:schemeClr>
                </a:solidFill>
                <a:latin typeface="方正兰亭超细黑简体" panose="02000000000000000000" pitchFamily="2" charset="-122"/>
                <a:ea typeface="方正兰亭超细黑简体" panose="02000000000000000000" pitchFamily="2" charset="-122"/>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dirty="0"/>
              <a:t>单击此处编辑母版副标题样式</a:t>
            </a:r>
            <a:endParaRPr lang="zh-CN" altLang="en-US" dirty="0"/>
          </a:p>
        </p:txBody>
      </p:sp>
    </p:spTree>
  </p:cSld>
  <p:clrMapOvr>
    <a:masterClrMapping/>
  </p:clrMapOvr>
  <p:transition advTm="4000">
    <p:randomBa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0"/>
            </a:lvl1pPr>
          </a:lstStyle>
          <a:p>
            <a:r>
              <a:rPr lang="zh-CN" altLang="en-US" dirty="0"/>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Tree>
  </p:cSld>
  <p:clrMapOvr>
    <a:masterClrMapping/>
  </p:clrMapOvr>
  <p:transition advTm="4000">
    <p:randomBa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3600" b="0" cap="all"/>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4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endParaRPr lang="zh-CN" altLang="en-US" dirty="0"/>
          </a:p>
        </p:txBody>
      </p:sp>
    </p:spTree>
  </p:cSld>
  <p:clrMapOvr>
    <a:masterClrMapping/>
  </p:clrMapOvr>
  <p:transition advTm="4000">
    <p:randomBa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09600" y="1600201"/>
            <a:ext cx="5384800" cy="4525963"/>
          </a:xfrm>
        </p:spPr>
        <p:txBody>
          <a:bodyPr/>
          <a:lstStyle>
            <a:lvl1pPr>
              <a:defRPr sz="2400"/>
            </a:lvl1pPr>
            <a:lvl2pPr>
              <a:defRPr sz="2000">
                <a:latin typeface="微软雅黑" panose="020B0503020204020204" pitchFamily="34" charset="-122"/>
                <a:ea typeface="微软雅黑" panose="020B0503020204020204" pitchFamily="34" charset="-122"/>
              </a:defRPr>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
        <p:nvSpPr>
          <p:cNvPr id="4" name="内容占位符 3"/>
          <p:cNvSpPr>
            <a:spLocks noGrp="1"/>
          </p:cNvSpPr>
          <p:nvPr>
            <p:ph sz="half" idx="2"/>
          </p:nvPr>
        </p:nvSpPr>
        <p:spPr>
          <a:xfrm>
            <a:off x="6197600" y="1600201"/>
            <a:ext cx="5384800" cy="4525963"/>
          </a:xfrm>
        </p:spPr>
        <p:txBody>
          <a:bodyPr/>
          <a:lstStyle>
            <a:lvl1pPr>
              <a:defRPr sz="2400"/>
            </a:lvl1pPr>
            <a:lvl2pPr>
              <a:defRPr sz="2000">
                <a:latin typeface="微软雅黑" panose="020B0503020204020204" pitchFamily="34" charset="-122"/>
                <a:ea typeface="微软雅黑" panose="020B0503020204020204" pitchFamily="34" charset="-122"/>
              </a:defRPr>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Tree>
  </p:cSld>
  <p:clrMapOvr>
    <a:masterClrMapping/>
  </p:clrMapOvr>
  <p:transition advTm="4000">
    <p:randomBa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自定义版式">
    <p:bg>
      <p:bgPr>
        <a:noFill/>
        <a:effectLst/>
      </p:bgPr>
    </p:bg>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609600" y="2174875"/>
            <a:ext cx="5386917" cy="3951288"/>
          </a:xfrm>
        </p:spPr>
        <p:txBody>
          <a:bodyPr/>
          <a:lstStyle>
            <a:lvl1pPr>
              <a:defRPr sz="2000">
                <a:latin typeface="微软雅黑" panose="020B0503020204020204" pitchFamily="34" charset="-122"/>
                <a:ea typeface="微软雅黑" panose="020B0503020204020204" pitchFamily="34" charset="-122"/>
              </a:defRPr>
            </a:lvl1pPr>
            <a:lvl2pPr>
              <a:defRPr sz="1800">
                <a:latin typeface="仿宋" panose="02010609060101010101" pitchFamily="49" charset="-122"/>
                <a:ea typeface="仿宋" panose="02010609060101010101" pitchFamily="49" charset="-122"/>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endParaRPr lang="zh-CN" altLang="en-US" dirty="0"/>
          </a:p>
          <a:p>
            <a:pPr lvl="1"/>
            <a:r>
              <a:rPr lang="zh-CN" altLang="en-US" dirty="0"/>
              <a:t>第二级</a:t>
            </a:r>
            <a:endParaRPr lang="zh-CN" altLang="en-US" dirty="0"/>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93368" y="2174875"/>
            <a:ext cx="5389033" cy="3951288"/>
          </a:xfrm>
        </p:spPr>
        <p:txBody>
          <a:bodyPr/>
          <a:lstStyle>
            <a:lvl1pPr>
              <a:defRPr sz="2000">
                <a:latin typeface="微软雅黑" panose="020B0503020204020204" pitchFamily="34" charset="-122"/>
                <a:ea typeface="微软雅黑" panose="020B0503020204020204" pitchFamily="34" charset="-122"/>
              </a:defRPr>
            </a:lvl1pPr>
            <a:lvl2pPr>
              <a:defRPr sz="1800">
                <a:latin typeface="仿宋" panose="02010609060101010101" pitchFamily="49" charset="-122"/>
                <a:ea typeface="仿宋" panose="02010609060101010101" pitchFamily="49" charset="-122"/>
              </a:defRPr>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dirty="0"/>
              <a:t>单击此处编辑母版文本样式</a:t>
            </a:r>
            <a:endParaRPr lang="zh-CN" altLang="en-US" dirty="0"/>
          </a:p>
          <a:p>
            <a:pPr lvl="1"/>
            <a:r>
              <a:rPr lang="zh-CN" altLang="en-US" dirty="0"/>
              <a:t>第二级</a:t>
            </a:r>
            <a:endParaRPr lang="zh-CN" altLang="en-US" dirty="0"/>
          </a:p>
        </p:txBody>
      </p:sp>
    </p:spTree>
  </p:cSld>
  <p:clrMapOvr>
    <a:masterClrMapping/>
  </p:clrMapOvr>
  <p:transition advTm="4000">
    <p:randomBa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Tree>
  </p:cSld>
  <p:clrMapOvr>
    <a:masterClrMapping/>
  </p:clrMapOvr>
  <p:transition advTm="4000">
    <p:randomBa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Tm="4000">
    <p:randomBa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两栏内容">
    <p:bg>
      <p:bgRef idx="1001">
        <a:schemeClr val="bg1"/>
      </p:bgRef>
    </p:bg>
    <p:spTree>
      <p:nvGrpSpPr>
        <p:cNvPr id="1" name=""/>
        <p:cNvGrpSpPr/>
        <p:nvPr/>
      </p:nvGrpSpPr>
      <p:grpSpPr>
        <a:xfrm>
          <a:off x="0" y="0"/>
          <a:ext cx="0" cy="0"/>
          <a:chOff x="0" y="0"/>
          <a:chExt cx="0" cy="0"/>
        </a:xfrm>
      </p:grpSpPr>
      <p:grpSp>
        <p:nvGrpSpPr>
          <p:cNvPr id="48" name="成组"/>
          <p:cNvGrpSpPr/>
          <p:nvPr userDrawn="1"/>
        </p:nvGrpSpPr>
        <p:grpSpPr>
          <a:xfrm>
            <a:off x="2" y="6708140"/>
            <a:ext cx="12193201" cy="162000"/>
            <a:chOff x="0" y="0"/>
            <a:chExt cx="24384000" cy="355600"/>
          </a:xfrm>
        </p:grpSpPr>
        <p:sp>
          <p:nvSpPr>
            <p:cNvPr id="44" name="矩形 6"/>
            <p:cNvSpPr/>
            <p:nvPr/>
          </p:nvSpPr>
          <p:spPr>
            <a:xfrm>
              <a:off x="0" y="0"/>
              <a:ext cx="6412230" cy="355600"/>
            </a:xfrm>
            <a:prstGeom prst="rect">
              <a:avLst/>
            </a:prstGeom>
            <a:solidFill>
              <a:srgbClr val="D6D6D6"/>
            </a:solidFill>
            <a:ln w="12700" cap="flat">
              <a:noFill/>
              <a:miter lim="400000"/>
            </a:ln>
            <a:effectLst/>
          </p:spPr>
          <p:txBody>
            <a:bodyPr wrap="square" lIns="45719" tIns="45719" rIns="45719" bIns="45719" numCol="1" anchor="ctr">
              <a:noAutofit/>
            </a:bodyPr>
            <a:lstStyle/>
            <a:p>
              <a:pPr algn="ctr" defTabSz="1371600">
                <a:spcBef>
                  <a:spcPts val="0"/>
                </a:spcBef>
                <a:defRPr sz="3600" i="0" spc="0">
                  <a:solidFill>
                    <a:srgbClr val="FFFFFF"/>
                  </a:solidFill>
                  <a:latin typeface="Calibri" panose="020F0502020204030204"/>
                  <a:ea typeface="Calibri" panose="020F0502020204030204"/>
                  <a:cs typeface="Calibri" panose="020F0502020204030204"/>
                  <a:sym typeface="Calibri" panose="020F0502020204030204"/>
                </a:defRPr>
              </a:pPr>
              <a:endParaRPr sz="1350" dirty="0"/>
            </a:p>
          </p:txBody>
        </p:sp>
        <p:sp>
          <p:nvSpPr>
            <p:cNvPr id="45" name="矩形 7"/>
            <p:cNvSpPr/>
            <p:nvPr/>
          </p:nvSpPr>
          <p:spPr>
            <a:xfrm>
              <a:off x="6413500" y="0"/>
              <a:ext cx="5270500" cy="355600"/>
            </a:xfrm>
            <a:prstGeom prst="rect">
              <a:avLst/>
            </a:prstGeom>
            <a:solidFill>
              <a:srgbClr val="F9BD00"/>
            </a:solidFill>
            <a:ln w="12700" cap="flat">
              <a:noFill/>
              <a:miter lim="400000"/>
            </a:ln>
            <a:effectLst/>
          </p:spPr>
          <p:txBody>
            <a:bodyPr wrap="square" lIns="45719" tIns="45719" rIns="45719" bIns="45719" numCol="1" anchor="ctr">
              <a:noAutofit/>
            </a:bodyPr>
            <a:lstStyle/>
            <a:p>
              <a:pPr algn="ctr" defTabSz="1371600">
                <a:spcBef>
                  <a:spcPts val="0"/>
                </a:spcBef>
                <a:defRPr sz="3600" i="0" spc="0">
                  <a:solidFill>
                    <a:srgbClr val="FFFFFF"/>
                  </a:solidFill>
                  <a:latin typeface="Calibri" panose="020F0502020204030204"/>
                  <a:ea typeface="Calibri" panose="020F0502020204030204"/>
                  <a:cs typeface="Calibri" panose="020F0502020204030204"/>
                  <a:sym typeface="Calibri" panose="020F0502020204030204"/>
                </a:defRPr>
              </a:pPr>
              <a:endParaRPr sz="1350" dirty="0"/>
            </a:p>
          </p:txBody>
        </p:sp>
        <p:sp>
          <p:nvSpPr>
            <p:cNvPr id="46" name="矩形 8"/>
            <p:cNvSpPr/>
            <p:nvPr/>
          </p:nvSpPr>
          <p:spPr>
            <a:xfrm>
              <a:off x="11684000" y="0"/>
              <a:ext cx="10350500" cy="355600"/>
            </a:xfrm>
            <a:prstGeom prst="rect">
              <a:avLst/>
            </a:prstGeom>
            <a:solidFill>
              <a:srgbClr val="9F9F9F"/>
            </a:solidFill>
            <a:ln w="12700" cap="flat">
              <a:noFill/>
              <a:miter lim="400000"/>
            </a:ln>
            <a:effectLst/>
          </p:spPr>
          <p:txBody>
            <a:bodyPr wrap="square" lIns="45719" tIns="45719" rIns="45719" bIns="45719" numCol="1" anchor="ctr">
              <a:noAutofit/>
            </a:bodyPr>
            <a:lstStyle/>
            <a:p>
              <a:pPr algn="ctr" defTabSz="1371600">
                <a:spcBef>
                  <a:spcPts val="0"/>
                </a:spcBef>
                <a:defRPr sz="3600" i="0" spc="0">
                  <a:solidFill>
                    <a:srgbClr val="FFFFFF"/>
                  </a:solidFill>
                  <a:latin typeface="Calibri" panose="020F0502020204030204"/>
                  <a:ea typeface="Calibri" panose="020F0502020204030204"/>
                  <a:cs typeface="Calibri" panose="020F0502020204030204"/>
                  <a:sym typeface="Calibri" panose="020F0502020204030204"/>
                </a:defRPr>
              </a:pPr>
              <a:endParaRPr sz="1350" dirty="0"/>
            </a:p>
          </p:txBody>
        </p:sp>
        <p:sp>
          <p:nvSpPr>
            <p:cNvPr id="47" name="矩形 9"/>
            <p:cNvSpPr/>
            <p:nvPr/>
          </p:nvSpPr>
          <p:spPr>
            <a:xfrm>
              <a:off x="22034500" y="0"/>
              <a:ext cx="2349500" cy="355600"/>
            </a:xfrm>
            <a:prstGeom prst="rect">
              <a:avLst/>
            </a:prstGeom>
            <a:solidFill>
              <a:srgbClr val="000000"/>
            </a:solidFill>
            <a:ln w="12700" cap="flat">
              <a:noFill/>
              <a:miter lim="400000"/>
            </a:ln>
            <a:effectLst/>
          </p:spPr>
          <p:txBody>
            <a:bodyPr wrap="square" lIns="45719" tIns="45719" rIns="45719" bIns="45719" numCol="1" anchor="ctr">
              <a:noAutofit/>
            </a:bodyPr>
            <a:lstStyle/>
            <a:p>
              <a:pPr algn="ctr" defTabSz="1371600">
                <a:spcBef>
                  <a:spcPts val="0"/>
                </a:spcBef>
                <a:defRPr sz="3600" i="0" spc="0">
                  <a:solidFill>
                    <a:srgbClr val="FFFFFF"/>
                  </a:solidFill>
                  <a:latin typeface="Calibri" panose="020F0502020204030204"/>
                  <a:ea typeface="Calibri" panose="020F0502020204030204"/>
                  <a:cs typeface="Calibri" panose="020F0502020204030204"/>
                  <a:sym typeface="Calibri" panose="020F0502020204030204"/>
                </a:defRPr>
              </a:pPr>
              <a:endParaRPr sz="1350" dirty="0"/>
            </a:p>
          </p:txBody>
        </p:sp>
      </p:grpSp>
      <p:pic>
        <p:nvPicPr>
          <p:cNvPr id="8" name="图片 7" descr="LOGO 图+字母-02"/>
          <p:cNvPicPr>
            <a:picLocks noChangeAspect="1"/>
          </p:cNvPicPr>
          <p:nvPr userDrawn="1"/>
        </p:nvPicPr>
        <p:blipFill>
          <a:blip r:embed="rId2"/>
          <a:stretch>
            <a:fillRect/>
          </a:stretch>
        </p:blipFill>
        <p:spPr>
          <a:xfrm>
            <a:off x="9578340" y="62230"/>
            <a:ext cx="2258060" cy="895985"/>
          </a:xfrm>
          <a:prstGeom prst="rect">
            <a:avLst/>
          </a:prstGeom>
        </p:spPr>
      </p:pic>
    </p:spTree>
  </p:cSld>
  <p:clrMapOvr>
    <a:overrideClrMapping bg1="lt1" tx1="dk1" bg2="lt2" tx2="dk2" accent1="accent1" accent2="accent2" accent3="accent3" accent4="accent4" accent5="accent5" accent6="accent6" hlink="hlink" folHlink="folHlink"/>
  </p:clrMapOvr>
  <p:transition advTm="4000">
    <p:randomBa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5.xml"/><Relationship Id="rId12" Type="http://schemas.openxmlformats.org/officeDocument/2006/relationships/image" Target="../media/image2.svg"/><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9" Type="http://schemas.openxmlformats.org/officeDocument/2006/relationships/slideLayout" Target="../slideLayouts/slideLayout85.xml"/><Relationship Id="rId8" Type="http://schemas.openxmlformats.org/officeDocument/2006/relationships/slideLayout" Target="../slideLayouts/slideLayout84.xml"/><Relationship Id="rId7" Type="http://schemas.openxmlformats.org/officeDocument/2006/relationships/slideLayout" Target="../slideLayouts/slideLayout83.xml"/><Relationship Id="rId6" Type="http://schemas.openxmlformats.org/officeDocument/2006/relationships/slideLayout" Target="../slideLayouts/slideLayout82.xml"/><Relationship Id="rId5" Type="http://schemas.openxmlformats.org/officeDocument/2006/relationships/slideLayout" Target="../slideLayouts/slideLayout81.xml"/><Relationship Id="rId4" Type="http://schemas.openxmlformats.org/officeDocument/2006/relationships/slideLayout" Target="../slideLayouts/slideLayout80.xml"/><Relationship Id="rId3" Type="http://schemas.openxmlformats.org/officeDocument/2006/relationships/slideLayout" Target="../slideLayouts/slideLayout79.xml"/><Relationship Id="rId2" Type="http://schemas.openxmlformats.org/officeDocument/2006/relationships/slideLayout" Target="../slideLayouts/slideLayout78.xml"/><Relationship Id="rId13" Type="http://schemas.openxmlformats.org/officeDocument/2006/relationships/theme" Target="../theme/theme10.xml"/><Relationship Id="rId12" Type="http://schemas.openxmlformats.org/officeDocument/2006/relationships/tags" Target="../tags/tag46.xml"/><Relationship Id="rId11" Type="http://schemas.openxmlformats.org/officeDocument/2006/relationships/image" Target="../media/image2.svg"/><Relationship Id="rId10" Type="http://schemas.openxmlformats.org/officeDocument/2006/relationships/image" Target="../media/image1.png"/><Relationship Id="rId1"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slideLayout" Target="../slideLayouts/slideLayout93.xml"/><Relationship Id="rId7" Type="http://schemas.openxmlformats.org/officeDocument/2006/relationships/slideLayout" Target="../slideLayouts/slideLayout92.xml"/><Relationship Id="rId6" Type="http://schemas.openxmlformats.org/officeDocument/2006/relationships/slideLayout" Target="../slideLayouts/slideLayout91.xml"/><Relationship Id="rId5" Type="http://schemas.openxmlformats.org/officeDocument/2006/relationships/slideLayout" Target="../slideLayouts/slideLayout90.xml"/><Relationship Id="rId4" Type="http://schemas.openxmlformats.org/officeDocument/2006/relationships/slideLayout" Target="../slideLayouts/slideLayout89.xml"/><Relationship Id="rId3" Type="http://schemas.openxmlformats.org/officeDocument/2006/relationships/slideLayout" Target="../slideLayouts/slideLayout88.xml"/><Relationship Id="rId2" Type="http://schemas.openxmlformats.org/officeDocument/2006/relationships/slideLayout" Target="../slideLayouts/slideLayout87.xml"/><Relationship Id="rId10" Type="http://schemas.openxmlformats.org/officeDocument/2006/relationships/theme" Target="../theme/theme11.xml"/><Relationship Id="rId1" Type="http://schemas.openxmlformats.org/officeDocument/2006/relationships/slideLayout" Target="../slideLayouts/slideLayout8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tags" Target="../tags/tag6.xml"/><Relationship Id="rId1"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5" Type="http://schemas.openxmlformats.org/officeDocument/2006/relationships/theme" Target="../theme/theme3.xml"/><Relationship Id="rId14" Type="http://schemas.openxmlformats.org/officeDocument/2006/relationships/tags" Target="../tags/tag1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4.xml"/><Relationship Id="rId12" Type="http://schemas.openxmlformats.org/officeDocument/2006/relationships/tags" Target="../tags/tag16.xml"/><Relationship Id="rId11" Type="http://schemas.openxmlformats.org/officeDocument/2006/relationships/image" Target="../media/image2.svg"/><Relationship Id="rId10" Type="http://schemas.openxmlformats.org/officeDocument/2006/relationships/image" Target="../media/image1.png"/><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3" Type="http://schemas.openxmlformats.org/officeDocument/2006/relationships/theme" Target="../theme/theme5.xml"/><Relationship Id="rId12" Type="http://schemas.openxmlformats.org/officeDocument/2006/relationships/tags" Target="../tags/tag21.xml"/><Relationship Id="rId11" Type="http://schemas.openxmlformats.org/officeDocument/2006/relationships/image" Target="../media/image2.svg"/><Relationship Id="rId10" Type="http://schemas.openxmlformats.org/officeDocument/2006/relationships/image" Target="../media/image1.png"/><Relationship Id="rId1"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3" Type="http://schemas.openxmlformats.org/officeDocument/2006/relationships/theme" Target="../theme/theme6.xml"/><Relationship Id="rId12" Type="http://schemas.openxmlformats.org/officeDocument/2006/relationships/tags" Target="../tags/tag26.xml"/><Relationship Id="rId11" Type="http://schemas.openxmlformats.org/officeDocument/2006/relationships/image" Target="../media/image2.svg"/><Relationship Id="rId10" Type="http://schemas.openxmlformats.org/officeDocument/2006/relationships/image" Target="../media/image1.png"/><Relationship Id="rId1"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58.xml"/><Relationship Id="rId8" Type="http://schemas.openxmlformats.org/officeDocument/2006/relationships/slideLayout" Target="../slideLayouts/slideLayout57.xml"/><Relationship Id="rId7" Type="http://schemas.openxmlformats.org/officeDocument/2006/relationships/slideLayout" Target="../slideLayouts/slideLayout56.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3" Type="http://schemas.openxmlformats.org/officeDocument/2006/relationships/slideLayout" Target="../slideLayouts/slideLayout52.xml"/><Relationship Id="rId2" Type="http://schemas.openxmlformats.org/officeDocument/2006/relationships/slideLayout" Target="../slideLayouts/slideLayout51.xml"/><Relationship Id="rId13" Type="http://schemas.openxmlformats.org/officeDocument/2006/relationships/theme" Target="../theme/theme7.xml"/><Relationship Id="rId12" Type="http://schemas.openxmlformats.org/officeDocument/2006/relationships/tags" Target="../tags/tag31.xml"/><Relationship Id="rId11" Type="http://schemas.openxmlformats.org/officeDocument/2006/relationships/image" Target="../media/image2.svg"/><Relationship Id="rId10" Type="http://schemas.openxmlformats.org/officeDocument/2006/relationships/image" Target="../media/image1.png"/><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67.xml"/><Relationship Id="rId8" Type="http://schemas.openxmlformats.org/officeDocument/2006/relationships/slideLayout" Target="../slideLayouts/slideLayout66.xml"/><Relationship Id="rId7" Type="http://schemas.openxmlformats.org/officeDocument/2006/relationships/slideLayout" Target="../slideLayouts/slideLayout65.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 Id="rId3" Type="http://schemas.openxmlformats.org/officeDocument/2006/relationships/slideLayout" Target="../slideLayouts/slideLayout61.xml"/><Relationship Id="rId2" Type="http://schemas.openxmlformats.org/officeDocument/2006/relationships/slideLayout" Target="../slideLayouts/slideLayout60.xml"/><Relationship Id="rId13" Type="http://schemas.openxmlformats.org/officeDocument/2006/relationships/theme" Target="../theme/theme8.xml"/><Relationship Id="rId12" Type="http://schemas.openxmlformats.org/officeDocument/2006/relationships/tags" Target="../tags/tag36.xml"/><Relationship Id="rId11" Type="http://schemas.openxmlformats.org/officeDocument/2006/relationships/image" Target="../media/image2.svg"/><Relationship Id="rId10" Type="http://schemas.openxmlformats.org/officeDocument/2006/relationships/image" Target="../media/image1.png"/><Relationship Id="rId1"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76.xml"/><Relationship Id="rId8" Type="http://schemas.openxmlformats.org/officeDocument/2006/relationships/slideLayout" Target="../slideLayouts/slideLayout75.xml"/><Relationship Id="rId7" Type="http://schemas.openxmlformats.org/officeDocument/2006/relationships/slideLayout" Target="../slideLayouts/slideLayout74.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3" Type="http://schemas.openxmlformats.org/officeDocument/2006/relationships/slideLayout" Target="../slideLayouts/slideLayout70.xml"/><Relationship Id="rId2" Type="http://schemas.openxmlformats.org/officeDocument/2006/relationships/slideLayout" Target="../slideLayouts/slideLayout69.xml"/><Relationship Id="rId13" Type="http://schemas.openxmlformats.org/officeDocument/2006/relationships/theme" Target="../theme/theme9.xml"/><Relationship Id="rId12" Type="http://schemas.openxmlformats.org/officeDocument/2006/relationships/tags" Target="../tags/tag41.xml"/><Relationship Id="rId11" Type="http://schemas.openxmlformats.org/officeDocument/2006/relationships/image" Target="../media/image2.svg"/><Relationship Id="rId10" Type="http://schemas.openxmlformats.org/officeDocument/2006/relationships/image" Target="../media/image1.png"/><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525780" y="319405"/>
            <a:ext cx="620395" cy="620395"/>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25780" y="319405"/>
            <a:ext cx="620395" cy="620395"/>
          </a:xfrm>
          <a:prstGeom prst="rect">
            <a:avLst/>
          </a:prstGeom>
        </p:spPr>
      </p:pic>
    </p:spTree>
    <p:custDataLst>
      <p:tags r:id="rId12"/>
    </p:custData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ln>
        </p:spPr>
        <p:txBody>
          <a:bodyPr vert="horz" wrap="square" lIns="91440" tIns="45720" rIns="91440" bIns="45720" numCol="1" anchor="ctr" anchorCtr="0" compatLnSpc="1"/>
          <a:lstStyle/>
          <a:p>
            <a:pPr lvl="0"/>
            <a:r>
              <a:rPr lang="zh-CN" altLang="en-US" dirty="0"/>
              <a:t>单击此处编辑母版标题样式</a:t>
            </a:r>
            <a:endParaRPr lang="zh-CN" altLang="en-US"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ln>
        </p:spPr>
        <p:txBody>
          <a:bodyPr vert="horz" wrap="square" lIns="91440" tIns="45720" rIns="91440" bIns="45720" numCol="1" anchor="t" anchorCtr="0" compatLnSpc="1"/>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p:txBody>
      </p:sp>
    </p:spTree>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Lst>
  <p:transition advTm="4000">
    <p:randomBar/>
  </p:transition>
  <p:txStyles>
    <p:titleStyle>
      <a:lvl1pPr algn="l" rtl="0" eaLnBrk="0" fontAlgn="base" hangingPunct="0">
        <a:spcBef>
          <a:spcPct val="0"/>
        </a:spcBef>
        <a:spcAft>
          <a:spcPct val="0"/>
        </a:spcAft>
        <a:defRPr sz="3200" b="0">
          <a:solidFill>
            <a:srgbClr val="FF6600"/>
          </a:solidFill>
          <a:latin typeface="微软雅黑 Light" panose="020B0502040204020203" pitchFamily="34" charset="-122"/>
          <a:ea typeface="微软雅黑 Light" panose="020B0502040204020203" pitchFamily="34" charset="-122"/>
          <a:cs typeface="+mj-cs"/>
        </a:defRPr>
      </a:lvl1pPr>
      <a:lvl2pPr algn="l" rtl="0" eaLnBrk="0" fontAlgn="base" hangingPunct="0">
        <a:spcBef>
          <a:spcPct val="0"/>
        </a:spcBef>
        <a:spcAft>
          <a:spcPct val="0"/>
        </a:spcAft>
        <a:defRPr sz="4000" b="1">
          <a:solidFill>
            <a:srgbClr val="FF6600"/>
          </a:solidFill>
          <a:latin typeface="黑体" panose="02010609060101010101" charset="-122"/>
          <a:ea typeface="黑体" panose="02010609060101010101" charset="-122"/>
        </a:defRPr>
      </a:lvl2pPr>
      <a:lvl3pPr algn="l" rtl="0" eaLnBrk="0" fontAlgn="base" hangingPunct="0">
        <a:spcBef>
          <a:spcPct val="0"/>
        </a:spcBef>
        <a:spcAft>
          <a:spcPct val="0"/>
        </a:spcAft>
        <a:defRPr sz="4000" b="1">
          <a:solidFill>
            <a:srgbClr val="FF6600"/>
          </a:solidFill>
          <a:latin typeface="黑体" panose="02010609060101010101" charset="-122"/>
          <a:ea typeface="黑体" panose="02010609060101010101" charset="-122"/>
        </a:defRPr>
      </a:lvl3pPr>
      <a:lvl4pPr algn="l" rtl="0" eaLnBrk="0" fontAlgn="base" hangingPunct="0">
        <a:spcBef>
          <a:spcPct val="0"/>
        </a:spcBef>
        <a:spcAft>
          <a:spcPct val="0"/>
        </a:spcAft>
        <a:defRPr sz="4000" b="1">
          <a:solidFill>
            <a:srgbClr val="FF6600"/>
          </a:solidFill>
          <a:latin typeface="黑体" panose="02010609060101010101" charset="-122"/>
          <a:ea typeface="黑体" panose="02010609060101010101" charset="-122"/>
        </a:defRPr>
      </a:lvl4pPr>
      <a:lvl5pPr algn="l" rtl="0" eaLnBrk="0" fontAlgn="base" hangingPunct="0">
        <a:spcBef>
          <a:spcPct val="0"/>
        </a:spcBef>
        <a:spcAft>
          <a:spcPct val="0"/>
        </a:spcAft>
        <a:defRPr sz="4000" b="1">
          <a:solidFill>
            <a:srgbClr val="FF6600"/>
          </a:solidFill>
          <a:latin typeface="黑体" panose="02010609060101010101" charset="-122"/>
          <a:ea typeface="黑体" panose="02010609060101010101" charset="-122"/>
        </a:defRPr>
      </a:lvl5pPr>
      <a:lvl6pPr marL="457200" algn="l" rtl="0" eaLnBrk="0" fontAlgn="base" hangingPunct="0">
        <a:spcBef>
          <a:spcPct val="0"/>
        </a:spcBef>
        <a:spcAft>
          <a:spcPct val="0"/>
        </a:spcAft>
        <a:defRPr sz="4400" b="1">
          <a:solidFill>
            <a:srgbClr val="FF6600"/>
          </a:solidFill>
          <a:latin typeface="Arial" panose="020B0604020202020204" pitchFamily="34" charset="0"/>
          <a:ea typeface="宋体" panose="02010600030101010101" pitchFamily="2" charset="-122"/>
        </a:defRPr>
      </a:lvl6pPr>
      <a:lvl7pPr marL="914400" algn="l" rtl="0" eaLnBrk="0" fontAlgn="base" hangingPunct="0">
        <a:spcBef>
          <a:spcPct val="0"/>
        </a:spcBef>
        <a:spcAft>
          <a:spcPct val="0"/>
        </a:spcAft>
        <a:defRPr sz="4400" b="1">
          <a:solidFill>
            <a:srgbClr val="FF6600"/>
          </a:solidFill>
          <a:latin typeface="Arial" panose="020B0604020202020204" pitchFamily="34" charset="0"/>
          <a:ea typeface="宋体" panose="02010600030101010101" pitchFamily="2" charset="-122"/>
        </a:defRPr>
      </a:lvl7pPr>
      <a:lvl8pPr marL="1371600" algn="l" rtl="0" eaLnBrk="0" fontAlgn="base" hangingPunct="0">
        <a:spcBef>
          <a:spcPct val="0"/>
        </a:spcBef>
        <a:spcAft>
          <a:spcPct val="0"/>
        </a:spcAft>
        <a:defRPr sz="4400" b="1">
          <a:solidFill>
            <a:srgbClr val="FF6600"/>
          </a:solidFill>
          <a:latin typeface="Arial" panose="020B0604020202020204" pitchFamily="34" charset="0"/>
          <a:ea typeface="宋体" panose="02010600030101010101" pitchFamily="2" charset="-122"/>
        </a:defRPr>
      </a:lvl8pPr>
      <a:lvl9pPr marL="1828800" algn="l" rtl="0" eaLnBrk="0" fontAlgn="base" hangingPunct="0">
        <a:spcBef>
          <a:spcPct val="0"/>
        </a:spcBef>
        <a:spcAft>
          <a:spcPct val="0"/>
        </a:spcAft>
        <a:defRPr sz="4400" b="1">
          <a:solidFill>
            <a:srgbClr val="FF6600"/>
          </a:solidFill>
          <a:latin typeface="Arial" panose="020B060402020202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b="0">
          <a:solidFill>
            <a:schemeClr val="tx1"/>
          </a:solidFill>
          <a:latin typeface="宋体" panose="02010600030101010101" pitchFamily="2" charset="-122"/>
          <a:ea typeface="宋体"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000">
          <a:solidFill>
            <a:schemeClr val="tx1"/>
          </a:solidFill>
          <a:latin typeface="仿宋" panose="02010609060101010101" pitchFamily="49" charset="-122"/>
          <a:ea typeface="仿宋" panose="02010609060101010101" pitchFamily="49" charset="-122"/>
        </a:defRPr>
      </a:lvl2pPr>
      <a:lvl3pPr marL="1143000" indent="-228600" algn="l" rtl="0" eaLnBrk="0" fontAlgn="base" hangingPunct="0">
        <a:spcBef>
          <a:spcPct val="20000"/>
        </a:spcBef>
        <a:spcAft>
          <a:spcPct val="0"/>
        </a:spcAft>
        <a:buChar char="•"/>
        <a:defRPr sz="1800">
          <a:solidFill>
            <a:schemeClr val="tx1"/>
          </a:solidFill>
          <a:latin typeface="楷体" panose="02010609060101010101" pitchFamily="49" charset="-122"/>
          <a:ea typeface="楷体" panose="02010609060101010101" pitchFamily="49" charset="-122"/>
          <a:cs typeface="楷体" panose="02010609060101010101" pitchFamily="49" charset="-122"/>
        </a:defRPr>
      </a:lvl3pPr>
      <a:lvl4pPr marL="1600200" indent="-228600" algn="l" rtl="0" eaLnBrk="0" fontAlgn="base" hangingPunct="0">
        <a:spcBef>
          <a:spcPct val="20000"/>
        </a:spcBef>
        <a:spcAft>
          <a:spcPct val="0"/>
        </a:spcAft>
        <a:buChar char="–"/>
        <a:defRPr sz="2000">
          <a:solidFill>
            <a:schemeClr val="tx1"/>
          </a:solidFill>
          <a:latin typeface="+mn-lt"/>
          <a:ea typeface="+mn-ea"/>
          <a:cs typeface="宋体" panose="02010600030101010101"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mn-ea"/>
          <a:cs typeface="宋体" panose="02010600030101010101" pitchFamily="2" charset="-122"/>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2"/>
    </p:custDataLst>
  </p:cSld>
  <p:clrMap bg1="lt1" tx1="dk1" bg2="lt2" tx2="dk2" accent1="accent1" accent2="accent2" accent3="accent3" accent4="accent4" accent5="accent5" accent6="accent6" hlink="hlink" folHlink="folHlink"/>
  <p:sldLayoutIdLst>
    <p:sldLayoutId id="2147483660" r:id="rId1"/>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525780" y="319405"/>
            <a:ext cx="620395" cy="620395"/>
          </a:xfrm>
          <a:prstGeom prst="rect">
            <a:avLst/>
          </a:prstGeom>
        </p:spPr>
      </p:pic>
    </p:spTree>
    <p:custDataLst>
      <p:tags r:id="rId14"/>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25780" y="319405"/>
            <a:ext cx="620395" cy="620395"/>
          </a:xfrm>
          <a:prstGeom prst="rect">
            <a:avLst/>
          </a:prstGeom>
        </p:spPr>
      </p:pic>
    </p:spTree>
    <p:custDataLst>
      <p:tags r:id="rId12"/>
    </p:custData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25780" y="319405"/>
            <a:ext cx="620395" cy="620395"/>
          </a:xfrm>
          <a:prstGeom prst="rect">
            <a:avLst/>
          </a:prstGeom>
        </p:spPr>
      </p:pic>
    </p:spTree>
    <p:custDataLst>
      <p:tags r:id="rId12"/>
    </p:custData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25780" y="319405"/>
            <a:ext cx="620395" cy="620395"/>
          </a:xfrm>
          <a:prstGeom prst="rect">
            <a:avLst/>
          </a:prstGeom>
        </p:spPr>
      </p:pic>
    </p:spTree>
    <p:custDataLst>
      <p:tags r:id="rId12"/>
    </p:custData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25780" y="319405"/>
            <a:ext cx="620395" cy="620395"/>
          </a:xfrm>
          <a:prstGeom prst="rect">
            <a:avLst/>
          </a:prstGeom>
        </p:spPr>
      </p:pic>
    </p:spTree>
    <p:custDataLst>
      <p:tags r:id="rId12"/>
    </p:custData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25780" y="319405"/>
            <a:ext cx="620395" cy="620395"/>
          </a:xfrm>
          <a:prstGeom prst="rect">
            <a:avLst/>
          </a:prstGeom>
        </p:spPr>
      </p:pic>
    </p:spTree>
    <p:custDataLst>
      <p:tags r:id="rId12"/>
    </p:custData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 name="文本占位符 186"/>
          <p:cNvSpPr>
            <a:spLocks noGrp="1"/>
          </p:cNvSpPr>
          <p:nvPr>
            <p:ph type="body" sz="quarter" idx="11" hasCustomPrompt="1"/>
          </p:nvPr>
        </p:nvSpPr>
        <p:spPr>
          <a:xfrm>
            <a:off x="1068070" y="365125"/>
            <a:ext cx="6057900" cy="490220"/>
          </a:xfrm>
          <a:prstGeom prst="rect">
            <a:avLst/>
          </a:prstGeom>
          <a:effectLst/>
        </p:spPr>
        <p:txBody>
          <a:bodyPr anchor="t" anchorCtr="0">
            <a:noAutofit/>
          </a:bodyPr>
          <a:lstStyle>
            <a:lvl1pPr marL="0" marR="0" lvl="0" indent="0" algn="l" defTabSz="914400" rtl="0" eaLnBrk="1" fontAlgn="auto" latinLnBrk="0" hangingPunct="1">
              <a:lnSpc>
                <a:spcPct val="100000"/>
              </a:lnSpc>
              <a:spcBef>
                <a:spcPts val="0"/>
              </a:spcBef>
              <a:buClrTx/>
              <a:buSzTx/>
              <a:buFontTx/>
              <a:buNone/>
              <a:defRPr kumimoji="0" lang="zh-CN" altLang="en-US" sz="2800" b="1" i="0" u="none" strike="noStrike" kern="1200" cap="none" spc="0" normalizeH="0" baseline="0" noProof="1" dirty="0">
                <a:solidFill>
                  <a:schemeClr val="tx1">
                    <a:lumMod val="85000"/>
                    <a:lumOff val="15000"/>
                  </a:schemeClr>
                </a:solidFill>
                <a:effectLst/>
                <a:latin typeface="思源黑体 CN Bold" panose="020B0800000000000000" charset="-122"/>
                <a:ea typeface="思源黑体 CN Bold" panose="020B0800000000000000" charset="-122"/>
                <a:cs typeface="+mn-cs"/>
              </a:defRPr>
            </a:lvl1pPr>
          </a:lstStyle>
          <a:p>
            <a:pPr lvl="0"/>
            <a:r>
              <a:rPr>
                <a:sym typeface="+mn-ea"/>
              </a:rPr>
              <a:t>输入标题，</a:t>
            </a:r>
            <a:r>
              <a:rPr>
                <a:sym typeface="+mn-ea"/>
              </a:rPr>
              <a:t>请控制在一行</a:t>
            </a:r>
            <a:r>
              <a:rPr>
                <a:sym typeface="+mn-ea"/>
              </a:rPr>
              <a:t>以内</a:t>
            </a:r>
            <a:endParaRPr>
              <a:sym typeface="+mn-ea"/>
            </a:endParaRPr>
          </a:p>
        </p:txBody>
      </p:sp>
      <p:grpSp>
        <p:nvGrpSpPr>
          <p:cNvPr id="188" name="组合 187"/>
          <p:cNvGrpSpPr/>
          <p:nvPr userDrawn="1"/>
        </p:nvGrpSpPr>
        <p:grpSpPr>
          <a:xfrm>
            <a:off x="54610" y="4775200"/>
            <a:ext cx="12054840" cy="2100580"/>
            <a:chOff x="-423" y="7471"/>
            <a:chExt cx="19103" cy="3329"/>
          </a:xfrm>
        </p:grpSpPr>
        <p:sp>
          <p:nvSpPr>
            <p:cNvPr id="189" name="isḷîḑe"/>
            <p:cNvSpPr/>
            <p:nvPr/>
          </p:nvSpPr>
          <p:spPr bwMode="auto">
            <a:xfrm>
              <a:off x="1124" y="7880"/>
              <a:ext cx="9144" cy="2920"/>
            </a:xfrm>
            <a:custGeom>
              <a:avLst/>
              <a:gdLst>
                <a:gd name="T0" fmla="*/ 1027 w 1478"/>
                <a:gd name="T1" fmla="*/ 471 h 473"/>
                <a:gd name="T2" fmla="*/ 972 w 1478"/>
                <a:gd name="T3" fmla="*/ 473 h 473"/>
                <a:gd name="T4" fmla="*/ 970 w 1478"/>
                <a:gd name="T5" fmla="*/ 473 h 473"/>
                <a:gd name="T6" fmla="*/ 995 w 1478"/>
                <a:gd name="T7" fmla="*/ 117 h 473"/>
                <a:gd name="T8" fmla="*/ 996 w 1478"/>
                <a:gd name="T9" fmla="*/ 105 h 473"/>
                <a:gd name="T10" fmla="*/ 1006 w 1478"/>
                <a:gd name="T11" fmla="*/ 117 h 473"/>
                <a:gd name="T12" fmla="*/ 1010 w 1478"/>
                <a:gd name="T13" fmla="*/ 471 h 473"/>
                <a:gd name="T14" fmla="*/ 1461 w 1478"/>
                <a:gd name="T15" fmla="*/ 105 h 473"/>
                <a:gd name="T16" fmla="*/ 1465 w 1478"/>
                <a:gd name="T17" fmla="*/ 105 h 473"/>
                <a:gd name="T18" fmla="*/ 1475 w 1478"/>
                <a:gd name="T19" fmla="*/ 155 h 473"/>
                <a:gd name="T20" fmla="*/ 1478 w 1478"/>
                <a:gd name="T21" fmla="*/ 473 h 473"/>
                <a:gd name="T22" fmla="*/ 1465 w 1478"/>
                <a:gd name="T23" fmla="*/ 473 h 473"/>
                <a:gd name="T24" fmla="*/ 1423 w 1478"/>
                <a:gd name="T25" fmla="*/ 473 h 473"/>
                <a:gd name="T26" fmla="*/ 1415 w 1478"/>
                <a:gd name="T27" fmla="*/ 207 h 473"/>
                <a:gd name="T28" fmla="*/ 1423 w 1478"/>
                <a:gd name="T29" fmla="*/ 155 h 473"/>
                <a:gd name="T30" fmla="*/ 1427 w 1478"/>
                <a:gd name="T31" fmla="*/ 105 h 473"/>
                <a:gd name="T32" fmla="*/ 1442 w 1478"/>
                <a:gd name="T33" fmla="*/ 23 h 473"/>
                <a:gd name="T34" fmla="*/ 1461 w 1478"/>
                <a:gd name="T35" fmla="*/ 105 h 473"/>
                <a:gd name="T36" fmla="*/ 1285 w 1478"/>
                <a:gd name="T37" fmla="*/ 190 h 473"/>
                <a:gd name="T38" fmla="*/ 1335 w 1478"/>
                <a:gd name="T39" fmla="*/ 473 h 473"/>
                <a:gd name="T40" fmla="*/ 1285 w 1478"/>
                <a:gd name="T41" fmla="*/ 190 h 473"/>
                <a:gd name="T42" fmla="*/ 1176 w 1478"/>
                <a:gd name="T43" fmla="*/ 243 h 473"/>
                <a:gd name="T44" fmla="*/ 1216 w 1478"/>
                <a:gd name="T45" fmla="*/ 473 h 473"/>
                <a:gd name="T46" fmla="*/ 1176 w 1478"/>
                <a:gd name="T47" fmla="*/ 243 h 473"/>
                <a:gd name="T48" fmla="*/ 1083 w 1478"/>
                <a:gd name="T49" fmla="*/ 167 h 473"/>
                <a:gd name="T50" fmla="*/ 1125 w 1478"/>
                <a:gd name="T51" fmla="*/ 473 h 473"/>
                <a:gd name="T52" fmla="*/ 1083 w 1478"/>
                <a:gd name="T53" fmla="*/ 167 h 473"/>
                <a:gd name="T54" fmla="*/ 849 w 1478"/>
                <a:gd name="T55" fmla="*/ 295 h 473"/>
                <a:gd name="T56" fmla="*/ 884 w 1478"/>
                <a:gd name="T57" fmla="*/ 473 h 473"/>
                <a:gd name="T58" fmla="*/ 849 w 1478"/>
                <a:gd name="T59" fmla="*/ 295 h 473"/>
                <a:gd name="T60" fmla="*/ 631 w 1478"/>
                <a:gd name="T61" fmla="*/ 373 h 473"/>
                <a:gd name="T62" fmla="*/ 643 w 1478"/>
                <a:gd name="T63" fmla="*/ 318 h 473"/>
                <a:gd name="T64" fmla="*/ 667 w 1478"/>
                <a:gd name="T65" fmla="*/ 306 h 473"/>
                <a:gd name="T66" fmla="*/ 702 w 1478"/>
                <a:gd name="T67" fmla="*/ 234 h 473"/>
                <a:gd name="T68" fmla="*/ 723 w 1478"/>
                <a:gd name="T69" fmla="*/ 306 h 473"/>
                <a:gd name="T70" fmla="*/ 702 w 1478"/>
                <a:gd name="T71" fmla="*/ 473 h 473"/>
                <a:gd name="T72" fmla="*/ 687 w 1478"/>
                <a:gd name="T73" fmla="*/ 473 h 473"/>
                <a:gd name="T74" fmla="*/ 643 w 1478"/>
                <a:gd name="T75" fmla="*/ 473 h 473"/>
                <a:gd name="T76" fmla="*/ 631 w 1478"/>
                <a:gd name="T77" fmla="*/ 373 h 473"/>
                <a:gd name="T78" fmla="*/ 581 w 1478"/>
                <a:gd name="T79" fmla="*/ 255 h 473"/>
                <a:gd name="T80" fmla="*/ 623 w 1478"/>
                <a:gd name="T81" fmla="*/ 473 h 473"/>
                <a:gd name="T82" fmla="*/ 581 w 1478"/>
                <a:gd name="T83" fmla="*/ 255 h 473"/>
                <a:gd name="T84" fmla="*/ 532 w 1478"/>
                <a:gd name="T85" fmla="*/ 314 h 473"/>
                <a:gd name="T86" fmla="*/ 557 w 1478"/>
                <a:gd name="T87" fmla="*/ 356 h 473"/>
                <a:gd name="T88" fmla="*/ 532 w 1478"/>
                <a:gd name="T89" fmla="*/ 473 h 473"/>
                <a:gd name="T90" fmla="*/ 455 w 1478"/>
                <a:gd name="T91" fmla="*/ 473 h 473"/>
                <a:gd name="T92" fmla="*/ 455 w 1478"/>
                <a:gd name="T93" fmla="*/ 302 h 473"/>
                <a:gd name="T94" fmla="*/ 488 w 1478"/>
                <a:gd name="T95" fmla="*/ 356 h 473"/>
                <a:gd name="T96" fmla="*/ 532 w 1478"/>
                <a:gd name="T97" fmla="*/ 314 h 473"/>
                <a:gd name="T98" fmla="*/ 360 w 1478"/>
                <a:gd name="T99" fmla="*/ 293 h 473"/>
                <a:gd name="T100" fmla="*/ 426 w 1478"/>
                <a:gd name="T101" fmla="*/ 473 h 473"/>
                <a:gd name="T102" fmla="*/ 360 w 1478"/>
                <a:gd name="T103" fmla="*/ 293 h 473"/>
                <a:gd name="T104" fmla="*/ 287 w 1478"/>
                <a:gd name="T105" fmla="*/ 209 h 473"/>
                <a:gd name="T106" fmla="*/ 350 w 1478"/>
                <a:gd name="T107" fmla="*/ 473 h 473"/>
                <a:gd name="T108" fmla="*/ 287 w 1478"/>
                <a:gd name="T109" fmla="*/ 209 h 473"/>
                <a:gd name="T110" fmla="*/ 195 w 1478"/>
                <a:gd name="T111" fmla="*/ 184 h 473"/>
                <a:gd name="T112" fmla="*/ 241 w 1478"/>
                <a:gd name="T113" fmla="*/ 473 h 473"/>
                <a:gd name="T114" fmla="*/ 195 w 1478"/>
                <a:gd name="T115" fmla="*/ 184 h 473"/>
                <a:gd name="T116" fmla="*/ 31 w 1478"/>
                <a:gd name="T117" fmla="*/ 264 h 473"/>
                <a:gd name="T118" fmla="*/ 92 w 1478"/>
                <a:gd name="T119" fmla="*/ 473 h 473"/>
                <a:gd name="T120" fmla="*/ 31 w 1478"/>
                <a:gd name="T121" fmla="*/ 473 h 473"/>
                <a:gd name="T122" fmla="*/ 0 w 1478"/>
                <a:gd name="T123" fmla="*/ 331 h 473"/>
                <a:gd name="T124" fmla="*/ 31 w 1478"/>
                <a:gd name="T125" fmla="*/ 264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78" h="473">
                  <a:moveTo>
                    <a:pt x="1010" y="471"/>
                  </a:moveTo>
                  <a:lnTo>
                    <a:pt x="1027" y="471"/>
                  </a:lnTo>
                  <a:lnTo>
                    <a:pt x="1027" y="473"/>
                  </a:lnTo>
                  <a:lnTo>
                    <a:pt x="972" y="473"/>
                  </a:lnTo>
                  <a:lnTo>
                    <a:pt x="972" y="473"/>
                  </a:lnTo>
                  <a:lnTo>
                    <a:pt x="970" y="473"/>
                  </a:lnTo>
                  <a:lnTo>
                    <a:pt x="970" y="117"/>
                  </a:lnTo>
                  <a:lnTo>
                    <a:pt x="995" y="117"/>
                  </a:lnTo>
                  <a:lnTo>
                    <a:pt x="996" y="75"/>
                  </a:lnTo>
                  <a:lnTo>
                    <a:pt x="996" y="105"/>
                  </a:lnTo>
                  <a:lnTo>
                    <a:pt x="1002" y="105"/>
                  </a:lnTo>
                  <a:lnTo>
                    <a:pt x="1006" y="117"/>
                  </a:lnTo>
                  <a:lnTo>
                    <a:pt x="1010" y="117"/>
                  </a:lnTo>
                  <a:lnTo>
                    <a:pt x="1010" y="471"/>
                  </a:lnTo>
                  <a:lnTo>
                    <a:pt x="1010" y="471"/>
                  </a:lnTo>
                  <a:close/>
                  <a:moveTo>
                    <a:pt x="1461" y="105"/>
                  </a:moveTo>
                  <a:lnTo>
                    <a:pt x="1463" y="0"/>
                  </a:lnTo>
                  <a:lnTo>
                    <a:pt x="1465" y="105"/>
                  </a:lnTo>
                  <a:lnTo>
                    <a:pt x="1475" y="105"/>
                  </a:lnTo>
                  <a:lnTo>
                    <a:pt x="1475" y="155"/>
                  </a:lnTo>
                  <a:lnTo>
                    <a:pt x="1478" y="155"/>
                  </a:lnTo>
                  <a:lnTo>
                    <a:pt x="1478" y="473"/>
                  </a:lnTo>
                  <a:lnTo>
                    <a:pt x="1475" y="473"/>
                  </a:lnTo>
                  <a:lnTo>
                    <a:pt x="1465" y="473"/>
                  </a:lnTo>
                  <a:lnTo>
                    <a:pt x="1427" y="473"/>
                  </a:lnTo>
                  <a:lnTo>
                    <a:pt x="1423" y="473"/>
                  </a:lnTo>
                  <a:lnTo>
                    <a:pt x="1415" y="473"/>
                  </a:lnTo>
                  <a:lnTo>
                    <a:pt x="1415" y="207"/>
                  </a:lnTo>
                  <a:lnTo>
                    <a:pt x="1423" y="207"/>
                  </a:lnTo>
                  <a:lnTo>
                    <a:pt x="1423" y="155"/>
                  </a:lnTo>
                  <a:lnTo>
                    <a:pt x="1427" y="155"/>
                  </a:lnTo>
                  <a:lnTo>
                    <a:pt x="1427" y="105"/>
                  </a:lnTo>
                  <a:lnTo>
                    <a:pt x="1440" y="105"/>
                  </a:lnTo>
                  <a:lnTo>
                    <a:pt x="1442" y="23"/>
                  </a:lnTo>
                  <a:lnTo>
                    <a:pt x="1444" y="105"/>
                  </a:lnTo>
                  <a:lnTo>
                    <a:pt x="1461" y="105"/>
                  </a:lnTo>
                  <a:lnTo>
                    <a:pt x="1461" y="105"/>
                  </a:lnTo>
                  <a:close/>
                  <a:moveTo>
                    <a:pt x="1285" y="190"/>
                  </a:moveTo>
                  <a:lnTo>
                    <a:pt x="1335" y="190"/>
                  </a:lnTo>
                  <a:lnTo>
                    <a:pt x="1335" y="473"/>
                  </a:lnTo>
                  <a:lnTo>
                    <a:pt x="1285" y="473"/>
                  </a:lnTo>
                  <a:lnTo>
                    <a:pt x="1285" y="190"/>
                  </a:lnTo>
                  <a:lnTo>
                    <a:pt x="1285" y="190"/>
                  </a:lnTo>
                  <a:close/>
                  <a:moveTo>
                    <a:pt x="1176" y="243"/>
                  </a:moveTo>
                  <a:lnTo>
                    <a:pt x="1216" y="243"/>
                  </a:lnTo>
                  <a:lnTo>
                    <a:pt x="1216" y="473"/>
                  </a:lnTo>
                  <a:lnTo>
                    <a:pt x="1176" y="473"/>
                  </a:lnTo>
                  <a:lnTo>
                    <a:pt x="1176" y="243"/>
                  </a:lnTo>
                  <a:lnTo>
                    <a:pt x="1176" y="243"/>
                  </a:lnTo>
                  <a:close/>
                  <a:moveTo>
                    <a:pt x="1083" y="167"/>
                  </a:moveTo>
                  <a:lnTo>
                    <a:pt x="1125" y="167"/>
                  </a:lnTo>
                  <a:lnTo>
                    <a:pt x="1125" y="473"/>
                  </a:lnTo>
                  <a:lnTo>
                    <a:pt x="1083" y="473"/>
                  </a:lnTo>
                  <a:lnTo>
                    <a:pt x="1083" y="167"/>
                  </a:lnTo>
                  <a:lnTo>
                    <a:pt x="1083" y="167"/>
                  </a:lnTo>
                  <a:close/>
                  <a:moveTo>
                    <a:pt x="849" y="295"/>
                  </a:moveTo>
                  <a:lnTo>
                    <a:pt x="884" y="295"/>
                  </a:lnTo>
                  <a:lnTo>
                    <a:pt x="884" y="473"/>
                  </a:lnTo>
                  <a:lnTo>
                    <a:pt x="849" y="473"/>
                  </a:lnTo>
                  <a:lnTo>
                    <a:pt x="849" y="295"/>
                  </a:lnTo>
                  <a:lnTo>
                    <a:pt x="849" y="295"/>
                  </a:lnTo>
                  <a:close/>
                  <a:moveTo>
                    <a:pt x="631" y="373"/>
                  </a:moveTo>
                  <a:lnTo>
                    <a:pt x="643" y="373"/>
                  </a:lnTo>
                  <a:lnTo>
                    <a:pt x="643" y="318"/>
                  </a:lnTo>
                  <a:lnTo>
                    <a:pt x="667" y="318"/>
                  </a:lnTo>
                  <a:lnTo>
                    <a:pt x="667" y="306"/>
                  </a:lnTo>
                  <a:lnTo>
                    <a:pt x="667" y="234"/>
                  </a:lnTo>
                  <a:lnTo>
                    <a:pt x="702" y="234"/>
                  </a:lnTo>
                  <a:lnTo>
                    <a:pt x="702" y="306"/>
                  </a:lnTo>
                  <a:lnTo>
                    <a:pt x="723" y="306"/>
                  </a:lnTo>
                  <a:lnTo>
                    <a:pt x="723" y="473"/>
                  </a:lnTo>
                  <a:lnTo>
                    <a:pt x="702" y="473"/>
                  </a:lnTo>
                  <a:lnTo>
                    <a:pt x="698" y="473"/>
                  </a:lnTo>
                  <a:lnTo>
                    <a:pt x="687" y="473"/>
                  </a:lnTo>
                  <a:lnTo>
                    <a:pt x="667" y="473"/>
                  </a:lnTo>
                  <a:lnTo>
                    <a:pt x="643" y="473"/>
                  </a:lnTo>
                  <a:lnTo>
                    <a:pt x="631" y="473"/>
                  </a:lnTo>
                  <a:lnTo>
                    <a:pt x="631" y="373"/>
                  </a:lnTo>
                  <a:lnTo>
                    <a:pt x="631" y="373"/>
                  </a:lnTo>
                  <a:close/>
                  <a:moveTo>
                    <a:pt x="581" y="255"/>
                  </a:moveTo>
                  <a:lnTo>
                    <a:pt x="623" y="255"/>
                  </a:lnTo>
                  <a:lnTo>
                    <a:pt x="623" y="473"/>
                  </a:lnTo>
                  <a:lnTo>
                    <a:pt x="581" y="473"/>
                  </a:lnTo>
                  <a:lnTo>
                    <a:pt x="581" y="255"/>
                  </a:lnTo>
                  <a:lnTo>
                    <a:pt x="581" y="255"/>
                  </a:lnTo>
                  <a:close/>
                  <a:moveTo>
                    <a:pt x="532" y="314"/>
                  </a:moveTo>
                  <a:lnTo>
                    <a:pt x="557" y="314"/>
                  </a:lnTo>
                  <a:lnTo>
                    <a:pt x="557" y="356"/>
                  </a:lnTo>
                  <a:lnTo>
                    <a:pt x="557" y="473"/>
                  </a:lnTo>
                  <a:lnTo>
                    <a:pt x="532" y="473"/>
                  </a:lnTo>
                  <a:lnTo>
                    <a:pt x="488" y="473"/>
                  </a:lnTo>
                  <a:lnTo>
                    <a:pt x="455" y="473"/>
                  </a:lnTo>
                  <a:lnTo>
                    <a:pt x="455" y="356"/>
                  </a:lnTo>
                  <a:lnTo>
                    <a:pt x="455" y="302"/>
                  </a:lnTo>
                  <a:lnTo>
                    <a:pt x="488" y="302"/>
                  </a:lnTo>
                  <a:lnTo>
                    <a:pt x="488" y="356"/>
                  </a:lnTo>
                  <a:lnTo>
                    <a:pt x="532" y="356"/>
                  </a:lnTo>
                  <a:lnTo>
                    <a:pt x="532" y="314"/>
                  </a:lnTo>
                  <a:lnTo>
                    <a:pt x="532" y="314"/>
                  </a:lnTo>
                  <a:close/>
                  <a:moveTo>
                    <a:pt x="360" y="293"/>
                  </a:moveTo>
                  <a:lnTo>
                    <a:pt x="426" y="293"/>
                  </a:lnTo>
                  <a:lnTo>
                    <a:pt x="426" y="473"/>
                  </a:lnTo>
                  <a:lnTo>
                    <a:pt x="360" y="473"/>
                  </a:lnTo>
                  <a:lnTo>
                    <a:pt x="360" y="293"/>
                  </a:lnTo>
                  <a:lnTo>
                    <a:pt x="360" y="293"/>
                  </a:lnTo>
                  <a:close/>
                  <a:moveTo>
                    <a:pt x="287" y="209"/>
                  </a:moveTo>
                  <a:lnTo>
                    <a:pt x="350" y="209"/>
                  </a:lnTo>
                  <a:lnTo>
                    <a:pt x="350" y="473"/>
                  </a:lnTo>
                  <a:lnTo>
                    <a:pt x="287" y="473"/>
                  </a:lnTo>
                  <a:lnTo>
                    <a:pt x="287" y="209"/>
                  </a:lnTo>
                  <a:lnTo>
                    <a:pt x="287" y="209"/>
                  </a:lnTo>
                  <a:close/>
                  <a:moveTo>
                    <a:pt x="195" y="184"/>
                  </a:moveTo>
                  <a:lnTo>
                    <a:pt x="241" y="184"/>
                  </a:lnTo>
                  <a:lnTo>
                    <a:pt x="241" y="473"/>
                  </a:lnTo>
                  <a:lnTo>
                    <a:pt x="195" y="473"/>
                  </a:lnTo>
                  <a:lnTo>
                    <a:pt x="195" y="184"/>
                  </a:lnTo>
                  <a:lnTo>
                    <a:pt x="195" y="184"/>
                  </a:lnTo>
                  <a:close/>
                  <a:moveTo>
                    <a:pt x="31" y="264"/>
                  </a:moveTo>
                  <a:lnTo>
                    <a:pt x="92" y="264"/>
                  </a:lnTo>
                  <a:lnTo>
                    <a:pt x="92" y="473"/>
                  </a:lnTo>
                  <a:lnTo>
                    <a:pt x="61" y="473"/>
                  </a:lnTo>
                  <a:lnTo>
                    <a:pt x="31" y="473"/>
                  </a:lnTo>
                  <a:lnTo>
                    <a:pt x="0" y="473"/>
                  </a:lnTo>
                  <a:lnTo>
                    <a:pt x="0" y="331"/>
                  </a:lnTo>
                  <a:lnTo>
                    <a:pt x="31" y="331"/>
                  </a:lnTo>
                  <a:lnTo>
                    <a:pt x="31" y="264"/>
                  </a:lnTo>
                  <a:lnTo>
                    <a:pt x="31" y="264"/>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0" name="íṩlíḍê"/>
            <p:cNvSpPr/>
            <p:nvPr/>
          </p:nvSpPr>
          <p:spPr bwMode="auto">
            <a:xfrm>
              <a:off x="-250" y="9227"/>
              <a:ext cx="12571" cy="1573"/>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1" name="îśļíḍé"/>
            <p:cNvSpPr/>
            <p:nvPr/>
          </p:nvSpPr>
          <p:spPr bwMode="auto">
            <a:xfrm>
              <a:off x="406"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2" name="ïŝlïḓé"/>
            <p:cNvSpPr/>
            <p:nvPr/>
          </p:nvSpPr>
          <p:spPr bwMode="auto">
            <a:xfrm>
              <a:off x="1408"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3" name="îṣḷîḓê"/>
            <p:cNvSpPr/>
            <p:nvPr/>
          </p:nvSpPr>
          <p:spPr bwMode="auto">
            <a:xfrm>
              <a:off x="3784"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194" name="isľîdê"/>
            <p:cNvSpPr/>
            <p:nvPr/>
          </p:nvSpPr>
          <p:spPr bwMode="auto">
            <a:xfrm>
              <a:off x="3945"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195" name="išḻîḓê"/>
            <p:cNvSpPr/>
            <p:nvPr/>
          </p:nvSpPr>
          <p:spPr bwMode="auto">
            <a:xfrm>
              <a:off x="4428"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6" name="î$ļiḍè"/>
            <p:cNvSpPr/>
            <p:nvPr/>
          </p:nvSpPr>
          <p:spPr bwMode="auto">
            <a:xfrm>
              <a:off x="5083"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197" name="iṡļîḋé"/>
            <p:cNvSpPr/>
            <p:nvPr/>
          </p:nvSpPr>
          <p:spPr bwMode="auto">
            <a:xfrm>
              <a:off x="5368"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198" name="îSľiďe"/>
            <p:cNvSpPr/>
            <p:nvPr/>
          </p:nvSpPr>
          <p:spPr bwMode="auto">
            <a:xfrm>
              <a:off x="6679" y="9872"/>
              <a:ext cx="309" cy="928"/>
            </a:xfrm>
            <a:custGeom>
              <a:avLst/>
              <a:gdLst>
                <a:gd name="T0" fmla="*/ 9 w 50"/>
                <a:gd name="T1" fmla="*/ 23 h 149"/>
                <a:gd name="T2" fmla="*/ 13 w 50"/>
                <a:gd name="T3" fmla="*/ 23 h 149"/>
                <a:gd name="T4" fmla="*/ 23 w 50"/>
                <a:gd name="T5" fmla="*/ 0 h 149"/>
                <a:gd name="T6" fmla="*/ 29 w 50"/>
                <a:gd name="T7" fmla="*/ 0 h 149"/>
                <a:gd name="T8" fmla="*/ 36 w 50"/>
                <a:gd name="T9" fmla="*/ 23 h 149"/>
                <a:gd name="T10" fmla="*/ 42 w 50"/>
                <a:gd name="T11" fmla="*/ 23 h 149"/>
                <a:gd name="T12" fmla="*/ 42 w 50"/>
                <a:gd name="T13" fmla="*/ 36 h 149"/>
                <a:gd name="T14" fmla="*/ 44 w 50"/>
                <a:gd name="T15" fmla="*/ 42 h 149"/>
                <a:gd name="T16" fmla="*/ 50 w 50"/>
                <a:gd name="T17" fmla="*/ 42 h 149"/>
                <a:gd name="T18" fmla="*/ 50 w 50"/>
                <a:gd name="T19" fmla="*/ 149 h 149"/>
                <a:gd name="T20" fmla="*/ 0 w 50"/>
                <a:gd name="T21" fmla="*/ 149 h 149"/>
                <a:gd name="T22" fmla="*/ 0 w 50"/>
                <a:gd name="T23" fmla="*/ 42 h 149"/>
                <a:gd name="T24" fmla="*/ 8 w 50"/>
                <a:gd name="T25" fmla="*/ 42 h 149"/>
                <a:gd name="T26" fmla="*/ 9 w 50"/>
                <a:gd name="T27" fmla="*/ 36 h 149"/>
                <a:gd name="T28" fmla="*/ 9 w 50"/>
                <a:gd name="T29" fmla="*/ 23 h 149"/>
                <a:gd name="T30" fmla="*/ 9 w 50"/>
                <a:gd name="T31" fmla="*/ 23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149">
                  <a:moveTo>
                    <a:pt x="9" y="23"/>
                  </a:moveTo>
                  <a:lnTo>
                    <a:pt x="13" y="23"/>
                  </a:lnTo>
                  <a:lnTo>
                    <a:pt x="23" y="0"/>
                  </a:lnTo>
                  <a:lnTo>
                    <a:pt x="29" y="0"/>
                  </a:lnTo>
                  <a:lnTo>
                    <a:pt x="36" y="23"/>
                  </a:lnTo>
                  <a:lnTo>
                    <a:pt x="42" y="23"/>
                  </a:lnTo>
                  <a:lnTo>
                    <a:pt x="42" y="36"/>
                  </a:lnTo>
                  <a:lnTo>
                    <a:pt x="44" y="42"/>
                  </a:lnTo>
                  <a:lnTo>
                    <a:pt x="50" y="42"/>
                  </a:lnTo>
                  <a:lnTo>
                    <a:pt x="50" y="149"/>
                  </a:lnTo>
                  <a:lnTo>
                    <a:pt x="0" y="149"/>
                  </a:lnTo>
                  <a:lnTo>
                    <a:pt x="0" y="42"/>
                  </a:lnTo>
                  <a:lnTo>
                    <a:pt x="8" y="42"/>
                  </a:lnTo>
                  <a:lnTo>
                    <a:pt x="9" y="36"/>
                  </a:lnTo>
                  <a:lnTo>
                    <a:pt x="9" y="23"/>
                  </a:lnTo>
                  <a:lnTo>
                    <a:pt x="9" y="2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199" name="íṥḷíḋè"/>
            <p:cNvSpPr/>
            <p:nvPr/>
          </p:nvSpPr>
          <p:spPr bwMode="auto">
            <a:xfrm>
              <a:off x="7150" y="10614"/>
              <a:ext cx="173" cy="186"/>
            </a:xfrm>
            <a:custGeom>
              <a:avLst/>
              <a:gdLst>
                <a:gd name="T0" fmla="*/ 0 w 28"/>
                <a:gd name="T1" fmla="*/ 0 h 31"/>
                <a:gd name="T2" fmla="*/ 28 w 28"/>
                <a:gd name="T3" fmla="*/ 0 h 31"/>
                <a:gd name="T4" fmla="*/ 28 w 28"/>
                <a:gd name="T5" fmla="*/ 31 h 31"/>
                <a:gd name="T6" fmla="*/ 0 w 28"/>
                <a:gd name="T7" fmla="*/ 31 h 31"/>
                <a:gd name="T8" fmla="*/ 0 w 28"/>
                <a:gd name="T9" fmla="*/ 0 h 31"/>
                <a:gd name="T10" fmla="*/ 0 w 28"/>
                <a:gd name="T11" fmla="*/ 0 h 31"/>
              </a:gdLst>
              <a:ahLst/>
              <a:cxnLst>
                <a:cxn ang="0">
                  <a:pos x="T0" y="T1"/>
                </a:cxn>
                <a:cxn ang="0">
                  <a:pos x="T2" y="T3"/>
                </a:cxn>
                <a:cxn ang="0">
                  <a:pos x="T4" y="T5"/>
                </a:cxn>
                <a:cxn ang="0">
                  <a:pos x="T6" y="T7"/>
                </a:cxn>
                <a:cxn ang="0">
                  <a:pos x="T8" y="T9"/>
                </a:cxn>
                <a:cxn ang="0">
                  <a:pos x="T10" y="T11"/>
                </a:cxn>
              </a:cxnLst>
              <a:rect l="0" t="0" r="r" b="b"/>
              <a:pathLst>
                <a:path w="28" h="31">
                  <a:moveTo>
                    <a:pt x="0" y="0"/>
                  </a:moveTo>
                  <a:lnTo>
                    <a:pt x="28" y="0"/>
                  </a:lnTo>
                  <a:lnTo>
                    <a:pt x="28" y="31"/>
                  </a:lnTo>
                  <a:lnTo>
                    <a:pt x="0" y="31"/>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0" name="íSlîdè"/>
            <p:cNvSpPr/>
            <p:nvPr/>
          </p:nvSpPr>
          <p:spPr bwMode="auto">
            <a:xfrm>
              <a:off x="7211" y="8636"/>
              <a:ext cx="1633" cy="2164"/>
            </a:xfrm>
            <a:custGeom>
              <a:avLst/>
              <a:gdLst>
                <a:gd name="T0" fmla="*/ 124 w 266"/>
                <a:gd name="T1" fmla="*/ 0 h 476"/>
                <a:gd name="T2" fmla="*/ 203 w 266"/>
                <a:gd name="T3" fmla="*/ 0 h 476"/>
                <a:gd name="T4" fmla="*/ 203 w 266"/>
                <a:gd name="T5" fmla="*/ 5 h 476"/>
                <a:gd name="T6" fmla="*/ 209 w 266"/>
                <a:gd name="T7" fmla="*/ 5 h 476"/>
                <a:gd name="T8" fmla="*/ 209 w 266"/>
                <a:gd name="T9" fmla="*/ 9 h 476"/>
                <a:gd name="T10" fmla="*/ 214 w 266"/>
                <a:gd name="T11" fmla="*/ 9 h 476"/>
                <a:gd name="T12" fmla="*/ 214 w 266"/>
                <a:gd name="T13" fmla="*/ 17 h 476"/>
                <a:gd name="T14" fmla="*/ 222 w 266"/>
                <a:gd name="T15" fmla="*/ 17 h 476"/>
                <a:gd name="T16" fmla="*/ 222 w 266"/>
                <a:gd name="T17" fmla="*/ 430 h 476"/>
                <a:gd name="T18" fmla="*/ 230 w 266"/>
                <a:gd name="T19" fmla="*/ 430 h 476"/>
                <a:gd name="T20" fmla="*/ 230 w 266"/>
                <a:gd name="T21" fmla="*/ 453 h 476"/>
                <a:gd name="T22" fmla="*/ 230 w 266"/>
                <a:gd name="T23" fmla="*/ 462 h 476"/>
                <a:gd name="T24" fmla="*/ 266 w 266"/>
                <a:gd name="T25" fmla="*/ 462 h 476"/>
                <a:gd name="T26" fmla="*/ 266 w 266"/>
                <a:gd name="T27" fmla="*/ 476 h 476"/>
                <a:gd name="T28" fmla="*/ 230 w 266"/>
                <a:gd name="T29" fmla="*/ 476 h 476"/>
                <a:gd name="T30" fmla="*/ 222 w 266"/>
                <a:gd name="T31" fmla="*/ 476 h 476"/>
                <a:gd name="T32" fmla="*/ 199 w 266"/>
                <a:gd name="T33" fmla="*/ 476 h 476"/>
                <a:gd name="T34" fmla="*/ 124 w 266"/>
                <a:gd name="T35" fmla="*/ 476 h 476"/>
                <a:gd name="T36" fmla="*/ 48 w 266"/>
                <a:gd name="T37" fmla="*/ 476 h 476"/>
                <a:gd name="T38" fmla="*/ 0 w 266"/>
                <a:gd name="T39" fmla="*/ 476 h 476"/>
                <a:gd name="T40" fmla="*/ 0 w 266"/>
                <a:gd name="T41" fmla="*/ 453 h 476"/>
                <a:gd name="T42" fmla="*/ 0 w 266"/>
                <a:gd name="T43" fmla="*/ 411 h 476"/>
                <a:gd name="T44" fmla="*/ 10 w 266"/>
                <a:gd name="T45" fmla="*/ 411 h 476"/>
                <a:gd name="T46" fmla="*/ 10 w 266"/>
                <a:gd name="T47" fmla="*/ 166 h 476"/>
                <a:gd name="T48" fmla="*/ 17 w 266"/>
                <a:gd name="T49" fmla="*/ 166 h 476"/>
                <a:gd name="T50" fmla="*/ 17 w 266"/>
                <a:gd name="T51" fmla="*/ 155 h 476"/>
                <a:gd name="T52" fmla="*/ 23 w 266"/>
                <a:gd name="T53" fmla="*/ 155 h 476"/>
                <a:gd name="T54" fmla="*/ 23 w 266"/>
                <a:gd name="T55" fmla="*/ 143 h 476"/>
                <a:gd name="T56" fmla="*/ 25 w 266"/>
                <a:gd name="T57" fmla="*/ 143 h 476"/>
                <a:gd name="T58" fmla="*/ 44 w 266"/>
                <a:gd name="T59" fmla="*/ 111 h 476"/>
                <a:gd name="T60" fmla="*/ 46 w 266"/>
                <a:gd name="T61" fmla="*/ 111 h 476"/>
                <a:gd name="T62" fmla="*/ 48 w 266"/>
                <a:gd name="T63" fmla="*/ 111 h 476"/>
                <a:gd name="T64" fmla="*/ 48 w 266"/>
                <a:gd name="T65" fmla="*/ 76 h 476"/>
                <a:gd name="T66" fmla="*/ 50 w 266"/>
                <a:gd name="T67" fmla="*/ 76 h 476"/>
                <a:gd name="T68" fmla="*/ 50 w 266"/>
                <a:gd name="T69" fmla="*/ 113 h 476"/>
                <a:gd name="T70" fmla="*/ 69 w 266"/>
                <a:gd name="T71" fmla="*/ 143 h 476"/>
                <a:gd name="T72" fmla="*/ 71 w 266"/>
                <a:gd name="T73" fmla="*/ 143 h 476"/>
                <a:gd name="T74" fmla="*/ 71 w 266"/>
                <a:gd name="T75" fmla="*/ 155 h 476"/>
                <a:gd name="T76" fmla="*/ 75 w 266"/>
                <a:gd name="T77" fmla="*/ 155 h 476"/>
                <a:gd name="T78" fmla="*/ 75 w 266"/>
                <a:gd name="T79" fmla="*/ 166 h 476"/>
                <a:gd name="T80" fmla="*/ 82 w 266"/>
                <a:gd name="T81" fmla="*/ 166 h 476"/>
                <a:gd name="T82" fmla="*/ 82 w 266"/>
                <a:gd name="T83" fmla="*/ 453 h 476"/>
                <a:gd name="T84" fmla="*/ 124 w 266"/>
                <a:gd name="T85" fmla="*/ 453 h 476"/>
                <a:gd name="T86" fmla="*/ 124 w 266"/>
                <a:gd name="T87" fmla="*/ 23 h 476"/>
                <a:gd name="T88" fmla="*/ 124 w 266"/>
                <a:gd name="T89" fmla="*/ 17 h 476"/>
                <a:gd name="T90" fmla="*/ 124 w 266"/>
                <a:gd name="T91" fmla="*/ 17 h 476"/>
                <a:gd name="T92" fmla="*/ 124 w 266"/>
                <a:gd name="T93" fmla="*/ 11 h 476"/>
                <a:gd name="T94" fmla="*/ 124 w 266"/>
                <a:gd name="T95" fmla="*/ 9 h 476"/>
                <a:gd name="T96" fmla="*/ 124 w 266"/>
                <a:gd name="T97" fmla="*/ 5 h 476"/>
                <a:gd name="T98" fmla="*/ 124 w 266"/>
                <a:gd name="T99" fmla="*/ 0 h 476"/>
                <a:gd name="T100" fmla="*/ 124 w 266"/>
                <a:gd name="T101" fmla="*/ 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476">
                  <a:moveTo>
                    <a:pt x="124" y="0"/>
                  </a:moveTo>
                  <a:lnTo>
                    <a:pt x="203" y="0"/>
                  </a:lnTo>
                  <a:lnTo>
                    <a:pt x="203" y="5"/>
                  </a:lnTo>
                  <a:lnTo>
                    <a:pt x="209" y="5"/>
                  </a:lnTo>
                  <a:lnTo>
                    <a:pt x="209" y="9"/>
                  </a:lnTo>
                  <a:lnTo>
                    <a:pt x="214" y="9"/>
                  </a:lnTo>
                  <a:lnTo>
                    <a:pt x="214" y="17"/>
                  </a:lnTo>
                  <a:lnTo>
                    <a:pt x="222" y="17"/>
                  </a:lnTo>
                  <a:lnTo>
                    <a:pt x="222" y="430"/>
                  </a:lnTo>
                  <a:lnTo>
                    <a:pt x="230" y="430"/>
                  </a:lnTo>
                  <a:lnTo>
                    <a:pt x="230" y="453"/>
                  </a:lnTo>
                  <a:lnTo>
                    <a:pt x="230" y="462"/>
                  </a:lnTo>
                  <a:lnTo>
                    <a:pt x="266" y="462"/>
                  </a:lnTo>
                  <a:lnTo>
                    <a:pt x="266" y="476"/>
                  </a:lnTo>
                  <a:lnTo>
                    <a:pt x="230" y="476"/>
                  </a:lnTo>
                  <a:lnTo>
                    <a:pt x="222" y="476"/>
                  </a:lnTo>
                  <a:lnTo>
                    <a:pt x="199" y="476"/>
                  </a:lnTo>
                  <a:lnTo>
                    <a:pt x="124" y="476"/>
                  </a:lnTo>
                  <a:lnTo>
                    <a:pt x="48" y="476"/>
                  </a:lnTo>
                  <a:lnTo>
                    <a:pt x="0" y="476"/>
                  </a:lnTo>
                  <a:lnTo>
                    <a:pt x="0" y="453"/>
                  </a:lnTo>
                  <a:lnTo>
                    <a:pt x="0" y="411"/>
                  </a:lnTo>
                  <a:lnTo>
                    <a:pt x="10" y="411"/>
                  </a:lnTo>
                  <a:lnTo>
                    <a:pt x="10" y="166"/>
                  </a:lnTo>
                  <a:lnTo>
                    <a:pt x="17" y="166"/>
                  </a:lnTo>
                  <a:lnTo>
                    <a:pt x="17" y="155"/>
                  </a:lnTo>
                  <a:lnTo>
                    <a:pt x="23" y="155"/>
                  </a:lnTo>
                  <a:lnTo>
                    <a:pt x="23" y="143"/>
                  </a:lnTo>
                  <a:lnTo>
                    <a:pt x="25" y="143"/>
                  </a:lnTo>
                  <a:lnTo>
                    <a:pt x="44" y="111"/>
                  </a:lnTo>
                  <a:lnTo>
                    <a:pt x="46" y="111"/>
                  </a:lnTo>
                  <a:lnTo>
                    <a:pt x="48" y="111"/>
                  </a:lnTo>
                  <a:lnTo>
                    <a:pt x="48" y="76"/>
                  </a:lnTo>
                  <a:lnTo>
                    <a:pt x="50" y="76"/>
                  </a:lnTo>
                  <a:lnTo>
                    <a:pt x="50" y="113"/>
                  </a:lnTo>
                  <a:lnTo>
                    <a:pt x="69" y="143"/>
                  </a:lnTo>
                  <a:lnTo>
                    <a:pt x="71" y="143"/>
                  </a:lnTo>
                  <a:lnTo>
                    <a:pt x="71" y="155"/>
                  </a:lnTo>
                  <a:lnTo>
                    <a:pt x="75" y="155"/>
                  </a:lnTo>
                  <a:lnTo>
                    <a:pt x="75" y="166"/>
                  </a:lnTo>
                  <a:lnTo>
                    <a:pt x="82" y="166"/>
                  </a:lnTo>
                  <a:lnTo>
                    <a:pt x="82" y="453"/>
                  </a:lnTo>
                  <a:lnTo>
                    <a:pt x="124" y="453"/>
                  </a:lnTo>
                  <a:lnTo>
                    <a:pt x="124" y="23"/>
                  </a:lnTo>
                  <a:lnTo>
                    <a:pt x="124" y="17"/>
                  </a:lnTo>
                  <a:lnTo>
                    <a:pt x="124" y="17"/>
                  </a:lnTo>
                  <a:lnTo>
                    <a:pt x="124" y="11"/>
                  </a:lnTo>
                  <a:lnTo>
                    <a:pt x="124" y="9"/>
                  </a:lnTo>
                  <a:lnTo>
                    <a:pt x="124" y="5"/>
                  </a:lnTo>
                  <a:lnTo>
                    <a:pt x="124" y="0"/>
                  </a:lnTo>
                  <a:lnTo>
                    <a:pt x="124"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1" name="î$ḻíḋè"/>
            <p:cNvSpPr/>
            <p:nvPr/>
          </p:nvSpPr>
          <p:spPr bwMode="auto">
            <a:xfrm>
              <a:off x="8696" y="9897"/>
              <a:ext cx="643" cy="903"/>
            </a:xfrm>
            <a:custGeom>
              <a:avLst/>
              <a:gdLst>
                <a:gd name="T0" fmla="*/ 48 w 103"/>
                <a:gd name="T1" fmla="*/ 112 h 145"/>
                <a:gd name="T2" fmla="*/ 103 w 103"/>
                <a:gd name="T3" fmla="*/ 112 h 145"/>
                <a:gd name="T4" fmla="*/ 103 w 103"/>
                <a:gd name="T5" fmla="*/ 145 h 145"/>
                <a:gd name="T6" fmla="*/ 48 w 103"/>
                <a:gd name="T7" fmla="*/ 145 h 145"/>
                <a:gd name="T8" fmla="*/ 23 w 103"/>
                <a:gd name="T9" fmla="*/ 145 h 145"/>
                <a:gd name="T10" fmla="*/ 0 w 103"/>
                <a:gd name="T11" fmla="*/ 145 h 145"/>
                <a:gd name="T12" fmla="*/ 0 w 103"/>
                <a:gd name="T13" fmla="*/ 11 h 145"/>
                <a:gd name="T14" fmla="*/ 6 w 103"/>
                <a:gd name="T15" fmla="*/ 11 h 145"/>
                <a:gd name="T16" fmla="*/ 6 w 103"/>
                <a:gd name="T17" fmla="*/ 0 h 145"/>
                <a:gd name="T18" fmla="*/ 34 w 103"/>
                <a:gd name="T19" fmla="*/ 0 h 145"/>
                <a:gd name="T20" fmla="*/ 34 w 103"/>
                <a:gd name="T21" fmla="*/ 11 h 145"/>
                <a:gd name="T22" fmla="*/ 48 w 103"/>
                <a:gd name="T23" fmla="*/ 11 h 145"/>
                <a:gd name="T24" fmla="*/ 48 w 103"/>
                <a:gd name="T25" fmla="*/ 112 h 145"/>
                <a:gd name="T26" fmla="*/ 48 w 103"/>
                <a:gd name="T27" fmla="*/ 11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 h="145">
                  <a:moveTo>
                    <a:pt x="48" y="112"/>
                  </a:moveTo>
                  <a:lnTo>
                    <a:pt x="103" y="112"/>
                  </a:lnTo>
                  <a:lnTo>
                    <a:pt x="103" y="145"/>
                  </a:lnTo>
                  <a:lnTo>
                    <a:pt x="48" y="145"/>
                  </a:lnTo>
                  <a:lnTo>
                    <a:pt x="23" y="145"/>
                  </a:lnTo>
                  <a:lnTo>
                    <a:pt x="0" y="145"/>
                  </a:lnTo>
                  <a:lnTo>
                    <a:pt x="0" y="11"/>
                  </a:lnTo>
                  <a:lnTo>
                    <a:pt x="6" y="11"/>
                  </a:lnTo>
                  <a:lnTo>
                    <a:pt x="6" y="0"/>
                  </a:lnTo>
                  <a:lnTo>
                    <a:pt x="34" y="0"/>
                  </a:lnTo>
                  <a:lnTo>
                    <a:pt x="34" y="11"/>
                  </a:lnTo>
                  <a:lnTo>
                    <a:pt x="48" y="11"/>
                  </a:lnTo>
                  <a:lnTo>
                    <a:pt x="48" y="112"/>
                  </a:lnTo>
                  <a:lnTo>
                    <a:pt x="48" y="112"/>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2" name="ïṩ1îḑè"/>
            <p:cNvSpPr/>
            <p:nvPr/>
          </p:nvSpPr>
          <p:spPr bwMode="auto">
            <a:xfrm>
              <a:off x="9797" y="9921"/>
              <a:ext cx="767" cy="879"/>
            </a:xfrm>
            <a:custGeom>
              <a:avLst/>
              <a:gdLst>
                <a:gd name="T0" fmla="*/ 0 w 124"/>
                <a:gd name="T1" fmla="*/ 0 h 142"/>
                <a:gd name="T2" fmla="*/ 124 w 124"/>
                <a:gd name="T3" fmla="*/ 0 h 142"/>
                <a:gd name="T4" fmla="*/ 124 w 124"/>
                <a:gd name="T5" fmla="*/ 142 h 142"/>
                <a:gd name="T6" fmla="*/ 0 w 124"/>
                <a:gd name="T7" fmla="*/ 142 h 142"/>
                <a:gd name="T8" fmla="*/ 0 w 124"/>
                <a:gd name="T9" fmla="*/ 0 h 142"/>
                <a:gd name="T10" fmla="*/ 0 w 124"/>
                <a:gd name="T11" fmla="*/ 0 h 142"/>
              </a:gdLst>
              <a:ahLst/>
              <a:cxnLst>
                <a:cxn ang="0">
                  <a:pos x="T0" y="T1"/>
                </a:cxn>
                <a:cxn ang="0">
                  <a:pos x="T2" y="T3"/>
                </a:cxn>
                <a:cxn ang="0">
                  <a:pos x="T4" y="T5"/>
                </a:cxn>
                <a:cxn ang="0">
                  <a:pos x="T6" y="T7"/>
                </a:cxn>
                <a:cxn ang="0">
                  <a:pos x="T8" y="T9"/>
                </a:cxn>
                <a:cxn ang="0">
                  <a:pos x="T10" y="T11"/>
                </a:cxn>
              </a:cxnLst>
              <a:rect l="0" t="0" r="r" b="b"/>
              <a:pathLst>
                <a:path w="124" h="142">
                  <a:moveTo>
                    <a:pt x="0" y="0"/>
                  </a:moveTo>
                  <a:lnTo>
                    <a:pt x="124" y="0"/>
                  </a:lnTo>
                  <a:lnTo>
                    <a:pt x="124" y="142"/>
                  </a:lnTo>
                  <a:lnTo>
                    <a:pt x="0" y="142"/>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3" name="íṣḻîde"/>
            <p:cNvSpPr/>
            <p:nvPr/>
          </p:nvSpPr>
          <p:spPr bwMode="auto">
            <a:xfrm>
              <a:off x="10626" y="9451"/>
              <a:ext cx="1831" cy="1349"/>
            </a:xfrm>
            <a:custGeom>
              <a:avLst/>
              <a:gdLst>
                <a:gd name="T0" fmla="*/ 84 w 296"/>
                <a:gd name="T1" fmla="*/ 193 h 218"/>
                <a:gd name="T2" fmla="*/ 94 w 296"/>
                <a:gd name="T3" fmla="*/ 193 h 218"/>
                <a:gd name="T4" fmla="*/ 94 w 296"/>
                <a:gd name="T5" fmla="*/ 199 h 218"/>
                <a:gd name="T6" fmla="*/ 113 w 296"/>
                <a:gd name="T7" fmla="*/ 199 h 218"/>
                <a:gd name="T8" fmla="*/ 113 w 296"/>
                <a:gd name="T9" fmla="*/ 206 h 218"/>
                <a:gd name="T10" fmla="*/ 160 w 296"/>
                <a:gd name="T11" fmla="*/ 206 h 218"/>
                <a:gd name="T12" fmla="*/ 160 w 296"/>
                <a:gd name="T13" fmla="*/ 9 h 218"/>
                <a:gd name="T14" fmla="*/ 178 w 296"/>
                <a:gd name="T15" fmla="*/ 9 h 218"/>
                <a:gd name="T16" fmla="*/ 178 w 296"/>
                <a:gd name="T17" fmla="*/ 0 h 218"/>
                <a:gd name="T18" fmla="*/ 218 w 296"/>
                <a:gd name="T19" fmla="*/ 0 h 218"/>
                <a:gd name="T20" fmla="*/ 218 w 296"/>
                <a:gd name="T21" fmla="*/ 9 h 218"/>
                <a:gd name="T22" fmla="*/ 231 w 296"/>
                <a:gd name="T23" fmla="*/ 9 h 218"/>
                <a:gd name="T24" fmla="*/ 231 w 296"/>
                <a:gd name="T25" fmla="*/ 206 h 218"/>
                <a:gd name="T26" fmla="*/ 245 w 296"/>
                <a:gd name="T27" fmla="*/ 206 h 218"/>
                <a:gd name="T28" fmla="*/ 245 w 296"/>
                <a:gd name="T29" fmla="*/ 214 h 218"/>
                <a:gd name="T30" fmla="*/ 296 w 296"/>
                <a:gd name="T31" fmla="*/ 214 h 218"/>
                <a:gd name="T32" fmla="*/ 296 w 296"/>
                <a:gd name="T33" fmla="*/ 218 h 218"/>
                <a:gd name="T34" fmla="*/ 245 w 296"/>
                <a:gd name="T35" fmla="*/ 218 h 218"/>
                <a:gd name="T36" fmla="*/ 231 w 296"/>
                <a:gd name="T37" fmla="*/ 218 h 218"/>
                <a:gd name="T38" fmla="*/ 160 w 296"/>
                <a:gd name="T39" fmla="*/ 218 h 218"/>
                <a:gd name="T40" fmla="*/ 130 w 296"/>
                <a:gd name="T41" fmla="*/ 218 h 218"/>
                <a:gd name="T42" fmla="*/ 84 w 296"/>
                <a:gd name="T43" fmla="*/ 218 h 218"/>
                <a:gd name="T44" fmla="*/ 80 w 296"/>
                <a:gd name="T45" fmla="*/ 218 h 218"/>
                <a:gd name="T46" fmla="*/ 50 w 296"/>
                <a:gd name="T47" fmla="*/ 218 h 218"/>
                <a:gd name="T48" fmla="*/ 0 w 296"/>
                <a:gd name="T49" fmla="*/ 218 h 218"/>
                <a:gd name="T50" fmla="*/ 0 w 296"/>
                <a:gd name="T51" fmla="*/ 4 h 218"/>
                <a:gd name="T52" fmla="*/ 50 w 296"/>
                <a:gd name="T53" fmla="*/ 4 h 218"/>
                <a:gd name="T54" fmla="*/ 50 w 296"/>
                <a:gd name="T55" fmla="*/ 25 h 218"/>
                <a:gd name="T56" fmla="*/ 84 w 296"/>
                <a:gd name="T57" fmla="*/ 25 h 218"/>
                <a:gd name="T58" fmla="*/ 84 w 296"/>
                <a:gd name="T59" fmla="*/ 193 h 218"/>
                <a:gd name="T60" fmla="*/ 84 w 296"/>
                <a:gd name="T61"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96" h="218">
                  <a:moveTo>
                    <a:pt x="84" y="193"/>
                  </a:moveTo>
                  <a:lnTo>
                    <a:pt x="94" y="193"/>
                  </a:lnTo>
                  <a:lnTo>
                    <a:pt x="94" y="199"/>
                  </a:lnTo>
                  <a:lnTo>
                    <a:pt x="113" y="199"/>
                  </a:lnTo>
                  <a:lnTo>
                    <a:pt x="113" y="206"/>
                  </a:lnTo>
                  <a:lnTo>
                    <a:pt x="160" y="206"/>
                  </a:lnTo>
                  <a:lnTo>
                    <a:pt x="160" y="9"/>
                  </a:lnTo>
                  <a:lnTo>
                    <a:pt x="178" y="9"/>
                  </a:lnTo>
                  <a:lnTo>
                    <a:pt x="178" y="0"/>
                  </a:lnTo>
                  <a:lnTo>
                    <a:pt x="218" y="0"/>
                  </a:lnTo>
                  <a:lnTo>
                    <a:pt x="218" y="9"/>
                  </a:lnTo>
                  <a:lnTo>
                    <a:pt x="231" y="9"/>
                  </a:lnTo>
                  <a:lnTo>
                    <a:pt x="231" y="206"/>
                  </a:lnTo>
                  <a:lnTo>
                    <a:pt x="245" y="206"/>
                  </a:lnTo>
                  <a:lnTo>
                    <a:pt x="245" y="214"/>
                  </a:lnTo>
                  <a:lnTo>
                    <a:pt x="296" y="214"/>
                  </a:lnTo>
                  <a:lnTo>
                    <a:pt x="296" y="218"/>
                  </a:lnTo>
                  <a:lnTo>
                    <a:pt x="245" y="218"/>
                  </a:lnTo>
                  <a:lnTo>
                    <a:pt x="231" y="218"/>
                  </a:lnTo>
                  <a:lnTo>
                    <a:pt x="160" y="218"/>
                  </a:lnTo>
                  <a:lnTo>
                    <a:pt x="130" y="218"/>
                  </a:lnTo>
                  <a:lnTo>
                    <a:pt x="84" y="218"/>
                  </a:lnTo>
                  <a:lnTo>
                    <a:pt x="80" y="218"/>
                  </a:lnTo>
                  <a:lnTo>
                    <a:pt x="50" y="218"/>
                  </a:lnTo>
                  <a:lnTo>
                    <a:pt x="0" y="218"/>
                  </a:lnTo>
                  <a:lnTo>
                    <a:pt x="0" y="4"/>
                  </a:lnTo>
                  <a:lnTo>
                    <a:pt x="50" y="4"/>
                  </a:lnTo>
                  <a:lnTo>
                    <a:pt x="50" y="25"/>
                  </a:lnTo>
                  <a:lnTo>
                    <a:pt x="84" y="25"/>
                  </a:lnTo>
                  <a:lnTo>
                    <a:pt x="84" y="193"/>
                  </a:lnTo>
                  <a:lnTo>
                    <a:pt x="84" y="19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4" name="íşḻïḋe"/>
            <p:cNvSpPr/>
            <p:nvPr/>
          </p:nvSpPr>
          <p:spPr bwMode="auto">
            <a:xfrm>
              <a:off x="-42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05" name="íṡ1íďè"/>
            <p:cNvSpPr/>
            <p:nvPr/>
          </p:nvSpPr>
          <p:spPr bwMode="auto">
            <a:xfrm>
              <a:off x="5368" y="8354"/>
              <a:ext cx="1250" cy="2446"/>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6" name="iṡliḓê"/>
            <p:cNvSpPr/>
            <p:nvPr/>
          </p:nvSpPr>
          <p:spPr bwMode="auto">
            <a:xfrm>
              <a:off x="9377" y="10701"/>
              <a:ext cx="1324" cy="99"/>
            </a:xfrm>
            <a:custGeom>
              <a:avLst/>
              <a:gdLst>
                <a:gd name="T0" fmla="*/ 0 w 212"/>
                <a:gd name="T1" fmla="*/ 0 h 15"/>
                <a:gd name="T2" fmla="*/ 212 w 212"/>
                <a:gd name="T3" fmla="*/ 0 h 15"/>
                <a:gd name="T4" fmla="*/ 212 w 212"/>
                <a:gd name="T5" fmla="*/ 15 h 15"/>
                <a:gd name="T6" fmla="*/ 0 w 212"/>
                <a:gd name="T7" fmla="*/ 15 h 15"/>
                <a:gd name="T8" fmla="*/ 0 w 212"/>
                <a:gd name="T9" fmla="*/ 0 h 15"/>
                <a:gd name="T10" fmla="*/ 0 w 212"/>
                <a:gd name="T11" fmla="*/ 0 h 15"/>
              </a:gdLst>
              <a:ahLst/>
              <a:cxnLst>
                <a:cxn ang="0">
                  <a:pos x="T0" y="T1"/>
                </a:cxn>
                <a:cxn ang="0">
                  <a:pos x="T2" y="T3"/>
                </a:cxn>
                <a:cxn ang="0">
                  <a:pos x="T4" y="T5"/>
                </a:cxn>
                <a:cxn ang="0">
                  <a:pos x="T6" y="T7"/>
                </a:cxn>
                <a:cxn ang="0">
                  <a:pos x="T8" y="T9"/>
                </a:cxn>
                <a:cxn ang="0">
                  <a:pos x="T10" y="T11"/>
                </a:cxn>
              </a:cxnLst>
              <a:rect l="0" t="0" r="r" b="b"/>
              <a:pathLst>
                <a:path w="212" h="15">
                  <a:moveTo>
                    <a:pt x="0" y="0"/>
                  </a:moveTo>
                  <a:lnTo>
                    <a:pt x="212" y="0"/>
                  </a:lnTo>
                  <a:lnTo>
                    <a:pt x="212" y="15"/>
                  </a:lnTo>
                  <a:lnTo>
                    <a:pt x="0" y="15"/>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25000" lnSpcReduction="20000"/>
            </a:bodyPr>
            <a:p>
              <a:endParaRPr lang="en-US"/>
            </a:p>
          </p:txBody>
        </p:sp>
        <p:sp>
          <p:nvSpPr>
            <p:cNvPr id="207" name="ïṧḻíďé"/>
            <p:cNvSpPr/>
            <p:nvPr/>
          </p:nvSpPr>
          <p:spPr bwMode="auto">
            <a:xfrm>
              <a:off x="13142" y="8362"/>
              <a:ext cx="643" cy="2438"/>
            </a:xfrm>
            <a:custGeom>
              <a:avLst/>
              <a:gdLst>
                <a:gd name="T0" fmla="*/ 42 w 105"/>
                <a:gd name="T1" fmla="*/ 17 h 394"/>
                <a:gd name="T2" fmla="*/ 92 w 105"/>
                <a:gd name="T3" fmla="*/ 0 h 394"/>
                <a:gd name="T4" fmla="*/ 102 w 105"/>
                <a:gd name="T5" fmla="*/ 0 h 394"/>
                <a:gd name="T6" fmla="*/ 102 w 105"/>
                <a:gd name="T7" fmla="*/ 29 h 394"/>
                <a:gd name="T8" fmla="*/ 105 w 105"/>
                <a:gd name="T9" fmla="*/ 29 h 394"/>
                <a:gd name="T10" fmla="*/ 105 w 105"/>
                <a:gd name="T11" fmla="*/ 122 h 394"/>
                <a:gd name="T12" fmla="*/ 105 w 105"/>
                <a:gd name="T13" fmla="*/ 155 h 394"/>
                <a:gd name="T14" fmla="*/ 105 w 105"/>
                <a:gd name="T15" fmla="*/ 205 h 394"/>
                <a:gd name="T16" fmla="*/ 105 w 105"/>
                <a:gd name="T17" fmla="*/ 218 h 394"/>
                <a:gd name="T18" fmla="*/ 105 w 105"/>
                <a:gd name="T19" fmla="*/ 298 h 394"/>
                <a:gd name="T20" fmla="*/ 105 w 105"/>
                <a:gd name="T21" fmla="*/ 331 h 394"/>
                <a:gd name="T22" fmla="*/ 105 w 105"/>
                <a:gd name="T23" fmla="*/ 394 h 394"/>
                <a:gd name="T24" fmla="*/ 0 w 105"/>
                <a:gd name="T25" fmla="*/ 394 h 394"/>
                <a:gd name="T26" fmla="*/ 0 w 105"/>
                <a:gd name="T27" fmla="*/ 218 h 394"/>
                <a:gd name="T28" fmla="*/ 10 w 105"/>
                <a:gd name="T29" fmla="*/ 218 h 394"/>
                <a:gd name="T30" fmla="*/ 10 w 105"/>
                <a:gd name="T31" fmla="*/ 155 h 394"/>
                <a:gd name="T32" fmla="*/ 21 w 105"/>
                <a:gd name="T33" fmla="*/ 155 h 394"/>
                <a:gd name="T34" fmla="*/ 21 w 105"/>
                <a:gd name="T35" fmla="*/ 122 h 394"/>
                <a:gd name="T36" fmla="*/ 39 w 105"/>
                <a:gd name="T37" fmla="*/ 122 h 394"/>
                <a:gd name="T38" fmla="*/ 39 w 105"/>
                <a:gd name="T39" fmla="*/ 29 h 394"/>
                <a:gd name="T40" fmla="*/ 42 w 105"/>
                <a:gd name="T41" fmla="*/ 29 h 394"/>
                <a:gd name="T42" fmla="*/ 42 w 105"/>
                <a:gd name="T43" fmla="*/ 17 h 394"/>
                <a:gd name="T44" fmla="*/ 42 w 105"/>
                <a:gd name="T45" fmla="*/ 17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394">
                  <a:moveTo>
                    <a:pt x="42" y="17"/>
                  </a:moveTo>
                  <a:lnTo>
                    <a:pt x="92" y="0"/>
                  </a:lnTo>
                  <a:lnTo>
                    <a:pt x="102" y="0"/>
                  </a:lnTo>
                  <a:lnTo>
                    <a:pt x="102" y="29"/>
                  </a:lnTo>
                  <a:lnTo>
                    <a:pt x="105" y="29"/>
                  </a:lnTo>
                  <a:lnTo>
                    <a:pt x="105" y="122"/>
                  </a:lnTo>
                  <a:lnTo>
                    <a:pt x="105" y="155"/>
                  </a:lnTo>
                  <a:lnTo>
                    <a:pt x="105" y="205"/>
                  </a:lnTo>
                  <a:lnTo>
                    <a:pt x="105" y="218"/>
                  </a:lnTo>
                  <a:lnTo>
                    <a:pt x="105" y="298"/>
                  </a:lnTo>
                  <a:lnTo>
                    <a:pt x="105" y="331"/>
                  </a:lnTo>
                  <a:lnTo>
                    <a:pt x="105" y="394"/>
                  </a:lnTo>
                  <a:lnTo>
                    <a:pt x="0" y="394"/>
                  </a:lnTo>
                  <a:lnTo>
                    <a:pt x="0" y="218"/>
                  </a:lnTo>
                  <a:lnTo>
                    <a:pt x="10" y="218"/>
                  </a:lnTo>
                  <a:lnTo>
                    <a:pt x="10" y="155"/>
                  </a:lnTo>
                  <a:lnTo>
                    <a:pt x="21" y="155"/>
                  </a:lnTo>
                  <a:lnTo>
                    <a:pt x="21" y="122"/>
                  </a:lnTo>
                  <a:lnTo>
                    <a:pt x="39" y="122"/>
                  </a:lnTo>
                  <a:lnTo>
                    <a:pt x="39" y="29"/>
                  </a:lnTo>
                  <a:lnTo>
                    <a:pt x="42" y="29"/>
                  </a:lnTo>
                  <a:lnTo>
                    <a:pt x="42" y="17"/>
                  </a:lnTo>
                  <a:lnTo>
                    <a:pt x="42" y="1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8" name="íṥḻiḋe"/>
            <p:cNvSpPr/>
            <p:nvPr/>
          </p:nvSpPr>
          <p:spPr bwMode="auto">
            <a:xfrm>
              <a:off x="14144" y="9117"/>
              <a:ext cx="2314" cy="1683"/>
            </a:xfrm>
            <a:custGeom>
              <a:avLst/>
              <a:gdLst>
                <a:gd name="T0" fmla="*/ 109 w 375"/>
                <a:gd name="T1" fmla="*/ 163 h 272"/>
                <a:gd name="T2" fmla="*/ 138 w 375"/>
                <a:gd name="T3" fmla="*/ 151 h 272"/>
                <a:gd name="T4" fmla="*/ 145 w 375"/>
                <a:gd name="T5" fmla="*/ 140 h 272"/>
                <a:gd name="T6" fmla="*/ 147 w 375"/>
                <a:gd name="T7" fmla="*/ 140 h 272"/>
                <a:gd name="T8" fmla="*/ 155 w 375"/>
                <a:gd name="T9" fmla="*/ 151 h 272"/>
                <a:gd name="T10" fmla="*/ 183 w 375"/>
                <a:gd name="T11" fmla="*/ 163 h 272"/>
                <a:gd name="T12" fmla="*/ 183 w 375"/>
                <a:gd name="T13" fmla="*/ 169 h 272"/>
                <a:gd name="T14" fmla="*/ 178 w 375"/>
                <a:gd name="T15" fmla="*/ 169 h 272"/>
                <a:gd name="T16" fmla="*/ 178 w 375"/>
                <a:gd name="T17" fmla="*/ 190 h 272"/>
                <a:gd name="T18" fmla="*/ 358 w 375"/>
                <a:gd name="T19" fmla="*/ 190 h 272"/>
                <a:gd name="T20" fmla="*/ 358 w 375"/>
                <a:gd name="T21" fmla="*/ 199 h 272"/>
                <a:gd name="T22" fmla="*/ 375 w 375"/>
                <a:gd name="T23" fmla="*/ 199 h 272"/>
                <a:gd name="T24" fmla="*/ 375 w 375"/>
                <a:gd name="T25" fmla="*/ 272 h 272"/>
                <a:gd name="T26" fmla="*/ 0 w 375"/>
                <a:gd name="T27" fmla="*/ 272 h 272"/>
                <a:gd name="T28" fmla="*/ 0 w 375"/>
                <a:gd name="T29" fmla="*/ 199 h 272"/>
                <a:gd name="T30" fmla="*/ 17 w 375"/>
                <a:gd name="T31" fmla="*/ 199 h 272"/>
                <a:gd name="T32" fmla="*/ 17 w 375"/>
                <a:gd name="T33" fmla="*/ 190 h 272"/>
                <a:gd name="T34" fmla="*/ 27 w 375"/>
                <a:gd name="T35" fmla="*/ 190 h 272"/>
                <a:gd name="T36" fmla="*/ 27 w 375"/>
                <a:gd name="T37" fmla="*/ 71 h 272"/>
                <a:gd name="T38" fmla="*/ 30 w 375"/>
                <a:gd name="T39" fmla="*/ 71 h 272"/>
                <a:gd name="T40" fmla="*/ 30 w 375"/>
                <a:gd name="T41" fmla="*/ 50 h 272"/>
                <a:gd name="T42" fmla="*/ 34 w 375"/>
                <a:gd name="T43" fmla="*/ 50 h 272"/>
                <a:gd name="T44" fmla="*/ 34 w 375"/>
                <a:gd name="T45" fmla="*/ 27 h 272"/>
                <a:gd name="T46" fmla="*/ 38 w 375"/>
                <a:gd name="T47" fmla="*/ 27 h 272"/>
                <a:gd name="T48" fmla="*/ 38 w 375"/>
                <a:gd name="T49" fmla="*/ 18 h 272"/>
                <a:gd name="T50" fmla="*/ 42 w 375"/>
                <a:gd name="T51" fmla="*/ 18 h 272"/>
                <a:gd name="T52" fmla="*/ 51 w 375"/>
                <a:gd name="T53" fmla="*/ 0 h 272"/>
                <a:gd name="T54" fmla="*/ 55 w 375"/>
                <a:gd name="T55" fmla="*/ 0 h 272"/>
                <a:gd name="T56" fmla="*/ 65 w 375"/>
                <a:gd name="T57" fmla="*/ 18 h 272"/>
                <a:gd name="T58" fmla="*/ 69 w 375"/>
                <a:gd name="T59" fmla="*/ 18 h 272"/>
                <a:gd name="T60" fmla="*/ 69 w 375"/>
                <a:gd name="T61" fmla="*/ 27 h 272"/>
                <a:gd name="T62" fmla="*/ 73 w 375"/>
                <a:gd name="T63" fmla="*/ 27 h 272"/>
                <a:gd name="T64" fmla="*/ 73 w 375"/>
                <a:gd name="T65" fmla="*/ 50 h 272"/>
                <a:gd name="T66" fmla="*/ 76 w 375"/>
                <a:gd name="T67" fmla="*/ 50 h 272"/>
                <a:gd name="T68" fmla="*/ 76 w 375"/>
                <a:gd name="T69" fmla="*/ 71 h 272"/>
                <a:gd name="T70" fmla="*/ 80 w 375"/>
                <a:gd name="T71" fmla="*/ 71 h 272"/>
                <a:gd name="T72" fmla="*/ 80 w 375"/>
                <a:gd name="T73" fmla="*/ 190 h 272"/>
                <a:gd name="T74" fmla="*/ 115 w 375"/>
                <a:gd name="T75" fmla="*/ 190 h 272"/>
                <a:gd name="T76" fmla="*/ 115 w 375"/>
                <a:gd name="T77" fmla="*/ 169 h 272"/>
                <a:gd name="T78" fmla="*/ 109 w 375"/>
                <a:gd name="T79" fmla="*/ 169 h 272"/>
                <a:gd name="T80" fmla="*/ 109 w 375"/>
                <a:gd name="T81" fmla="*/ 163 h 272"/>
                <a:gd name="T82" fmla="*/ 109 w 375"/>
                <a:gd name="T83" fmla="*/ 163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272">
                  <a:moveTo>
                    <a:pt x="109" y="163"/>
                  </a:moveTo>
                  <a:lnTo>
                    <a:pt x="138" y="151"/>
                  </a:lnTo>
                  <a:lnTo>
                    <a:pt x="145" y="140"/>
                  </a:lnTo>
                  <a:lnTo>
                    <a:pt x="147" y="140"/>
                  </a:lnTo>
                  <a:lnTo>
                    <a:pt x="155" y="151"/>
                  </a:lnTo>
                  <a:lnTo>
                    <a:pt x="183" y="163"/>
                  </a:lnTo>
                  <a:lnTo>
                    <a:pt x="183" y="169"/>
                  </a:lnTo>
                  <a:lnTo>
                    <a:pt x="178" y="169"/>
                  </a:lnTo>
                  <a:lnTo>
                    <a:pt x="178" y="190"/>
                  </a:lnTo>
                  <a:lnTo>
                    <a:pt x="358" y="190"/>
                  </a:lnTo>
                  <a:lnTo>
                    <a:pt x="358" y="199"/>
                  </a:lnTo>
                  <a:lnTo>
                    <a:pt x="375" y="199"/>
                  </a:lnTo>
                  <a:lnTo>
                    <a:pt x="375" y="272"/>
                  </a:lnTo>
                  <a:lnTo>
                    <a:pt x="0" y="272"/>
                  </a:lnTo>
                  <a:lnTo>
                    <a:pt x="0" y="199"/>
                  </a:lnTo>
                  <a:lnTo>
                    <a:pt x="17" y="199"/>
                  </a:lnTo>
                  <a:lnTo>
                    <a:pt x="17" y="190"/>
                  </a:lnTo>
                  <a:lnTo>
                    <a:pt x="27" y="190"/>
                  </a:lnTo>
                  <a:lnTo>
                    <a:pt x="27" y="71"/>
                  </a:lnTo>
                  <a:lnTo>
                    <a:pt x="30" y="71"/>
                  </a:lnTo>
                  <a:lnTo>
                    <a:pt x="30" y="50"/>
                  </a:lnTo>
                  <a:lnTo>
                    <a:pt x="34" y="50"/>
                  </a:lnTo>
                  <a:lnTo>
                    <a:pt x="34" y="27"/>
                  </a:lnTo>
                  <a:lnTo>
                    <a:pt x="38" y="27"/>
                  </a:lnTo>
                  <a:lnTo>
                    <a:pt x="38" y="18"/>
                  </a:lnTo>
                  <a:lnTo>
                    <a:pt x="42" y="18"/>
                  </a:lnTo>
                  <a:lnTo>
                    <a:pt x="51" y="0"/>
                  </a:lnTo>
                  <a:lnTo>
                    <a:pt x="55" y="0"/>
                  </a:lnTo>
                  <a:lnTo>
                    <a:pt x="65" y="18"/>
                  </a:lnTo>
                  <a:lnTo>
                    <a:pt x="69" y="18"/>
                  </a:lnTo>
                  <a:lnTo>
                    <a:pt x="69" y="27"/>
                  </a:lnTo>
                  <a:lnTo>
                    <a:pt x="73" y="27"/>
                  </a:lnTo>
                  <a:lnTo>
                    <a:pt x="73" y="50"/>
                  </a:lnTo>
                  <a:lnTo>
                    <a:pt x="76" y="50"/>
                  </a:lnTo>
                  <a:lnTo>
                    <a:pt x="76" y="71"/>
                  </a:lnTo>
                  <a:lnTo>
                    <a:pt x="80" y="71"/>
                  </a:lnTo>
                  <a:lnTo>
                    <a:pt x="80" y="190"/>
                  </a:lnTo>
                  <a:lnTo>
                    <a:pt x="115" y="190"/>
                  </a:lnTo>
                  <a:lnTo>
                    <a:pt x="115" y="169"/>
                  </a:lnTo>
                  <a:lnTo>
                    <a:pt x="109" y="169"/>
                  </a:lnTo>
                  <a:lnTo>
                    <a:pt x="109" y="163"/>
                  </a:lnTo>
                  <a:lnTo>
                    <a:pt x="109" y="163"/>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09" name="îš1ïdê"/>
            <p:cNvSpPr/>
            <p:nvPr/>
          </p:nvSpPr>
          <p:spPr bwMode="auto">
            <a:xfrm>
              <a:off x="16520" y="10379"/>
              <a:ext cx="223" cy="421"/>
            </a:xfrm>
            <a:custGeom>
              <a:avLst/>
              <a:gdLst>
                <a:gd name="T0" fmla="*/ 0 w 37"/>
                <a:gd name="T1" fmla="*/ 0 h 67"/>
                <a:gd name="T2" fmla="*/ 37 w 37"/>
                <a:gd name="T3" fmla="*/ 0 h 67"/>
                <a:gd name="T4" fmla="*/ 37 w 37"/>
                <a:gd name="T5" fmla="*/ 67 h 67"/>
                <a:gd name="T6" fmla="*/ 0 w 37"/>
                <a:gd name="T7" fmla="*/ 67 h 67"/>
                <a:gd name="T8" fmla="*/ 0 w 37"/>
                <a:gd name="T9" fmla="*/ 0 h 67"/>
                <a:gd name="T10" fmla="*/ 0 w 37"/>
                <a:gd name="T11" fmla="*/ 0 h 67"/>
              </a:gdLst>
              <a:ahLst/>
              <a:cxnLst>
                <a:cxn ang="0">
                  <a:pos x="T0" y="T1"/>
                </a:cxn>
                <a:cxn ang="0">
                  <a:pos x="T2" y="T3"/>
                </a:cxn>
                <a:cxn ang="0">
                  <a:pos x="T4" y="T5"/>
                </a:cxn>
                <a:cxn ang="0">
                  <a:pos x="T6" y="T7"/>
                </a:cxn>
                <a:cxn ang="0">
                  <a:pos x="T8" y="T9"/>
                </a:cxn>
                <a:cxn ang="0">
                  <a:pos x="T10" y="T11"/>
                </a:cxn>
              </a:cxnLst>
              <a:rect l="0" t="0" r="r" b="b"/>
              <a:pathLst>
                <a:path w="37" h="67">
                  <a:moveTo>
                    <a:pt x="0" y="0"/>
                  </a:moveTo>
                  <a:lnTo>
                    <a:pt x="37" y="0"/>
                  </a:lnTo>
                  <a:lnTo>
                    <a:pt x="37" y="67"/>
                  </a:lnTo>
                  <a:lnTo>
                    <a:pt x="0" y="67"/>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77500" lnSpcReduction="20000"/>
            </a:bodyPr>
            <a:p>
              <a:endParaRPr lang="en-US"/>
            </a:p>
          </p:txBody>
        </p:sp>
        <p:sp>
          <p:nvSpPr>
            <p:cNvPr id="210" name="íṣļîḍè"/>
            <p:cNvSpPr/>
            <p:nvPr/>
          </p:nvSpPr>
          <p:spPr bwMode="auto">
            <a:xfrm>
              <a:off x="16680" y="10491"/>
              <a:ext cx="668" cy="309"/>
            </a:xfrm>
            <a:custGeom>
              <a:avLst/>
              <a:gdLst>
                <a:gd name="T0" fmla="*/ 63 w 109"/>
                <a:gd name="T1" fmla="*/ 0 h 50"/>
                <a:gd name="T2" fmla="*/ 109 w 109"/>
                <a:gd name="T3" fmla="*/ 0 h 50"/>
                <a:gd name="T4" fmla="*/ 109 w 109"/>
                <a:gd name="T5" fmla="*/ 25 h 50"/>
                <a:gd name="T6" fmla="*/ 109 w 109"/>
                <a:gd name="T7" fmla="*/ 50 h 50"/>
                <a:gd name="T8" fmla="*/ 63 w 109"/>
                <a:gd name="T9" fmla="*/ 50 h 50"/>
                <a:gd name="T10" fmla="*/ 0 w 109"/>
                <a:gd name="T11" fmla="*/ 50 h 50"/>
                <a:gd name="T12" fmla="*/ 0 w 109"/>
                <a:gd name="T13" fmla="*/ 25 h 50"/>
                <a:gd name="T14" fmla="*/ 63 w 109"/>
                <a:gd name="T15" fmla="*/ 25 h 50"/>
                <a:gd name="T16" fmla="*/ 63 w 109"/>
                <a:gd name="T17" fmla="*/ 0 h 50"/>
                <a:gd name="T18" fmla="*/ 63 w 109"/>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50">
                  <a:moveTo>
                    <a:pt x="63" y="0"/>
                  </a:moveTo>
                  <a:lnTo>
                    <a:pt x="109" y="0"/>
                  </a:lnTo>
                  <a:lnTo>
                    <a:pt x="109" y="25"/>
                  </a:lnTo>
                  <a:lnTo>
                    <a:pt x="109" y="50"/>
                  </a:lnTo>
                  <a:lnTo>
                    <a:pt x="63" y="50"/>
                  </a:lnTo>
                  <a:lnTo>
                    <a:pt x="0" y="50"/>
                  </a:lnTo>
                  <a:lnTo>
                    <a:pt x="0" y="25"/>
                  </a:lnTo>
                  <a:lnTo>
                    <a:pt x="63" y="25"/>
                  </a:lnTo>
                  <a:lnTo>
                    <a:pt x="63" y="0"/>
                  </a:lnTo>
                  <a:lnTo>
                    <a:pt x="63"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40000" lnSpcReduction="20000"/>
            </a:bodyPr>
            <a:p>
              <a:endParaRPr lang="en-US"/>
            </a:p>
          </p:txBody>
        </p:sp>
        <p:sp>
          <p:nvSpPr>
            <p:cNvPr id="211" name="iṡḻiďê"/>
            <p:cNvSpPr/>
            <p:nvPr/>
          </p:nvSpPr>
          <p:spPr bwMode="auto">
            <a:xfrm>
              <a:off x="17163" y="9686"/>
              <a:ext cx="582" cy="1114"/>
            </a:xfrm>
            <a:custGeom>
              <a:avLst/>
              <a:gdLst>
                <a:gd name="T0" fmla="*/ 30 w 93"/>
                <a:gd name="T1" fmla="*/ 27 h 180"/>
                <a:gd name="T2" fmla="*/ 44 w 93"/>
                <a:gd name="T3" fmla="*/ 0 h 180"/>
                <a:gd name="T4" fmla="*/ 49 w 93"/>
                <a:gd name="T5" fmla="*/ 0 h 180"/>
                <a:gd name="T6" fmla="*/ 63 w 93"/>
                <a:gd name="T7" fmla="*/ 27 h 180"/>
                <a:gd name="T8" fmla="*/ 68 w 93"/>
                <a:gd name="T9" fmla="*/ 27 h 180"/>
                <a:gd name="T10" fmla="*/ 68 w 93"/>
                <a:gd name="T11" fmla="*/ 59 h 180"/>
                <a:gd name="T12" fmla="*/ 93 w 93"/>
                <a:gd name="T13" fmla="*/ 59 h 180"/>
                <a:gd name="T14" fmla="*/ 93 w 93"/>
                <a:gd name="T15" fmla="*/ 180 h 180"/>
                <a:gd name="T16" fmla="*/ 0 w 93"/>
                <a:gd name="T17" fmla="*/ 180 h 180"/>
                <a:gd name="T18" fmla="*/ 0 w 93"/>
                <a:gd name="T19" fmla="*/ 59 h 180"/>
                <a:gd name="T20" fmla="*/ 24 w 93"/>
                <a:gd name="T21" fmla="*/ 59 h 180"/>
                <a:gd name="T22" fmla="*/ 24 w 93"/>
                <a:gd name="T23" fmla="*/ 27 h 180"/>
                <a:gd name="T24" fmla="*/ 30 w 93"/>
                <a:gd name="T25" fmla="*/ 27 h 180"/>
                <a:gd name="T26" fmla="*/ 30 w 93"/>
                <a:gd name="T27" fmla="*/ 2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3" h="180">
                  <a:moveTo>
                    <a:pt x="30" y="27"/>
                  </a:moveTo>
                  <a:lnTo>
                    <a:pt x="44" y="0"/>
                  </a:lnTo>
                  <a:lnTo>
                    <a:pt x="49" y="0"/>
                  </a:lnTo>
                  <a:lnTo>
                    <a:pt x="63" y="27"/>
                  </a:lnTo>
                  <a:lnTo>
                    <a:pt x="68" y="27"/>
                  </a:lnTo>
                  <a:lnTo>
                    <a:pt x="68" y="59"/>
                  </a:lnTo>
                  <a:lnTo>
                    <a:pt x="93" y="59"/>
                  </a:lnTo>
                  <a:lnTo>
                    <a:pt x="93" y="180"/>
                  </a:lnTo>
                  <a:lnTo>
                    <a:pt x="0" y="180"/>
                  </a:lnTo>
                  <a:lnTo>
                    <a:pt x="0" y="59"/>
                  </a:lnTo>
                  <a:lnTo>
                    <a:pt x="24" y="59"/>
                  </a:lnTo>
                  <a:lnTo>
                    <a:pt x="24" y="27"/>
                  </a:lnTo>
                  <a:lnTo>
                    <a:pt x="30" y="27"/>
                  </a:lnTo>
                  <a:lnTo>
                    <a:pt x="30" y="27"/>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2" name="iṡļîďè"/>
            <p:cNvSpPr/>
            <p:nvPr/>
          </p:nvSpPr>
          <p:spPr bwMode="auto">
            <a:xfrm>
              <a:off x="17819" y="10441"/>
              <a:ext cx="247" cy="359"/>
            </a:xfrm>
            <a:custGeom>
              <a:avLst/>
              <a:gdLst>
                <a:gd name="T0" fmla="*/ 0 w 40"/>
                <a:gd name="T1" fmla="*/ 0 h 58"/>
                <a:gd name="T2" fmla="*/ 40 w 40"/>
                <a:gd name="T3" fmla="*/ 0 h 58"/>
                <a:gd name="T4" fmla="*/ 40 w 40"/>
                <a:gd name="T5" fmla="*/ 58 h 58"/>
                <a:gd name="T6" fmla="*/ 0 w 40"/>
                <a:gd name="T7" fmla="*/ 58 h 58"/>
                <a:gd name="T8" fmla="*/ 0 w 40"/>
                <a:gd name="T9" fmla="*/ 0 h 58"/>
                <a:gd name="T10" fmla="*/ 0 w 40"/>
                <a:gd name="T11" fmla="*/ 0 h 58"/>
              </a:gdLst>
              <a:ahLst/>
              <a:cxnLst>
                <a:cxn ang="0">
                  <a:pos x="T0" y="T1"/>
                </a:cxn>
                <a:cxn ang="0">
                  <a:pos x="T2" y="T3"/>
                </a:cxn>
                <a:cxn ang="0">
                  <a:pos x="T4" y="T5"/>
                </a:cxn>
                <a:cxn ang="0">
                  <a:pos x="T6" y="T7"/>
                </a:cxn>
                <a:cxn ang="0">
                  <a:pos x="T8" y="T9"/>
                </a:cxn>
                <a:cxn ang="0">
                  <a:pos x="T10" y="T11"/>
                </a:cxn>
              </a:cxnLst>
              <a:rect l="0" t="0" r="r" b="b"/>
              <a:pathLst>
                <a:path w="40" h="58">
                  <a:moveTo>
                    <a:pt x="0" y="0"/>
                  </a:moveTo>
                  <a:lnTo>
                    <a:pt x="40" y="0"/>
                  </a:lnTo>
                  <a:lnTo>
                    <a:pt x="40"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62500" lnSpcReduction="20000"/>
            </a:bodyPr>
            <a:p>
              <a:endParaRPr lang="en-US"/>
            </a:p>
          </p:txBody>
        </p:sp>
        <p:sp>
          <p:nvSpPr>
            <p:cNvPr id="213" name="iSľídè"/>
            <p:cNvSpPr/>
            <p:nvPr/>
          </p:nvSpPr>
          <p:spPr bwMode="auto">
            <a:xfrm>
              <a:off x="18103" y="10317"/>
              <a:ext cx="235" cy="483"/>
            </a:xfrm>
            <a:custGeom>
              <a:avLst/>
              <a:gdLst>
                <a:gd name="T0" fmla="*/ 0 w 38"/>
                <a:gd name="T1" fmla="*/ 0 h 79"/>
                <a:gd name="T2" fmla="*/ 38 w 38"/>
                <a:gd name="T3" fmla="*/ 0 h 79"/>
                <a:gd name="T4" fmla="*/ 38 w 38"/>
                <a:gd name="T5" fmla="*/ 79 h 79"/>
                <a:gd name="T6" fmla="*/ 0 w 38"/>
                <a:gd name="T7" fmla="*/ 79 h 79"/>
                <a:gd name="T8" fmla="*/ 0 w 38"/>
                <a:gd name="T9" fmla="*/ 0 h 79"/>
                <a:gd name="T10" fmla="*/ 0 w 38"/>
                <a:gd name="T11" fmla="*/ 0 h 79"/>
              </a:gdLst>
              <a:ahLst/>
              <a:cxnLst>
                <a:cxn ang="0">
                  <a:pos x="T0" y="T1"/>
                </a:cxn>
                <a:cxn ang="0">
                  <a:pos x="T2" y="T3"/>
                </a:cxn>
                <a:cxn ang="0">
                  <a:pos x="T4" y="T5"/>
                </a:cxn>
                <a:cxn ang="0">
                  <a:pos x="T6" y="T7"/>
                </a:cxn>
                <a:cxn ang="0">
                  <a:pos x="T8" y="T9"/>
                </a:cxn>
                <a:cxn ang="0">
                  <a:pos x="T10" y="T11"/>
                </a:cxn>
              </a:cxnLst>
              <a:rect l="0" t="0" r="r" b="b"/>
              <a:pathLst>
                <a:path w="38" h="79">
                  <a:moveTo>
                    <a:pt x="0" y="0"/>
                  </a:moveTo>
                  <a:lnTo>
                    <a:pt x="38" y="0"/>
                  </a:lnTo>
                  <a:lnTo>
                    <a:pt x="38" y="79"/>
                  </a:lnTo>
                  <a:lnTo>
                    <a:pt x="0" y="79"/>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92500" lnSpcReduction="20000"/>
            </a:bodyPr>
            <a:p>
              <a:endParaRPr lang="en-US"/>
            </a:p>
          </p:txBody>
        </p:sp>
        <p:sp>
          <p:nvSpPr>
            <p:cNvPr id="214" name="íş1iḍê"/>
            <p:cNvSpPr/>
            <p:nvPr/>
          </p:nvSpPr>
          <p:spPr bwMode="auto">
            <a:xfrm>
              <a:off x="12313" y="10441"/>
              <a:ext cx="792" cy="359"/>
            </a:xfrm>
            <a:custGeom>
              <a:avLst/>
              <a:gdLst>
                <a:gd name="T0" fmla="*/ 0 w 129"/>
                <a:gd name="T1" fmla="*/ 0 h 58"/>
                <a:gd name="T2" fmla="*/ 129 w 129"/>
                <a:gd name="T3" fmla="*/ 0 h 58"/>
                <a:gd name="T4" fmla="*/ 129 w 129"/>
                <a:gd name="T5" fmla="*/ 58 h 58"/>
                <a:gd name="T6" fmla="*/ 0 w 129"/>
                <a:gd name="T7" fmla="*/ 58 h 58"/>
                <a:gd name="T8" fmla="*/ 0 w 129"/>
                <a:gd name="T9" fmla="*/ 0 h 58"/>
                <a:gd name="T10" fmla="*/ 0 w 129"/>
                <a:gd name="T11" fmla="*/ 0 h 58"/>
              </a:gdLst>
              <a:ahLst/>
              <a:cxnLst>
                <a:cxn ang="0">
                  <a:pos x="T0" y="T1"/>
                </a:cxn>
                <a:cxn ang="0">
                  <a:pos x="T2" y="T3"/>
                </a:cxn>
                <a:cxn ang="0">
                  <a:pos x="T4" y="T5"/>
                </a:cxn>
                <a:cxn ang="0">
                  <a:pos x="T6" y="T7"/>
                </a:cxn>
                <a:cxn ang="0">
                  <a:pos x="T8" y="T9"/>
                </a:cxn>
                <a:cxn ang="0">
                  <a:pos x="T10" y="T11"/>
                </a:cxn>
              </a:cxnLst>
              <a:rect l="0" t="0" r="r" b="b"/>
              <a:pathLst>
                <a:path w="129" h="58">
                  <a:moveTo>
                    <a:pt x="0" y="0"/>
                  </a:moveTo>
                  <a:lnTo>
                    <a:pt x="129" y="0"/>
                  </a:lnTo>
                  <a:lnTo>
                    <a:pt x="129" y="58"/>
                  </a:lnTo>
                  <a:lnTo>
                    <a:pt x="0" y="58"/>
                  </a:lnTo>
                  <a:lnTo>
                    <a:pt x="0" y="0"/>
                  </a:lnTo>
                  <a:lnTo>
                    <a:pt x="0" y="0"/>
                  </a:lnTo>
                  <a:close/>
                </a:path>
              </a:pathLst>
            </a:custGeom>
            <a:solidFill>
              <a:schemeClr val="bg1">
                <a:lumMod val="85000"/>
                <a:alpha val="19000"/>
              </a:schemeClr>
            </a:solidFill>
            <a:ln>
              <a:noFill/>
            </a:ln>
          </p:spPr>
          <p:txBody>
            <a:bodyPr vert="horz" wrap="square" lIns="91440" tIns="45720" rIns="91440" bIns="45720" numCol="1" anchor="t" anchorCtr="0" compatLnSpc="1">
              <a:normAutofit fontScale="52500" lnSpcReduction="20000"/>
            </a:bodyPr>
            <a:p>
              <a:endParaRPr lang="en-US"/>
            </a:p>
          </p:txBody>
        </p:sp>
        <p:sp>
          <p:nvSpPr>
            <p:cNvPr id="215" name="ïşlïḑé"/>
            <p:cNvSpPr/>
            <p:nvPr/>
          </p:nvSpPr>
          <p:spPr bwMode="auto">
            <a:xfrm>
              <a:off x="17234" y="7471"/>
              <a:ext cx="1250" cy="3329"/>
            </a:xfrm>
            <a:custGeom>
              <a:avLst/>
              <a:gdLst>
                <a:gd name="T0" fmla="*/ 145 w 200"/>
                <a:gd name="T1" fmla="*/ 446 h 538"/>
                <a:gd name="T2" fmla="*/ 195 w 200"/>
                <a:gd name="T3" fmla="*/ 446 h 538"/>
                <a:gd name="T4" fmla="*/ 195 w 200"/>
                <a:gd name="T5" fmla="*/ 456 h 538"/>
                <a:gd name="T6" fmla="*/ 200 w 200"/>
                <a:gd name="T7" fmla="*/ 456 h 538"/>
                <a:gd name="T8" fmla="*/ 200 w 200"/>
                <a:gd name="T9" fmla="*/ 538 h 538"/>
                <a:gd name="T10" fmla="*/ 145 w 200"/>
                <a:gd name="T11" fmla="*/ 538 h 538"/>
                <a:gd name="T12" fmla="*/ 95 w 200"/>
                <a:gd name="T13" fmla="*/ 538 h 538"/>
                <a:gd name="T14" fmla="*/ 46 w 200"/>
                <a:gd name="T15" fmla="*/ 538 h 538"/>
                <a:gd name="T16" fmla="*/ 34 w 200"/>
                <a:gd name="T17" fmla="*/ 538 h 538"/>
                <a:gd name="T18" fmla="*/ 0 w 200"/>
                <a:gd name="T19" fmla="*/ 538 h 538"/>
                <a:gd name="T20" fmla="*/ 0 w 200"/>
                <a:gd name="T21" fmla="*/ 482 h 538"/>
                <a:gd name="T22" fmla="*/ 34 w 200"/>
                <a:gd name="T23" fmla="*/ 482 h 538"/>
                <a:gd name="T24" fmla="*/ 34 w 200"/>
                <a:gd name="T25" fmla="*/ 287 h 538"/>
                <a:gd name="T26" fmla="*/ 55 w 200"/>
                <a:gd name="T27" fmla="*/ 287 h 538"/>
                <a:gd name="T28" fmla="*/ 55 w 200"/>
                <a:gd name="T29" fmla="*/ 152 h 538"/>
                <a:gd name="T30" fmla="*/ 55 w 200"/>
                <a:gd name="T31" fmla="*/ 146 h 538"/>
                <a:gd name="T32" fmla="*/ 67 w 200"/>
                <a:gd name="T33" fmla="*/ 146 h 538"/>
                <a:gd name="T34" fmla="*/ 67 w 200"/>
                <a:gd name="T35" fmla="*/ 64 h 538"/>
                <a:gd name="T36" fmla="*/ 72 w 200"/>
                <a:gd name="T37" fmla="*/ 64 h 538"/>
                <a:gd name="T38" fmla="*/ 74 w 200"/>
                <a:gd name="T39" fmla="*/ 31 h 538"/>
                <a:gd name="T40" fmla="*/ 76 w 200"/>
                <a:gd name="T41" fmla="*/ 64 h 538"/>
                <a:gd name="T42" fmla="*/ 84 w 200"/>
                <a:gd name="T43" fmla="*/ 64 h 538"/>
                <a:gd name="T44" fmla="*/ 86 w 200"/>
                <a:gd name="T45" fmla="*/ 0 h 538"/>
                <a:gd name="T46" fmla="*/ 88 w 200"/>
                <a:gd name="T47" fmla="*/ 64 h 538"/>
                <a:gd name="T48" fmla="*/ 99 w 200"/>
                <a:gd name="T49" fmla="*/ 64 h 538"/>
                <a:gd name="T50" fmla="*/ 99 w 200"/>
                <a:gd name="T51" fmla="*/ 64 h 538"/>
                <a:gd name="T52" fmla="*/ 95 w 200"/>
                <a:gd name="T53" fmla="*/ 64 h 538"/>
                <a:gd name="T54" fmla="*/ 97 w 200"/>
                <a:gd name="T55" fmla="*/ 23 h 538"/>
                <a:gd name="T56" fmla="*/ 99 w 200"/>
                <a:gd name="T57" fmla="*/ 60 h 538"/>
                <a:gd name="T58" fmla="*/ 109 w 200"/>
                <a:gd name="T59" fmla="*/ 60 h 538"/>
                <a:gd name="T60" fmla="*/ 109 w 200"/>
                <a:gd name="T61" fmla="*/ 52 h 538"/>
                <a:gd name="T62" fmla="*/ 111 w 200"/>
                <a:gd name="T63" fmla="*/ 64 h 538"/>
                <a:gd name="T64" fmla="*/ 109 w 200"/>
                <a:gd name="T65" fmla="*/ 64 h 538"/>
                <a:gd name="T66" fmla="*/ 109 w 200"/>
                <a:gd name="T67" fmla="*/ 64 h 538"/>
                <a:gd name="T68" fmla="*/ 111 w 200"/>
                <a:gd name="T69" fmla="*/ 64 h 538"/>
                <a:gd name="T70" fmla="*/ 111 w 200"/>
                <a:gd name="T71" fmla="*/ 146 h 538"/>
                <a:gd name="T72" fmla="*/ 120 w 200"/>
                <a:gd name="T73" fmla="*/ 146 h 538"/>
                <a:gd name="T74" fmla="*/ 120 w 200"/>
                <a:gd name="T75" fmla="*/ 152 h 538"/>
                <a:gd name="T76" fmla="*/ 128 w 200"/>
                <a:gd name="T77" fmla="*/ 152 h 538"/>
                <a:gd name="T78" fmla="*/ 128 w 200"/>
                <a:gd name="T79" fmla="*/ 287 h 538"/>
                <a:gd name="T80" fmla="*/ 145 w 200"/>
                <a:gd name="T81" fmla="*/ 287 h 538"/>
                <a:gd name="T82" fmla="*/ 145 w 200"/>
                <a:gd name="T83" fmla="*/ 446 h 538"/>
                <a:gd name="T84" fmla="*/ 145 w 200"/>
                <a:gd name="T85" fmla="*/ 446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0" h="538">
                  <a:moveTo>
                    <a:pt x="145" y="446"/>
                  </a:moveTo>
                  <a:lnTo>
                    <a:pt x="195" y="446"/>
                  </a:lnTo>
                  <a:lnTo>
                    <a:pt x="195" y="456"/>
                  </a:lnTo>
                  <a:lnTo>
                    <a:pt x="200" y="456"/>
                  </a:lnTo>
                  <a:lnTo>
                    <a:pt x="200" y="538"/>
                  </a:lnTo>
                  <a:lnTo>
                    <a:pt x="145" y="538"/>
                  </a:lnTo>
                  <a:lnTo>
                    <a:pt x="95" y="538"/>
                  </a:lnTo>
                  <a:lnTo>
                    <a:pt x="46" y="538"/>
                  </a:lnTo>
                  <a:lnTo>
                    <a:pt x="34" y="538"/>
                  </a:lnTo>
                  <a:lnTo>
                    <a:pt x="0" y="538"/>
                  </a:lnTo>
                  <a:lnTo>
                    <a:pt x="0" y="482"/>
                  </a:lnTo>
                  <a:lnTo>
                    <a:pt x="34" y="482"/>
                  </a:lnTo>
                  <a:lnTo>
                    <a:pt x="34" y="287"/>
                  </a:lnTo>
                  <a:lnTo>
                    <a:pt x="55" y="287"/>
                  </a:lnTo>
                  <a:lnTo>
                    <a:pt x="55" y="152"/>
                  </a:lnTo>
                  <a:lnTo>
                    <a:pt x="55" y="146"/>
                  </a:lnTo>
                  <a:lnTo>
                    <a:pt x="67" y="146"/>
                  </a:lnTo>
                  <a:lnTo>
                    <a:pt x="67" y="64"/>
                  </a:lnTo>
                  <a:lnTo>
                    <a:pt x="72" y="64"/>
                  </a:lnTo>
                  <a:lnTo>
                    <a:pt x="74" y="31"/>
                  </a:lnTo>
                  <a:lnTo>
                    <a:pt x="76" y="64"/>
                  </a:lnTo>
                  <a:lnTo>
                    <a:pt x="84" y="64"/>
                  </a:lnTo>
                  <a:lnTo>
                    <a:pt x="86" y="0"/>
                  </a:lnTo>
                  <a:lnTo>
                    <a:pt x="88" y="64"/>
                  </a:lnTo>
                  <a:lnTo>
                    <a:pt x="99" y="64"/>
                  </a:lnTo>
                  <a:lnTo>
                    <a:pt x="99" y="64"/>
                  </a:lnTo>
                  <a:lnTo>
                    <a:pt x="95" y="64"/>
                  </a:lnTo>
                  <a:lnTo>
                    <a:pt x="97" y="23"/>
                  </a:lnTo>
                  <a:lnTo>
                    <a:pt x="99" y="60"/>
                  </a:lnTo>
                  <a:lnTo>
                    <a:pt x="109" y="60"/>
                  </a:lnTo>
                  <a:lnTo>
                    <a:pt x="109" y="52"/>
                  </a:lnTo>
                  <a:lnTo>
                    <a:pt x="111" y="64"/>
                  </a:lnTo>
                  <a:lnTo>
                    <a:pt x="109" y="64"/>
                  </a:lnTo>
                  <a:lnTo>
                    <a:pt x="109" y="64"/>
                  </a:lnTo>
                  <a:lnTo>
                    <a:pt x="111" y="64"/>
                  </a:lnTo>
                  <a:lnTo>
                    <a:pt x="111" y="146"/>
                  </a:lnTo>
                  <a:lnTo>
                    <a:pt x="120" y="146"/>
                  </a:lnTo>
                  <a:lnTo>
                    <a:pt x="120" y="152"/>
                  </a:lnTo>
                  <a:lnTo>
                    <a:pt x="128" y="152"/>
                  </a:lnTo>
                  <a:lnTo>
                    <a:pt x="128" y="287"/>
                  </a:lnTo>
                  <a:lnTo>
                    <a:pt x="145" y="287"/>
                  </a:lnTo>
                  <a:lnTo>
                    <a:pt x="145" y="446"/>
                  </a:lnTo>
                  <a:lnTo>
                    <a:pt x="145" y="446"/>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sp>
          <p:nvSpPr>
            <p:cNvPr id="216" name="ïsľîdé"/>
            <p:cNvSpPr/>
            <p:nvPr/>
          </p:nvSpPr>
          <p:spPr bwMode="auto">
            <a:xfrm>
              <a:off x="7500" y="8659"/>
              <a:ext cx="11180" cy="2141"/>
            </a:xfrm>
            <a:custGeom>
              <a:avLst/>
              <a:gdLst>
                <a:gd name="T0" fmla="*/ 2006 w 2031"/>
                <a:gd name="T1" fmla="*/ 347 h 347"/>
                <a:gd name="T2" fmla="*/ 2031 w 2031"/>
                <a:gd name="T3" fmla="*/ 347 h 347"/>
                <a:gd name="T4" fmla="*/ 2018 w 2031"/>
                <a:gd name="T5" fmla="*/ 306 h 347"/>
                <a:gd name="T6" fmla="*/ 2006 w 2031"/>
                <a:gd name="T7" fmla="*/ 324 h 347"/>
                <a:gd name="T8" fmla="*/ 1972 w 2031"/>
                <a:gd name="T9" fmla="*/ 293 h 347"/>
                <a:gd name="T10" fmla="*/ 1972 w 2031"/>
                <a:gd name="T11" fmla="*/ 347 h 347"/>
                <a:gd name="T12" fmla="*/ 13 w 2031"/>
                <a:gd name="T13" fmla="*/ 176 h 347"/>
                <a:gd name="T14" fmla="*/ 13 w 2031"/>
                <a:gd name="T15" fmla="*/ 347 h 347"/>
                <a:gd name="T16" fmla="*/ 73 w 2031"/>
                <a:gd name="T17" fmla="*/ 176 h 347"/>
                <a:gd name="T18" fmla="*/ 65 w 2031"/>
                <a:gd name="T19" fmla="*/ 159 h 347"/>
                <a:gd name="T20" fmla="*/ 8 w 2031"/>
                <a:gd name="T21" fmla="*/ 159 h 347"/>
                <a:gd name="T22" fmla="*/ 235 w 2031"/>
                <a:gd name="T23" fmla="*/ 347 h 347"/>
                <a:gd name="T24" fmla="*/ 174 w 2031"/>
                <a:gd name="T25" fmla="*/ 347 h 347"/>
                <a:gd name="T26" fmla="*/ 413 w 2031"/>
                <a:gd name="T27" fmla="*/ 129 h 347"/>
                <a:gd name="T28" fmla="*/ 388 w 2031"/>
                <a:gd name="T29" fmla="*/ 134 h 347"/>
                <a:gd name="T30" fmla="*/ 362 w 2031"/>
                <a:gd name="T31" fmla="*/ 347 h 347"/>
                <a:gd name="T32" fmla="*/ 442 w 2031"/>
                <a:gd name="T33" fmla="*/ 347 h 347"/>
                <a:gd name="T34" fmla="*/ 438 w 2031"/>
                <a:gd name="T35" fmla="*/ 150 h 347"/>
                <a:gd name="T36" fmla="*/ 413 w 2031"/>
                <a:gd name="T37" fmla="*/ 134 h 347"/>
                <a:gd name="T38" fmla="*/ 547 w 2031"/>
                <a:gd name="T39" fmla="*/ 138 h 347"/>
                <a:gd name="T40" fmla="*/ 484 w 2031"/>
                <a:gd name="T41" fmla="*/ 347 h 347"/>
                <a:gd name="T42" fmla="*/ 601 w 2031"/>
                <a:gd name="T43" fmla="*/ 220 h 347"/>
                <a:gd name="T44" fmla="*/ 559 w 2031"/>
                <a:gd name="T45" fmla="*/ 205 h 347"/>
                <a:gd name="T46" fmla="*/ 583 w 2031"/>
                <a:gd name="T47" fmla="*/ 347 h 347"/>
                <a:gd name="T48" fmla="*/ 666 w 2031"/>
                <a:gd name="T49" fmla="*/ 347 h 347"/>
                <a:gd name="T50" fmla="*/ 641 w 2031"/>
                <a:gd name="T51" fmla="*/ 347 h 347"/>
                <a:gd name="T52" fmla="*/ 719 w 2031"/>
                <a:gd name="T53" fmla="*/ 347 h 347"/>
                <a:gd name="T54" fmla="*/ 694 w 2031"/>
                <a:gd name="T55" fmla="*/ 347 h 347"/>
                <a:gd name="T56" fmla="*/ 763 w 2031"/>
                <a:gd name="T57" fmla="*/ 347 h 347"/>
                <a:gd name="T58" fmla="*/ 725 w 2031"/>
                <a:gd name="T59" fmla="*/ 347 h 347"/>
                <a:gd name="T60" fmla="*/ 876 w 2031"/>
                <a:gd name="T61" fmla="*/ 347 h 347"/>
                <a:gd name="T62" fmla="*/ 838 w 2031"/>
                <a:gd name="T63" fmla="*/ 347 h 347"/>
                <a:gd name="T64" fmla="*/ 972 w 2031"/>
                <a:gd name="T65" fmla="*/ 347 h 347"/>
                <a:gd name="T66" fmla="*/ 939 w 2031"/>
                <a:gd name="T67" fmla="*/ 347 h 347"/>
                <a:gd name="T68" fmla="*/ 1086 w 2031"/>
                <a:gd name="T69" fmla="*/ 347 h 347"/>
                <a:gd name="T70" fmla="*/ 1012 w 2031"/>
                <a:gd name="T71" fmla="*/ 347 h 347"/>
                <a:gd name="T72" fmla="*/ 1217 w 2031"/>
                <a:gd name="T73" fmla="*/ 347 h 347"/>
                <a:gd name="T74" fmla="*/ 1199 w 2031"/>
                <a:gd name="T75" fmla="*/ 6 h 347"/>
                <a:gd name="T76" fmla="*/ 1142 w 2031"/>
                <a:gd name="T77" fmla="*/ 347 h 347"/>
                <a:gd name="T78" fmla="*/ 1477 w 2031"/>
                <a:gd name="T79" fmla="*/ 289 h 347"/>
                <a:gd name="T80" fmla="*/ 1431 w 2031"/>
                <a:gd name="T81" fmla="*/ 289 h 347"/>
                <a:gd name="T82" fmla="*/ 1480 w 2031"/>
                <a:gd name="T83" fmla="*/ 347 h 347"/>
                <a:gd name="T84" fmla="*/ 1477 w 2031"/>
                <a:gd name="T85" fmla="*/ 289 h 347"/>
                <a:gd name="T86" fmla="*/ 1528 w 2031"/>
                <a:gd name="T87" fmla="*/ 253 h 347"/>
                <a:gd name="T88" fmla="*/ 1502 w 2031"/>
                <a:gd name="T89" fmla="*/ 347 h 347"/>
                <a:gd name="T90" fmla="*/ 1565 w 2031"/>
                <a:gd name="T91" fmla="*/ 285 h 347"/>
                <a:gd name="T92" fmla="*/ 1632 w 2031"/>
                <a:gd name="T93" fmla="*/ 347 h 347"/>
                <a:gd name="T94" fmla="*/ 1628 w 2031"/>
                <a:gd name="T95" fmla="*/ 155 h 347"/>
                <a:gd name="T96" fmla="*/ 1618 w 2031"/>
                <a:gd name="T97" fmla="*/ 155 h 347"/>
                <a:gd name="T98" fmla="*/ 1607 w 2031"/>
                <a:gd name="T99" fmla="*/ 163 h 347"/>
                <a:gd name="T100" fmla="*/ 1601 w 2031"/>
                <a:gd name="T101" fmla="*/ 153 h 347"/>
                <a:gd name="T102" fmla="*/ 1595 w 2031"/>
                <a:gd name="T103" fmla="*/ 163 h 347"/>
                <a:gd name="T104" fmla="*/ 1584 w 2031"/>
                <a:gd name="T105" fmla="*/ 155 h 347"/>
                <a:gd name="T106" fmla="*/ 1574 w 2031"/>
                <a:gd name="T107" fmla="*/ 155 h 347"/>
                <a:gd name="T108" fmla="*/ 1568 w 2031"/>
                <a:gd name="T109" fmla="*/ 347 h 347"/>
                <a:gd name="T110" fmla="*/ 1750 w 2031"/>
                <a:gd name="T111" fmla="*/ 129 h 347"/>
                <a:gd name="T112" fmla="*/ 1683 w 2031"/>
                <a:gd name="T113" fmla="*/ 180 h 347"/>
                <a:gd name="T114" fmla="*/ 1756 w 2031"/>
                <a:gd name="T115" fmla="*/ 180 h 347"/>
                <a:gd name="T116" fmla="*/ 1894 w 2031"/>
                <a:gd name="T117" fmla="*/ 308 h 347"/>
                <a:gd name="T118" fmla="*/ 1873 w 2031"/>
                <a:gd name="T119" fmla="*/ 308 h 347"/>
                <a:gd name="T120" fmla="*/ 1848 w 2031"/>
                <a:gd name="T121" fmla="*/ 285 h 347"/>
                <a:gd name="T122" fmla="*/ 1840 w 2031"/>
                <a:gd name="T123" fmla="*/ 335 h 347"/>
                <a:gd name="T124" fmla="*/ 1894 w 2031"/>
                <a:gd name="T125" fmla="*/ 308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31" h="347">
                  <a:moveTo>
                    <a:pt x="1972" y="347"/>
                  </a:moveTo>
                  <a:lnTo>
                    <a:pt x="2001" y="347"/>
                  </a:lnTo>
                  <a:lnTo>
                    <a:pt x="2006" y="347"/>
                  </a:lnTo>
                  <a:lnTo>
                    <a:pt x="2018" y="347"/>
                  </a:lnTo>
                  <a:lnTo>
                    <a:pt x="2022" y="347"/>
                  </a:lnTo>
                  <a:lnTo>
                    <a:pt x="2031" y="347"/>
                  </a:lnTo>
                  <a:lnTo>
                    <a:pt x="2031" y="314"/>
                  </a:lnTo>
                  <a:lnTo>
                    <a:pt x="2018" y="314"/>
                  </a:lnTo>
                  <a:lnTo>
                    <a:pt x="2018" y="306"/>
                  </a:lnTo>
                  <a:lnTo>
                    <a:pt x="2006" y="306"/>
                  </a:lnTo>
                  <a:lnTo>
                    <a:pt x="2006" y="314"/>
                  </a:lnTo>
                  <a:lnTo>
                    <a:pt x="2006" y="324"/>
                  </a:lnTo>
                  <a:lnTo>
                    <a:pt x="2001" y="324"/>
                  </a:lnTo>
                  <a:lnTo>
                    <a:pt x="2001" y="293"/>
                  </a:lnTo>
                  <a:lnTo>
                    <a:pt x="1972" y="293"/>
                  </a:lnTo>
                  <a:lnTo>
                    <a:pt x="1972" y="324"/>
                  </a:lnTo>
                  <a:lnTo>
                    <a:pt x="1972" y="347"/>
                  </a:lnTo>
                  <a:lnTo>
                    <a:pt x="1972" y="347"/>
                  </a:lnTo>
                  <a:close/>
                  <a:moveTo>
                    <a:pt x="8" y="159"/>
                  </a:moveTo>
                  <a:lnTo>
                    <a:pt x="13" y="159"/>
                  </a:lnTo>
                  <a:lnTo>
                    <a:pt x="13" y="176"/>
                  </a:lnTo>
                  <a:lnTo>
                    <a:pt x="0" y="176"/>
                  </a:lnTo>
                  <a:lnTo>
                    <a:pt x="0" y="347"/>
                  </a:lnTo>
                  <a:lnTo>
                    <a:pt x="13" y="347"/>
                  </a:lnTo>
                  <a:lnTo>
                    <a:pt x="59" y="347"/>
                  </a:lnTo>
                  <a:lnTo>
                    <a:pt x="73" y="347"/>
                  </a:lnTo>
                  <a:lnTo>
                    <a:pt x="73" y="176"/>
                  </a:lnTo>
                  <a:lnTo>
                    <a:pt x="59" y="176"/>
                  </a:lnTo>
                  <a:lnTo>
                    <a:pt x="59" y="159"/>
                  </a:lnTo>
                  <a:lnTo>
                    <a:pt x="65" y="159"/>
                  </a:lnTo>
                  <a:lnTo>
                    <a:pt x="65" y="153"/>
                  </a:lnTo>
                  <a:lnTo>
                    <a:pt x="8" y="153"/>
                  </a:lnTo>
                  <a:lnTo>
                    <a:pt x="8" y="159"/>
                  </a:lnTo>
                  <a:lnTo>
                    <a:pt x="8" y="159"/>
                  </a:lnTo>
                  <a:close/>
                  <a:moveTo>
                    <a:pt x="174" y="347"/>
                  </a:moveTo>
                  <a:lnTo>
                    <a:pt x="235" y="347"/>
                  </a:lnTo>
                  <a:lnTo>
                    <a:pt x="235" y="79"/>
                  </a:lnTo>
                  <a:lnTo>
                    <a:pt x="174" y="79"/>
                  </a:lnTo>
                  <a:lnTo>
                    <a:pt x="174" y="347"/>
                  </a:lnTo>
                  <a:lnTo>
                    <a:pt x="174" y="347"/>
                  </a:lnTo>
                  <a:close/>
                  <a:moveTo>
                    <a:pt x="413" y="134"/>
                  </a:moveTo>
                  <a:lnTo>
                    <a:pt x="413" y="129"/>
                  </a:lnTo>
                  <a:lnTo>
                    <a:pt x="406" y="129"/>
                  </a:lnTo>
                  <a:lnTo>
                    <a:pt x="406" y="134"/>
                  </a:lnTo>
                  <a:lnTo>
                    <a:pt x="388" y="134"/>
                  </a:lnTo>
                  <a:lnTo>
                    <a:pt x="388" y="150"/>
                  </a:lnTo>
                  <a:lnTo>
                    <a:pt x="362" y="150"/>
                  </a:lnTo>
                  <a:lnTo>
                    <a:pt x="362" y="347"/>
                  </a:lnTo>
                  <a:lnTo>
                    <a:pt x="367" y="347"/>
                  </a:lnTo>
                  <a:lnTo>
                    <a:pt x="438" y="347"/>
                  </a:lnTo>
                  <a:lnTo>
                    <a:pt x="442" y="347"/>
                  </a:lnTo>
                  <a:lnTo>
                    <a:pt x="442" y="167"/>
                  </a:lnTo>
                  <a:lnTo>
                    <a:pt x="438" y="167"/>
                  </a:lnTo>
                  <a:lnTo>
                    <a:pt x="438" y="150"/>
                  </a:lnTo>
                  <a:lnTo>
                    <a:pt x="413" y="150"/>
                  </a:lnTo>
                  <a:lnTo>
                    <a:pt x="413" y="134"/>
                  </a:lnTo>
                  <a:lnTo>
                    <a:pt x="413" y="134"/>
                  </a:lnTo>
                  <a:close/>
                  <a:moveTo>
                    <a:pt x="484" y="347"/>
                  </a:moveTo>
                  <a:lnTo>
                    <a:pt x="547" y="347"/>
                  </a:lnTo>
                  <a:lnTo>
                    <a:pt x="547" y="138"/>
                  </a:lnTo>
                  <a:lnTo>
                    <a:pt x="484" y="138"/>
                  </a:lnTo>
                  <a:lnTo>
                    <a:pt x="484" y="347"/>
                  </a:lnTo>
                  <a:lnTo>
                    <a:pt x="484" y="347"/>
                  </a:lnTo>
                  <a:close/>
                  <a:moveTo>
                    <a:pt x="583" y="347"/>
                  </a:moveTo>
                  <a:lnTo>
                    <a:pt x="601" y="347"/>
                  </a:lnTo>
                  <a:lnTo>
                    <a:pt x="601" y="220"/>
                  </a:lnTo>
                  <a:lnTo>
                    <a:pt x="583" y="220"/>
                  </a:lnTo>
                  <a:lnTo>
                    <a:pt x="583" y="205"/>
                  </a:lnTo>
                  <a:lnTo>
                    <a:pt x="559" y="205"/>
                  </a:lnTo>
                  <a:lnTo>
                    <a:pt x="559" y="220"/>
                  </a:lnTo>
                  <a:lnTo>
                    <a:pt x="559" y="347"/>
                  </a:lnTo>
                  <a:lnTo>
                    <a:pt x="583" y="347"/>
                  </a:lnTo>
                  <a:lnTo>
                    <a:pt x="583" y="347"/>
                  </a:lnTo>
                  <a:close/>
                  <a:moveTo>
                    <a:pt x="641" y="347"/>
                  </a:moveTo>
                  <a:lnTo>
                    <a:pt x="666" y="347"/>
                  </a:lnTo>
                  <a:lnTo>
                    <a:pt x="666" y="236"/>
                  </a:lnTo>
                  <a:lnTo>
                    <a:pt x="641" y="236"/>
                  </a:lnTo>
                  <a:lnTo>
                    <a:pt x="641" y="347"/>
                  </a:lnTo>
                  <a:lnTo>
                    <a:pt x="641" y="347"/>
                  </a:lnTo>
                  <a:close/>
                  <a:moveTo>
                    <a:pt x="694" y="347"/>
                  </a:moveTo>
                  <a:lnTo>
                    <a:pt x="719" y="347"/>
                  </a:lnTo>
                  <a:lnTo>
                    <a:pt x="719" y="280"/>
                  </a:lnTo>
                  <a:lnTo>
                    <a:pt x="694" y="280"/>
                  </a:lnTo>
                  <a:lnTo>
                    <a:pt x="694" y="347"/>
                  </a:lnTo>
                  <a:lnTo>
                    <a:pt x="694" y="347"/>
                  </a:lnTo>
                  <a:close/>
                  <a:moveTo>
                    <a:pt x="725" y="347"/>
                  </a:moveTo>
                  <a:lnTo>
                    <a:pt x="763" y="347"/>
                  </a:lnTo>
                  <a:lnTo>
                    <a:pt x="763" y="92"/>
                  </a:lnTo>
                  <a:lnTo>
                    <a:pt x="725" y="92"/>
                  </a:lnTo>
                  <a:lnTo>
                    <a:pt x="725" y="347"/>
                  </a:lnTo>
                  <a:lnTo>
                    <a:pt x="725" y="347"/>
                  </a:lnTo>
                  <a:close/>
                  <a:moveTo>
                    <a:pt x="838" y="347"/>
                  </a:moveTo>
                  <a:lnTo>
                    <a:pt x="876" y="347"/>
                  </a:lnTo>
                  <a:lnTo>
                    <a:pt x="876" y="257"/>
                  </a:lnTo>
                  <a:lnTo>
                    <a:pt x="838" y="257"/>
                  </a:lnTo>
                  <a:lnTo>
                    <a:pt x="838" y="347"/>
                  </a:lnTo>
                  <a:lnTo>
                    <a:pt x="838" y="347"/>
                  </a:lnTo>
                  <a:close/>
                  <a:moveTo>
                    <a:pt x="939" y="347"/>
                  </a:moveTo>
                  <a:lnTo>
                    <a:pt x="972" y="347"/>
                  </a:lnTo>
                  <a:lnTo>
                    <a:pt x="972" y="236"/>
                  </a:lnTo>
                  <a:lnTo>
                    <a:pt x="939" y="236"/>
                  </a:lnTo>
                  <a:lnTo>
                    <a:pt x="939" y="347"/>
                  </a:lnTo>
                  <a:lnTo>
                    <a:pt x="939" y="347"/>
                  </a:lnTo>
                  <a:close/>
                  <a:moveTo>
                    <a:pt x="1012" y="347"/>
                  </a:moveTo>
                  <a:lnTo>
                    <a:pt x="1086" y="347"/>
                  </a:lnTo>
                  <a:lnTo>
                    <a:pt x="1086" y="0"/>
                  </a:lnTo>
                  <a:lnTo>
                    <a:pt x="1012" y="0"/>
                  </a:lnTo>
                  <a:lnTo>
                    <a:pt x="1012" y="347"/>
                  </a:lnTo>
                  <a:lnTo>
                    <a:pt x="1012" y="347"/>
                  </a:lnTo>
                  <a:close/>
                  <a:moveTo>
                    <a:pt x="1199" y="347"/>
                  </a:moveTo>
                  <a:lnTo>
                    <a:pt x="1217" y="347"/>
                  </a:lnTo>
                  <a:lnTo>
                    <a:pt x="1217" y="276"/>
                  </a:lnTo>
                  <a:lnTo>
                    <a:pt x="1199" y="276"/>
                  </a:lnTo>
                  <a:lnTo>
                    <a:pt x="1199" y="6"/>
                  </a:lnTo>
                  <a:lnTo>
                    <a:pt x="1125" y="6"/>
                  </a:lnTo>
                  <a:lnTo>
                    <a:pt x="1125" y="347"/>
                  </a:lnTo>
                  <a:lnTo>
                    <a:pt x="1142" y="347"/>
                  </a:lnTo>
                  <a:lnTo>
                    <a:pt x="1199" y="347"/>
                  </a:lnTo>
                  <a:lnTo>
                    <a:pt x="1199" y="347"/>
                  </a:lnTo>
                  <a:close/>
                  <a:moveTo>
                    <a:pt x="1477" y="289"/>
                  </a:moveTo>
                  <a:lnTo>
                    <a:pt x="1477" y="146"/>
                  </a:lnTo>
                  <a:lnTo>
                    <a:pt x="1431" y="146"/>
                  </a:lnTo>
                  <a:lnTo>
                    <a:pt x="1431" y="289"/>
                  </a:lnTo>
                  <a:lnTo>
                    <a:pt x="1417" y="289"/>
                  </a:lnTo>
                  <a:lnTo>
                    <a:pt x="1417" y="347"/>
                  </a:lnTo>
                  <a:lnTo>
                    <a:pt x="1480" y="347"/>
                  </a:lnTo>
                  <a:lnTo>
                    <a:pt x="1480" y="289"/>
                  </a:lnTo>
                  <a:lnTo>
                    <a:pt x="1477" y="289"/>
                  </a:lnTo>
                  <a:lnTo>
                    <a:pt x="1477" y="289"/>
                  </a:lnTo>
                  <a:close/>
                  <a:moveTo>
                    <a:pt x="1565" y="285"/>
                  </a:moveTo>
                  <a:lnTo>
                    <a:pt x="1565" y="253"/>
                  </a:lnTo>
                  <a:lnTo>
                    <a:pt x="1528" y="253"/>
                  </a:lnTo>
                  <a:lnTo>
                    <a:pt x="1528" y="285"/>
                  </a:lnTo>
                  <a:lnTo>
                    <a:pt x="1502" y="285"/>
                  </a:lnTo>
                  <a:lnTo>
                    <a:pt x="1502" y="347"/>
                  </a:lnTo>
                  <a:lnTo>
                    <a:pt x="1565" y="347"/>
                  </a:lnTo>
                  <a:lnTo>
                    <a:pt x="1565" y="314"/>
                  </a:lnTo>
                  <a:lnTo>
                    <a:pt x="1565" y="285"/>
                  </a:lnTo>
                  <a:lnTo>
                    <a:pt x="1565" y="285"/>
                  </a:lnTo>
                  <a:close/>
                  <a:moveTo>
                    <a:pt x="1568" y="347"/>
                  </a:moveTo>
                  <a:lnTo>
                    <a:pt x="1632" y="347"/>
                  </a:lnTo>
                  <a:lnTo>
                    <a:pt x="1632" y="163"/>
                  </a:lnTo>
                  <a:lnTo>
                    <a:pt x="1628" y="163"/>
                  </a:lnTo>
                  <a:lnTo>
                    <a:pt x="1628" y="155"/>
                  </a:lnTo>
                  <a:lnTo>
                    <a:pt x="1626" y="155"/>
                  </a:lnTo>
                  <a:lnTo>
                    <a:pt x="1622" y="153"/>
                  </a:lnTo>
                  <a:lnTo>
                    <a:pt x="1618" y="155"/>
                  </a:lnTo>
                  <a:lnTo>
                    <a:pt x="1616" y="155"/>
                  </a:lnTo>
                  <a:lnTo>
                    <a:pt x="1616" y="163"/>
                  </a:lnTo>
                  <a:lnTo>
                    <a:pt x="1607" y="163"/>
                  </a:lnTo>
                  <a:lnTo>
                    <a:pt x="1607" y="155"/>
                  </a:lnTo>
                  <a:lnTo>
                    <a:pt x="1605" y="155"/>
                  </a:lnTo>
                  <a:lnTo>
                    <a:pt x="1601" y="153"/>
                  </a:lnTo>
                  <a:lnTo>
                    <a:pt x="1597" y="155"/>
                  </a:lnTo>
                  <a:lnTo>
                    <a:pt x="1595" y="155"/>
                  </a:lnTo>
                  <a:lnTo>
                    <a:pt x="1595" y="163"/>
                  </a:lnTo>
                  <a:lnTo>
                    <a:pt x="1586" y="163"/>
                  </a:lnTo>
                  <a:lnTo>
                    <a:pt x="1586" y="155"/>
                  </a:lnTo>
                  <a:lnTo>
                    <a:pt x="1584" y="155"/>
                  </a:lnTo>
                  <a:lnTo>
                    <a:pt x="1580" y="153"/>
                  </a:lnTo>
                  <a:lnTo>
                    <a:pt x="1576" y="155"/>
                  </a:lnTo>
                  <a:lnTo>
                    <a:pt x="1574" y="155"/>
                  </a:lnTo>
                  <a:lnTo>
                    <a:pt x="1574" y="163"/>
                  </a:lnTo>
                  <a:lnTo>
                    <a:pt x="1568" y="163"/>
                  </a:lnTo>
                  <a:lnTo>
                    <a:pt x="1568" y="347"/>
                  </a:lnTo>
                  <a:lnTo>
                    <a:pt x="1568" y="347"/>
                  </a:lnTo>
                  <a:close/>
                  <a:moveTo>
                    <a:pt x="1750" y="180"/>
                  </a:moveTo>
                  <a:lnTo>
                    <a:pt x="1750" y="129"/>
                  </a:lnTo>
                  <a:lnTo>
                    <a:pt x="1704" y="129"/>
                  </a:lnTo>
                  <a:lnTo>
                    <a:pt x="1704" y="180"/>
                  </a:lnTo>
                  <a:lnTo>
                    <a:pt x="1683" y="180"/>
                  </a:lnTo>
                  <a:lnTo>
                    <a:pt x="1683" y="347"/>
                  </a:lnTo>
                  <a:lnTo>
                    <a:pt x="1756" y="347"/>
                  </a:lnTo>
                  <a:lnTo>
                    <a:pt x="1756" y="180"/>
                  </a:lnTo>
                  <a:lnTo>
                    <a:pt x="1750" y="180"/>
                  </a:lnTo>
                  <a:lnTo>
                    <a:pt x="1750" y="180"/>
                  </a:lnTo>
                  <a:close/>
                  <a:moveTo>
                    <a:pt x="1894" y="308"/>
                  </a:moveTo>
                  <a:lnTo>
                    <a:pt x="1894" y="278"/>
                  </a:lnTo>
                  <a:lnTo>
                    <a:pt x="1873" y="278"/>
                  </a:lnTo>
                  <a:lnTo>
                    <a:pt x="1873" y="308"/>
                  </a:lnTo>
                  <a:lnTo>
                    <a:pt x="1869" y="308"/>
                  </a:lnTo>
                  <a:lnTo>
                    <a:pt x="1869" y="285"/>
                  </a:lnTo>
                  <a:lnTo>
                    <a:pt x="1848" y="285"/>
                  </a:lnTo>
                  <a:lnTo>
                    <a:pt x="1848" y="308"/>
                  </a:lnTo>
                  <a:lnTo>
                    <a:pt x="1840" y="308"/>
                  </a:lnTo>
                  <a:lnTo>
                    <a:pt x="1840" y="335"/>
                  </a:lnTo>
                  <a:lnTo>
                    <a:pt x="1911" y="335"/>
                  </a:lnTo>
                  <a:lnTo>
                    <a:pt x="1911" y="308"/>
                  </a:lnTo>
                  <a:lnTo>
                    <a:pt x="1894" y="308"/>
                  </a:lnTo>
                  <a:lnTo>
                    <a:pt x="1894" y="308"/>
                  </a:lnTo>
                  <a:close/>
                </a:path>
              </a:pathLst>
            </a:custGeom>
            <a:solidFill>
              <a:schemeClr val="bg1">
                <a:lumMod val="85000"/>
                <a:alpha val="19000"/>
              </a:schemeClr>
            </a:solidFill>
            <a:ln>
              <a:noFill/>
            </a:ln>
          </p:spPr>
          <p:txBody>
            <a:bodyPr vert="horz" wrap="square" lIns="91440" tIns="45720" rIns="91440" bIns="45720" numCol="1" anchor="t" anchorCtr="0" compatLnSpc="1">
              <a:normAutofit/>
            </a:bodyPr>
            <a:p>
              <a:endParaRPr lang="en-US"/>
            </a:p>
          </p:txBody>
        </p:sp>
      </p:grpSp>
      <p:sp>
        <p:nvSpPr>
          <p:cNvPr id="217" name="矩形 216"/>
          <p:cNvSpPr/>
          <p:nvPr userDrawn="1"/>
        </p:nvSpPr>
        <p:spPr>
          <a:xfrm>
            <a:off x="0" y="6674485"/>
            <a:ext cx="12192000" cy="187960"/>
          </a:xfrm>
          <a:prstGeom prst="rect">
            <a:avLst/>
          </a:prstGeom>
          <a:solidFill>
            <a:srgbClr val="E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18" name="直接连接符 217"/>
          <p:cNvCxnSpPr/>
          <p:nvPr userDrawn="1"/>
        </p:nvCxnSpPr>
        <p:spPr>
          <a:xfrm>
            <a:off x="445770" y="890905"/>
            <a:ext cx="2880995" cy="0"/>
          </a:xfrm>
          <a:prstGeom prst="line">
            <a:avLst/>
          </a:prstGeom>
          <a:ln>
            <a:gradFill>
              <a:gsLst>
                <a:gs pos="54000">
                  <a:srgbClr val="FFC820">
                    <a:alpha val="100000"/>
                  </a:srgbClr>
                </a:gs>
                <a:gs pos="0">
                  <a:srgbClr val="FFC820">
                    <a:alpha val="16000"/>
                  </a:srgbClr>
                </a:gs>
                <a:gs pos="100000">
                  <a:srgbClr val="FFC820">
                    <a:alpha val="0"/>
                  </a:srgbClr>
                </a:gs>
              </a:gsLst>
              <a:lin ang="10800000" scaled="1"/>
            </a:gradFill>
          </a:ln>
        </p:spPr>
        <p:style>
          <a:lnRef idx="1">
            <a:schemeClr val="accent1"/>
          </a:lnRef>
          <a:fillRef idx="0">
            <a:schemeClr val="accent1"/>
          </a:fillRef>
          <a:effectRef idx="0">
            <a:schemeClr val="accent1"/>
          </a:effectRef>
          <a:fontRef idx="minor">
            <a:schemeClr val="tx1"/>
          </a:fontRef>
        </p:style>
      </p:cxnSp>
      <p:pic>
        <p:nvPicPr>
          <p:cNvPr id="219" name="图片 218" descr="303b32313537323330303bc8fdbdc7d0ce"/>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25780" y="319405"/>
            <a:ext cx="620395" cy="620395"/>
          </a:xfrm>
          <a:prstGeom prst="rect">
            <a:avLst/>
          </a:prstGeom>
        </p:spPr>
      </p:pic>
    </p:spTree>
    <p:custDataLst>
      <p:tags r:id="rId12"/>
    </p:custData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6.jpeg"/><Relationship Id="rId3" Type="http://schemas.openxmlformats.org/officeDocument/2006/relationships/image" Target="../media/image115.png"/><Relationship Id="rId2" Type="http://schemas.openxmlformats.org/officeDocument/2006/relationships/tags" Target="../tags/tag90.xml"/><Relationship Id="rId1" Type="http://schemas.openxmlformats.org/officeDocument/2006/relationships/image" Target="../media/image114.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20.png"/><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image" Target="../media/image12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tags" Target="../tags/tag4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61.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tags" Target="../tags/tag6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0.xml"/><Relationship Id="rId1" Type="http://schemas.openxmlformats.org/officeDocument/2006/relationships/tags" Target="../tags/tag6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9.xml"/><Relationship Id="rId1" Type="http://schemas.openxmlformats.org/officeDocument/2006/relationships/tags" Target="../tags/tag64.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8.xml"/><Relationship Id="rId1" Type="http://schemas.openxmlformats.org/officeDocument/2006/relationships/tags" Target="../tags/tag65.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1.png"/></Relationships>
</file>

<file path=ppt/slides/_rels/slide4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tags" Target="../tags/tag82.xml"/><Relationship Id="rId1" Type="http://schemas.openxmlformats.org/officeDocument/2006/relationships/tags" Target="../tags/tag8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image" Target="../media/image24.png"/><Relationship Id="rId1" Type="http://schemas.openxmlformats.org/officeDocument/2006/relationships/tags" Target="../tags/tag8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26.png"/><Relationship Id="rId1"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image" Target="../media/image27.jpeg"/><Relationship Id="rId1" Type="http://schemas.openxmlformats.org/officeDocument/2006/relationships/tags" Target="../tags/tag84.xml"/></Relationships>
</file>

<file path=ppt/slides/_rels/slide5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0.xml"/><Relationship Id="rId2" Type="http://schemas.openxmlformats.org/officeDocument/2006/relationships/image" Target="../media/image29.png"/><Relationship Id="rId1" Type="http://schemas.openxmlformats.org/officeDocument/2006/relationships/image" Target="../media/image28.jpeg"/></Relationships>
</file>

<file path=ppt/slides/_rels/slide53.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image" Target="../media/image33.jpeg"/><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tags" Target="../tags/tag85.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9.xml"/><Relationship Id="rId1" Type="http://schemas.openxmlformats.org/officeDocument/2006/relationships/image" Target="../media/image34.jpe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93.xml"/><Relationship Id="rId1" Type="http://schemas.openxmlformats.org/officeDocument/2006/relationships/image" Target="../media/image35.jpeg"/></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image" Target="../media/image36.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39.GIF"/></Relationships>
</file>

<file path=ppt/slides/_rels/slide58.xml.rels><?xml version="1.0" encoding="UTF-8" standalone="yes"?>
<Relationships xmlns="http://schemas.openxmlformats.org/package/2006/relationships"><Relationship Id="rId9" Type="http://schemas.openxmlformats.org/officeDocument/2006/relationships/slideLayout" Target="../slideLayouts/slideLayout77.xml"/><Relationship Id="rId8" Type="http://schemas.openxmlformats.org/officeDocument/2006/relationships/image" Target="../media/image46.wmf"/><Relationship Id="rId7" Type="http://schemas.openxmlformats.org/officeDocument/2006/relationships/image" Target="../media/image45.wmf"/><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wmf"/><Relationship Id="rId10" Type="http://schemas.openxmlformats.org/officeDocument/2006/relationships/vmlDrawing" Target="../drawings/vmlDrawing1.vml"/><Relationship Id="rId1"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image" Target="../media/image47.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60.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51.jpeg"/><Relationship Id="rId1" Type="http://schemas.openxmlformats.org/officeDocument/2006/relationships/image" Target="../media/image50.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3.jpeg"/><Relationship Id="rId1" Type="http://schemas.openxmlformats.org/officeDocument/2006/relationships/image" Target="../media/image52.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4.jpe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8.jpe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image" Target="../media/image55.jpe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6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eg"/><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6.xml"/><Relationship Id="rId1" Type="http://schemas.openxmlformats.org/officeDocument/2006/relationships/image" Target="../media/image68.jpe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1.png"/><Relationship Id="rId1" Type="http://schemas.openxmlformats.org/officeDocument/2006/relationships/image" Target="../media/image70.png"/></Relationships>
</file>

<file path=ppt/slides/_rels/slide6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tags" Target="../tags/tag8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jpeg"/></Relationships>
</file>

<file path=ppt/slides/_rels/slide7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78.jpe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7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79.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83.jpeg"/><Relationship Id="rId1" Type="http://schemas.openxmlformats.org/officeDocument/2006/relationships/image" Target="../media/image82.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4.jpe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0.png"/><Relationship Id="rId1" Type="http://schemas.openxmlformats.org/officeDocument/2006/relationships/image" Target="../media/image89.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2.png"/><Relationship Id="rId1" Type="http://schemas.openxmlformats.org/officeDocument/2006/relationships/image" Target="../media/image91.jpeg"/></Relationships>
</file>

<file path=ppt/slides/_rels/slide8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image" Target="../media/image93.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7.png"/><Relationship Id="rId1" Type="http://schemas.openxmlformats.org/officeDocument/2006/relationships/image" Target="../media/image96.jpe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8.GIF"/></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9.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2.png"/><Relationship Id="rId1" Type="http://schemas.openxmlformats.org/officeDocument/2006/relationships/image" Target="../media/image101.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tags" Target="../tags/tag89.xml"/><Relationship Id="rId4" Type="http://schemas.openxmlformats.org/officeDocument/2006/relationships/image" Target="../media/image106.png"/><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tags" Target="../tags/tag88.xml"/></Relationships>
</file>

<file path=ppt/slides/_rels/slide9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11.pn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png"/></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3.png"/><Relationship Id="rId1" Type="http://schemas.openxmlformats.org/officeDocument/2006/relationships/image" Target="../media/image11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1"/>
          </p:nvPr>
        </p:nvSpPr>
        <p:spPr>
          <a:xfrm>
            <a:off x="618490" y="1957493"/>
            <a:ext cx="10955020" cy="1093047"/>
          </a:xfrm>
        </p:spPr>
        <p:txBody>
          <a:bodyPr/>
          <a:lstStyle/>
          <a:p>
            <a:pPr algn="ctr">
              <a:lnSpc>
                <a:spcPct val="150000"/>
              </a:lnSpc>
            </a:pPr>
            <a:r>
              <a:rPr sz="3600">
                <a:latin typeface="微软雅黑" panose="020B0503020204020204" pitchFamily="34" charset="-122"/>
                <a:ea typeface="微软雅黑" panose="020B0503020204020204" pitchFamily="34" charset="-122"/>
                <a:sym typeface="+mn-ea"/>
              </a:rPr>
              <a:t>《建筑与市政施工现场安全卫生与职业健康通用规范》</a:t>
            </a:r>
            <a:endParaRPr sz="3600">
              <a:latin typeface="微软雅黑" panose="020B0503020204020204" pitchFamily="34" charset="-122"/>
              <a:ea typeface="微软雅黑" panose="020B0503020204020204" pitchFamily="34" charset="-122"/>
              <a:sym typeface="+mn-ea"/>
            </a:endParaRPr>
          </a:p>
          <a:p>
            <a:pPr algn="ctr">
              <a:lnSpc>
                <a:spcPct val="150000"/>
              </a:lnSpc>
            </a:pPr>
            <a:r>
              <a:rPr sz="3600">
                <a:latin typeface="微软雅黑" panose="020B0503020204020204" pitchFamily="34" charset="-122"/>
                <a:ea typeface="微软雅黑" panose="020B0503020204020204" pitchFamily="34" charset="-122"/>
                <a:sym typeface="+mn-ea"/>
              </a:rPr>
              <a:t>GB 55034-202</a:t>
            </a:r>
            <a:r>
              <a:rPr lang="en-US" altLang="zh-CN" sz="3600">
                <a:latin typeface="微软雅黑" panose="020B0503020204020204" pitchFamily="34" charset="-122"/>
                <a:ea typeface="微软雅黑" panose="020B0503020204020204" pitchFamily="34" charset="-122"/>
                <a:sym typeface="+mn-ea"/>
              </a:rPr>
              <a:t>2</a:t>
            </a:r>
            <a:r>
              <a:rPr sz="3600">
                <a:latin typeface="微软雅黑" panose="020B0503020204020204" pitchFamily="34" charset="-122"/>
                <a:ea typeface="微软雅黑" panose="020B0503020204020204" pitchFamily="34" charset="-122"/>
                <a:sym typeface="+mn-ea"/>
              </a:rPr>
              <a:t>规范解析</a:t>
            </a:r>
            <a:endParaRPr sz="3600">
              <a:latin typeface="微软雅黑" panose="020B0503020204020204" pitchFamily="34" charset="-122"/>
              <a:ea typeface="微软雅黑" panose="020B0503020204020204" pitchFamily="34" charset="-122"/>
              <a:sym typeface="+mn-ea"/>
            </a:endParaRPr>
          </a:p>
        </p:txBody>
      </p:sp>
      <p:sp>
        <p:nvSpPr>
          <p:cNvPr id="7" name="文本占位符 6"/>
          <p:cNvSpPr>
            <a:spLocks noGrp="1"/>
          </p:cNvSpPr>
          <p:nvPr>
            <p:ph type="body" sz="quarter" idx="15"/>
          </p:nvPr>
        </p:nvSpPr>
        <p:spPr>
          <a:xfrm>
            <a:off x="1145540" y="5126038"/>
            <a:ext cx="6057900" cy="370205"/>
          </a:xfrm>
        </p:spPr>
        <p:txBody>
          <a:bodyPr/>
          <a:lstStyle/>
          <a:p>
            <a:r>
              <a:rPr lang="zh-CN" altLang="en-US" sz="1800">
                <a:latin typeface="微软雅黑" panose="020B0503020204020204" pitchFamily="34" charset="-122"/>
                <a:ea typeface="微软雅黑" panose="020B0503020204020204" pitchFamily="34" charset="-122"/>
              </a:rPr>
              <a:t>主讲人：邓文梓</a:t>
            </a:r>
            <a:endParaRPr lang="zh-CN" altLang="en-US" sz="1800">
              <a:latin typeface="微软雅黑" panose="020B0503020204020204" pitchFamily="34" charset="-122"/>
              <a:ea typeface="微软雅黑" panose="020B0503020204020204" pitchFamily="34" charset="-122"/>
            </a:endParaRPr>
          </a:p>
        </p:txBody>
      </p:sp>
      <p:sp>
        <p:nvSpPr>
          <p:cNvPr id="2" name="文本框 1"/>
          <p:cNvSpPr txBox="1"/>
          <p:nvPr/>
        </p:nvSpPr>
        <p:spPr>
          <a:xfrm>
            <a:off x="1145540" y="5680710"/>
            <a:ext cx="1757680" cy="368300"/>
          </a:xfrm>
          <a:prstGeom prst="rect">
            <a:avLst/>
          </a:prstGeom>
          <a:noFill/>
        </p:spPr>
        <p:txBody>
          <a:bodyPr wrap="none" rtlCol="0">
            <a:spAutoFit/>
          </a:bodyPr>
          <a:p>
            <a:fld id="{BB962C8B-B14F-4D97-AF65-F5344CB8AC3E}" type="datetime2">
              <a:rPr lang="zh-CN" altLang="en-US"/>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948267" y="3429000"/>
            <a:ext cx="9127067" cy="703580"/>
          </a:xfrm>
        </p:spPr>
        <p:txBody>
          <a:bodyPr/>
          <a:lstStyle/>
          <a:p>
            <a:r>
              <a:rPr lang="zh-CN" altLang="en-US">
                <a:latin typeface="微软雅黑" panose="020B0503020204020204" pitchFamily="34" charset="-122"/>
                <a:ea typeface="微软雅黑" panose="020B0503020204020204" pitchFamily="34" charset="-122"/>
              </a:rPr>
              <a:t>相关规范废止强制性条文一览</a:t>
            </a:r>
            <a:endParaRPr lang="zh-CN" altLang="en-US">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20"/>
          </p:nvPr>
        </p:nvSpPr>
        <p:spPr/>
        <p:txBody>
          <a:bodyPr/>
          <a:lstStyle/>
          <a:p>
            <a:r>
              <a:rPr lang="en-US" altLang="zh-CN">
                <a:latin typeface="微软雅黑" panose="020B0503020204020204" pitchFamily="34" charset="-122"/>
                <a:ea typeface="微软雅黑" panose="020B0503020204020204" pitchFamily="34" charset="-122"/>
              </a:rPr>
              <a:t>02</a:t>
            </a:r>
            <a:endParaRPr lang="en-US" altLang="zh-CN">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职业健康管理</a:t>
            </a:r>
            <a:endParaRPr lang="zh-CN" altLang="en-US"/>
          </a:p>
        </p:txBody>
      </p:sp>
      <p:sp>
        <p:nvSpPr>
          <p:cNvPr id="5" name="文本框 4"/>
          <p:cNvSpPr txBox="1"/>
          <p:nvPr/>
        </p:nvSpPr>
        <p:spPr>
          <a:xfrm>
            <a:off x="1010285" y="855345"/>
            <a:ext cx="9012555" cy="2584450"/>
          </a:xfrm>
          <a:prstGeom prst="rect">
            <a:avLst/>
          </a:prstGeom>
          <a:noFill/>
        </p:spPr>
        <p:txBody>
          <a:bodyPr wrap="square" rtlCol="0" anchor="t">
            <a:spAutoFit/>
          </a:bodyPr>
          <a:p>
            <a:pPr lvl="0" algn="l">
              <a:lnSpc>
                <a:spcPct val="150000"/>
              </a:lnSpc>
              <a:buClrTx/>
              <a:buSzTx/>
              <a:buFontTx/>
            </a:pPr>
            <a:r>
              <a:rPr lang="zh-CN" altLang="en-US">
                <a:sym typeface="+mn-ea"/>
              </a:rPr>
              <a:t>6.0.13 其他特殊环境作业的人员配备劳动防护用品应符合下列规定:</a:t>
            </a:r>
            <a:endParaRPr lang="zh-CN" altLang="en-US">
              <a:sym typeface="+mn-ea"/>
            </a:endParaRPr>
          </a:p>
          <a:p>
            <a:pPr lvl="0" algn="l">
              <a:lnSpc>
                <a:spcPct val="150000"/>
              </a:lnSpc>
              <a:buClrTx/>
              <a:buSzTx/>
              <a:buFontTx/>
            </a:pPr>
            <a:r>
              <a:rPr lang="zh-CN" altLang="en-US">
                <a:sym typeface="+mn-ea"/>
              </a:rPr>
              <a:t>1、在噪声环境下工作的人员应配备耳塞、耳罩或防噪声帽等；</a:t>
            </a:r>
            <a:endParaRPr lang="zh-CN" altLang="en-US">
              <a:sym typeface="+mn-ea"/>
            </a:endParaRPr>
          </a:p>
          <a:p>
            <a:pPr lvl="0" algn="l">
              <a:lnSpc>
                <a:spcPct val="150000"/>
              </a:lnSpc>
              <a:buClrTx/>
              <a:buSzTx/>
              <a:buFontTx/>
            </a:pPr>
            <a:r>
              <a:rPr lang="zh-CN" altLang="en-US">
                <a:sym typeface="+mn-ea"/>
              </a:rPr>
              <a:t>2、进行地下管道、井、池等检查、检修作业时，应配备防毒面具、防滑鞋和手套；</a:t>
            </a:r>
            <a:endParaRPr lang="zh-CN" altLang="en-US">
              <a:sym typeface="+mn-ea"/>
            </a:endParaRPr>
          </a:p>
          <a:p>
            <a:pPr lvl="0" algn="l">
              <a:lnSpc>
                <a:spcPct val="150000"/>
              </a:lnSpc>
              <a:buClrTx/>
              <a:buSzTx/>
              <a:buFontTx/>
            </a:pPr>
            <a:r>
              <a:rPr lang="zh-CN" altLang="en-US">
                <a:sym typeface="+mn-ea"/>
              </a:rPr>
              <a:t>3、在有毒、有害环境中工作的人员应配备防毒面罩或面具；</a:t>
            </a:r>
            <a:endParaRPr lang="zh-CN" altLang="en-US">
              <a:sym typeface="+mn-ea"/>
            </a:endParaRPr>
          </a:p>
          <a:p>
            <a:pPr lvl="0" algn="l">
              <a:lnSpc>
                <a:spcPct val="150000"/>
              </a:lnSpc>
              <a:buClrTx/>
              <a:buSzTx/>
              <a:buFontTx/>
            </a:pPr>
            <a:r>
              <a:rPr lang="zh-CN" altLang="en-US">
                <a:sym typeface="+mn-ea"/>
              </a:rPr>
              <a:t>4、冬期施工期间或作业环境温度较低时，应为作业人员配备防寒类防护用品；</a:t>
            </a:r>
            <a:endParaRPr lang="zh-CN" altLang="en-US">
              <a:sym typeface="+mn-ea"/>
            </a:endParaRPr>
          </a:p>
          <a:p>
            <a:pPr lvl="0" algn="l">
              <a:lnSpc>
                <a:spcPct val="150000"/>
              </a:lnSpc>
              <a:buClrTx/>
              <a:buSzTx/>
              <a:buFontTx/>
            </a:pPr>
            <a:r>
              <a:rPr lang="zh-CN" altLang="en-US">
                <a:sym typeface="+mn-ea"/>
              </a:rPr>
              <a:t>5、雨期施工期间，应为室外作业人员配备雨衣、雨鞋等个人防护用品。</a:t>
            </a:r>
            <a:endParaRPr lang="zh-CN" altLang="en-US">
              <a:sym typeface="+mn-ea"/>
            </a:endParaRPr>
          </a:p>
        </p:txBody>
      </p:sp>
      <p:pic>
        <p:nvPicPr>
          <p:cNvPr id="66566" name="Picture 4" descr="http://t10.baidu.com/it/u=2705212996,3800563389&amp;fm=23&amp;gp=0.jpg"/>
          <p:cNvPicPr>
            <a:picLocks noChangeAspect="1"/>
          </p:cNvPicPr>
          <p:nvPr/>
        </p:nvPicPr>
        <p:blipFill>
          <a:blip r:embed="rId1"/>
          <a:stretch>
            <a:fillRect/>
          </a:stretch>
        </p:blipFill>
        <p:spPr>
          <a:xfrm>
            <a:off x="1068070" y="3804920"/>
            <a:ext cx="2560955" cy="2251075"/>
          </a:xfrm>
          <a:prstGeom prst="rect">
            <a:avLst/>
          </a:prstGeom>
          <a:noFill/>
          <a:ln w="9525">
            <a:solidFill>
              <a:schemeClr val="accent4">
                <a:lumMod val="75000"/>
              </a:schemeClr>
            </a:solidFill>
          </a:ln>
        </p:spPr>
      </p:pic>
      <p:sp>
        <p:nvSpPr>
          <p:cNvPr id="7" name="文本框 6"/>
          <p:cNvSpPr txBox="1"/>
          <p:nvPr/>
        </p:nvSpPr>
        <p:spPr>
          <a:xfrm>
            <a:off x="1596390" y="6055995"/>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耳塞</a:t>
            </a:r>
            <a:endParaRPr lang="zh-CN" altLang="en-US" sz="1200">
              <a:latin typeface="宋体" panose="02010600030101010101" pitchFamily="2" charset="-122"/>
              <a:ea typeface="宋体" panose="02010600030101010101" pitchFamily="2" charset="-122"/>
            </a:endParaRPr>
          </a:p>
        </p:txBody>
      </p:sp>
      <p:pic>
        <p:nvPicPr>
          <p:cNvPr id="3" name="图片 2"/>
          <p:cNvPicPr>
            <a:picLocks noChangeAspect="1"/>
          </p:cNvPicPr>
          <p:nvPr>
            <p:custDataLst>
              <p:tags r:id="rId2"/>
            </p:custDataLst>
          </p:nvPr>
        </p:nvPicPr>
        <p:blipFill>
          <a:blip r:embed="rId3"/>
          <a:stretch>
            <a:fillRect/>
          </a:stretch>
        </p:blipFill>
        <p:spPr>
          <a:xfrm>
            <a:off x="3995420" y="3804920"/>
            <a:ext cx="2732405" cy="2255520"/>
          </a:xfrm>
          <a:prstGeom prst="rect">
            <a:avLst/>
          </a:prstGeom>
        </p:spPr>
      </p:pic>
      <p:sp>
        <p:nvSpPr>
          <p:cNvPr id="4" name="文本框 3"/>
          <p:cNvSpPr txBox="1"/>
          <p:nvPr/>
        </p:nvSpPr>
        <p:spPr>
          <a:xfrm>
            <a:off x="4609465" y="6060440"/>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防噪声帽</a:t>
            </a:r>
            <a:endParaRPr lang="zh-CN" altLang="en-US" sz="1200">
              <a:latin typeface="宋体" panose="02010600030101010101" pitchFamily="2" charset="-122"/>
              <a:ea typeface="宋体" panose="02010600030101010101" pitchFamily="2" charset="-122"/>
            </a:endParaRPr>
          </a:p>
        </p:txBody>
      </p:sp>
      <p:pic>
        <p:nvPicPr>
          <p:cNvPr id="36869" name="Picture 5" descr="spa-ff1"/>
          <p:cNvPicPr>
            <a:picLocks noChangeAspect="1"/>
          </p:cNvPicPr>
          <p:nvPr/>
        </p:nvPicPr>
        <p:blipFill>
          <a:blip r:embed="rId4"/>
          <a:stretch>
            <a:fillRect/>
          </a:stretch>
        </p:blipFill>
        <p:spPr>
          <a:xfrm>
            <a:off x="7094220" y="3804920"/>
            <a:ext cx="2646680" cy="2250440"/>
          </a:xfrm>
          <a:prstGeom prst="rect">
            <a:avLst/>
          </a:prstGeom>
          <a:noFill/>
          <a:ln w="9525">
            <a:noFill/>
          </a:ln>
        </p:spPr>
      </p:pic>
      <p:sp>
        <p:nvSpPr>
          <p:cNvPr id="6" name="文本框 5"/>
          <p:cNvSpPr txBox="1"/>
          <p:nvPr/>
        </p:nvSpPr>
        <p:spPr>
          <a:xfrm>
            <a:off x="7665720" y="6055360"/>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防毒面具</a:t>
            </a:r>
            <a:endParaRPr lang="zh-CN" altLang="en-US" sz="12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2235200" y="3327400"/>
            <a:ext cx="6577753" cy="817880"/>
          </a:xfrm>
        </p:spPr>
        <p:txBody>
          <a:bodyPr/>
          <a:lstStyle/>
          <a:p>
            <a:r>
              <a:rPr lang="zh-CN" altLang="en-US">
                <a:latin typeface="微软雅黑" panose="020B0503020204020204" pitchFamily="34" charset="-122"/>
                <a:ea typeface="微软雅黑" panose="020B0503020204020204" pitchFamily="34" charset="-122"/>
              </a:rPr>
              <a:t>规范出台后的启示</a:t>
            </a:r>
            <a:endParaRPr lang="zh-CN" altLang="en-US">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20"/>
          </p:nvPr>
        </p:nvSpPr>
        <p:spPr/>
        <p:txBody>
          <a:bodyPr/>
          <a:lstStyle/>
          <a:p>
            <a:r>
              <a:rPr lang="en-US" altLang="zh-CN">
                <a:latin typeface="微软雅黑" panose="020B0503020204020204" pitchFamily="34" charset="-122"/>
                <a:ea typeface="微软雅黑" panose="020B0503020204020204" pitchFamily="34" charset="-122"/>
              </a:rPr>
              <a:t>04</a:t>
            </a:r>
            <a:endParaRPr lang="en-US" altLang="zh-CN">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00785" y="334010"/>
            <a:ext cx="8921750" cy="566420"/>
          </a:xfrm>
          <a:prstGeom prst="rect">
            <a:avLst/>
          </a:prstGeom>
        </p:spPr>
        <p:txBody>
          <a:bodyPr vert="horz" wrap="square" lIns="0" tIns="12757" rIns="0" bIns="0" rtlCol="0">
            <a:spAutoFit/>
          </a:bodyPr>
          <a:lstStyle/>
          <a:p>
            <a:pPr marL="12700">
              <a:lnSpc>
                <a:spcPct val="100000"/>
              </a:lnSpc>
              <a:spcBef>
                <a:spcPts val="95"/>
              </a:spcBef>
            </a:pPr>
            <a:r>
              <a:rPr b="1" spc="-5" dirty="0">
                <a:solidFill>
                  <a:srgbClr val="3E3E3E"/>
                </a:solidFill>
                <a:latin typeface="微软雅黑" panose="020B0503020204020204" pitchFamily="34" charset="-122"/>
                <a:cs typeface="微软雅黑" panose="020B0503020204020204" pitchFamily="34" charset="-122"/>
              </a:rPr>
              <a:t>掌握</a:t>
            </a:r>
            <a:r>
              <a:rPr lang="zh-CN" b="1" spc="-5" dirty="0">
                <a:solidFill>
                  <a:srgbClr val="3E3E3E"/>
                </a:solidFill>
                <a:latin typeface="微软雅黑" panose="020B0503020204020204" pitchFamily="34" charset="-122"/>
                <a:cs typeface="微软雅黑" panose="020B0503020204020204" pitchFamily="34" charset="-122"/>
              </a:rPr>
              <a:t>安全卫生与职业健康</a:t>
            </a:r>
            <a:r>
              <a:rPr b="1" spc="-5" dirty="0">
                <a:solidFill>
                  <a:srgbClr val="3E3E3E"/>
                </a:solidFill>
                <a:latin typeface="微软雅黑" panose="020B0503020204020204" pitchFamily="34" charset="-122"/>
                <a:cs typeface="微软雅黑" panose="020B0503020204020204" pitchFamily="34" charset="-122"/>
              </a:rPr>
              <a:t>管理的主要依据</a:t>
            </a:r>
            <a:endParaRPr b="1" spc="-5" dirty="0">
              <a:solidFill>
                <a:srgbClr val="3E3E3E"/>
              </a:solidFill>
              <a:latin typeface="微软雅黑" panose="020B0503020204020204" pitchFamily="34" charset="-122"/>
              <a:cs typeface="微软雅黑" panose="020B0503020204020204" pitchFamily="34" charset="-122"/>
            </a:endParaRPr>
          </a:p>
        </p:txBody>
      </p:sp>
      <p:sp>
        <p:nvSpPr>
          <p:cNvPr id="3" name="object 3"/>
          <p:cNvSpPr/>
          <p:nvPr/>
        </p:nvSpPr>
        <p:spPr>
          <a:xfrm>
            <a:off x="50267" y="3587595"/>
            <a:ext cx="12138467" cy="0"/>
          </a:xfrm>
          <a:custGeom>
            <a:avLst/>
            <a:gdLst/>
            <a:ahLst/>
            <a:cxnLst/>
            <a:rect l="l" t="t" r="r" b="b"/>
            <a:pathLst>
              <a:path w="11479530">
                <a:moveTo>
                  <a:pt x="0" y="0"/>
                </a:moveTo>
                <a:lnTo>
                  <a:pt x="11479529" y="0"/>
                </a:lnTo>
              </a:path>
            </a:pathLst>
          </a:custGeom>
          <a:ln w="28575">
            <a:solidFill>
              <a:srgbClr val="7E7E7E"/>
            </a:solidFill>
          </a:ln>
        </p:spPr>
        <p:txBody>
          <a:bodyPr wrap="square" lIns="0" tIns="0" rIns="0" bIns="0" rtlCol="0"/>
          <a:lstStyle/>
          <a:p>
            <a:endParaRPr sz="100"/>
          </a:p>
        </p:txBody>
      </p:sp>
      <p:sp>
        <p:nvSpPr>
          <p:cNvPr id="4" name="object 4"/>
          <p:cNvSpPr txBox="1"/>
          <p:nvPr/>
        </p:nvSpPr>
        <p:spPr>
          <a:xfrm>
            <a:off x="0" y="2115820"/>
            <a:ext cx="2572385" cy="364490"/>
          </a:xfrm>
          <a:prstGeom prst="rect">
            <a:avLst/>
          </a:prstGeom>
          <a:solidFill>
            <a:srgbClr val="383838"/>
          </a:solidFill>
        </p:spPr>
        <p:txBody>
          <a:bodyPr vert="horz" wrap="square" lIns="0" tIns="39614" rIns="0" bIns="0" rtlCol="0">
            <a:spAutoFit/>
          </a:bodyPr>
          <a:lstStyle/>
          <a:p>
            <a:pPr marL="408940">
              <a:lnSpc>
                <a:spcPct val="100000"/>
              </a:lnSpc>
              <a:spcBef>
                <a:spcPts val="295"/>
              </a:spcBef>
            </a:pPr>
            <a:r>
              <a:rPr lang="zh-CN" altLang="en-US" sz="2115">
                <a:solidFill>
                  <a:schemeClr val="bg1"/>
                </a:solidFill>
                <a:latin typeface="微软雅黑" panose="020B0503020204020204" pitchFamily="34" charset="-122"/>
                <a:cs typeface="微软雅黑" panose="020B0503020204020204" pitchFamily="34" charset="-122"/>
                <a:sym typeface="+mn-ea"/>
              </a:rPr>
              <a:t>《劳动合同法》</a:t>
            </a:r>
            <a:endParaRPr lang="zh-CN" altLang="en-US" sz="2115">
              <a:solidFill>
                <a:schemeClr val="bg1"/>
              </a:solidFill>
              <a:latin typeface="微软雅黑" panose="020B0503020204020204" pitchFamily="34" charset="-122"/>
              <a:cs typeface="微软雅黑" panose="020B0503020204020204" pitchFamily="34" charset="-122"/>
              <a:sym typeface="+mn-ea"/>
            </a:endParaRPr>
          </a:p>
        </p:txBody>
      </p:sp>
      <p:sp>
        <p:nvSpPr>
          <p:cNvPr id="5" name="object 5"/>
          <p:cNvSpPr/>
          <p:nvPr/>
        </p:nvSpPr>
        <p:spPr>
          <a:xfrm>
            <a:off x="968004" y="2513545"/>
            <a:ext cx="392127" cy="222922"/>
          </a:xfrm>
          <a:custGeom>
            <a:avLst/>
            <a:gdLst/>
            <a:ahLst/>
            <a:cxnLst/>
            <a:rect l="l" t="t" r="r" b="b"/>
            <a:pathLst>
              <a:path w="370840" h="210819">
                <a:moveTo>
                  <a:pt x="370331" y="0"/>
                </a:moveTo>
                <a:lnTo>
                  <a:pt x="0" y="0"/>
                </a:lnTo>
                <a:lnTo>
                  <a:pt x="185165" y="210312"/>
                </a:lnTo>
                <a:lnTo>
                  <a:pt x="370331" y="0"/>
                </a:lnTo>
                <a:close/>
              </a:path>
            </a:pathLst>
          </a:custGeom>
          <a:solidFill>
            <a:srgbClr val="252525"/>
          </a:solidFill>
        </p:spPr>
        <p:txBody>
          <a:bodyPr wrap="square" lIns="0" tIns="0" rIns="0" bIns="0" rtlCol="0"/>
          <a:lstStyle/>
          <a:p>
            <a:endParaRPr sz="100"/>
          </a:p>
        </p:txBody>
      </p:sp>
      <p:sp>
        <p:nvSpPr>
          <p:cNvPr id="6" name="object 6"/>
          <p:cNvSpPr/>
          <p:nvPr/>
        </p:nvSpPr>
        <p:spPr>
          <a:xfrm>
            <a:off x="1016348" y="3425641"/>
            <a:ext cx="322295" cy="322295"/>
          </a:xfrm>
          <a:custGeom>
            <a:avLst/>
            <a:gdLst/>
            <a:ahLst/>
            <a:cxnLst/>
            <a:rect l="l" t="t" r="r" b="b"/>
            <a:pathLst>
              <a:path w="304800" h="304800">
                <a:moveTo>
                  <a:pt x="152400" y="0"/>
                </a:moveTo>
                <a:lnTo>
                  <a:pt x="104231" y="7766"/>
                </a:lnTo>
                <a:lnTo>
                  <a:pt x="62396" y="29394"/>
                </a:lnTo>
                <a:lnTo>
                  <a:pt x="29405" y="62380"/>
                </a:lnTo>
                <a:lnTo>
                  <a:pt x="7769" y="104217"/>
                </a:lnTo>
                <a:lnTo>
                  <a:pt x="0" y="152400"/>
                </a:lnTo>
                <a:lnTo>
                  <a:pt x="7769" y="200582"/>
                </a:lnTo>
                <a:lnTo>
                  <a:pt x="29405" y="242419"/>
                </a:lnTo>
                <a:lnTo>
                  <a:pt x="62396" y="275405"/>
                </a:lnTo>
                <a:lnTo>
                  <a:pt x="104231" y="297033"/>
                </a:lnTo>
                <a:lnTo>
                  <a:pt x="152400" y="304800"/>
                </a:lnTo>
                <a:lnTo>
                  <a:pt x="200568" y="297033"/>
                </a:lnTo>
                <a:lnTo>
                  <a:pt x="242403" y="275405"/>
                </a:lnTo>
                <a:lnTo>
                  <a:pt x="275394" y="242419"/>
                </a:lnTo>
                <a:lnTo>
                  <a:pt x="297030" y="200582"/>
                </a:lnTo>
                <a:lnTo>
                  <a:pt x="304800" y="152400"/>
                </a:lnTo>
                <a:lnTo>
                  <a:pt x="297030" y="104217"/>
                </a:lnTo>
                <a:lnTo>
                  <a:pt x="275394" y="62380"/>
                </a:lnTo>
                <a:lnTo>
                  <a:pt x="242403" y="29394"/>
                </a:lnTo>
                <a:lnTo>
                  <a:pt x="200568" y="7766"/>
                </a:lnTo>
                <a:lnTo>
                  <a:pt x="152400" y="0"/>
                </a:lnTo>
                <a:close/>
              </a:path>
            </a:pathLst>
          </a:custGeom>
          <a:solidFill>
            <a:srgbClr val="FFFFFF"/>
          </a:solidFill>
        </p:spPr>
        <p:txBody>
          <a:bodyPr wrap="square" lIns="0" tIns="0" rIns="0" bIns="0" rtlCol="0"/>
          <a:lstStyle/>
          <a:p>
            <a:endParaRPr sz="100"/>
          </a:p>
        </p:txBody>
      </p:sp>
      <p:sp>
        <p:nvSpPr>
          <p:cNvPr id="7" name="object 7"/>
          <p:cNvSpPr/>
          <p:nvPr/>
        </p:nvSpPr>
        <p:spPr>
          <a:xfrm>
            <a:off x="1016348" y="3425641"/>
            <a:ext cx="322295" cy="322295"/>
          </a:xfrm>
          <a:custGeom>
            <a:avLst/>
            <a:gdLst/>
            <a:ahLst/>
            <a:cxnLst/>
            <a:rect l="l" t="t" r="r" b="b"/>
            <a:pathLst>
              <a:path w="304800" h="304800">
                <a:moveTo>
                  <a:pt x="0" y="152400"/>
                </a:moveTo>
                <a:lnTo>
                  <a:pt x="7769" y="104217"/>
                </a:lnTo>
                <a:lnTo>
                  <a:pt x="29405" y="62380"/>
                </a:lnTo>
                <a:lnTo>
                  <a:pt x="62396" y="29394"/>
                </a:lnTo>
                <a:lnTo>
                  <a:pt x="104231" y="7766"/>
                </a:lnTo>
                <a:lnTo>
                  <a:pt x="152400" y="0"/>
                </a:lnTo>
                <a:lnTo>
                  <a:pt x="200568" y="7766"/>
                </a:lnTo>
                <a:lnTo>
                  <a:pt x="242403" y="29394"/>
                </a:lnTo>
                <a:lnTo>
                  <a:pt x="275394" y="62380"/>
                </a:lnTo>
                <a:lnTo>
                  <a:pt x="297030" y="104217"/>
                </a:lnTo>
                <a:lnTo>
                  <a:pt x="304800" y="152400"/>
                </a:lnTo>
                <a:lnTo>
                  <a:pt x="297030" y="200582"/>
                </a:lnTo>
                <a:lnTo>
                  <a:pt x="275394" y="242419"/>
                </a:lnTo>
                <a:lnTo>
                  <a:pt x="242403" y="275405"/>
                </a:lnTo>
                <a:lnTo>
                  <a:pt x="200568" y="297033"/>
                </a:lnTo>
                <a:lnTo>
                  <a:pt x="152400" y="304800"/>
                </a:lnTo>
                <a:lnTo>
                  <a:pt x="104231" y="297033"/>
                </a:lnTo>
                <a:lnTo>
                  <a:pt x="62396" y="275405"/>
                </a:lnTo>
                <a:lnTo>
                  <a:pt x="29405" y="242419"/>
                </a:lnTo>
                <a:lnTo>
                  <a:pt x="7769" y="200582"/>
                </a:lnTo>
                <a:lnTo>
                  <a:pt x="0" y="152400"/>
                </a:lnTo>
                <a:close/>
              </a:path>
            </a:pathLst>
          </a:custGeom>
          <a:ln w="57150">
            <a:solidFill>
              <a:srgbClr val="585858"/>
            </a:solidFill>
          </a:ln>
        </p:spPr>
        <p:txBody>
          <a:bodyPr wrap="square" lIns="0" tIns="0" rIns="0" bIns="0" rtlCol="0"/>
          <a:lstStyle/>
          <a:p>
            <a:endParaRPr sz="100"/>
          </a:p>
        </p:txBody>
      </p:sp>
      <p:sp>
        <p:nvSpPr>
          <p:cNvPr id="8" name="object 8"/>
          <p:cNvSpPr txBox="1"/>
          <p:nvPr/>
        </p:nvSpPr>
        <p:spPr>
          <a:xfrm>
            <a:off x="9831070" y="1435100"/>
            <a:ext cx="1884680" cy="1016000"/>
          </a:xfrm>
          <a:prstGeom prst="rect">
            <a:avLst/>
          </a:prstGeom>
          <a:solidFill>
            <a:srgbClr val="383838"/>
          </a:solidFill>
        </p:spPr>
        <p:txBody>
          <a:bodyPr vert="horz" wrap="square" lIns="0" tIns="39614" rIns="0" bIns="0" rtlCol="0">
            <a:spAutoFit/>
          </a:bodyPr>
          <a:lstStyle/>
          <a:p>
            <a:pPr marL="410845">
              <a:lnSpc>
                <a:spcPct val="100000"/>
              </a:lnSpc>
              <a:spcBef>
                <a:spcPts val="295"/>
              </a:spcBef>
            </a:pPr>
            <a:r>
              <a:rPr lang="zh-CN" sz="2115" b="1" dirty="0">
                <a:solidFill>
                  <a:srgbClr val="FFFFFF"/>
                </a:solidFill>
                <a:latin typeface="微软雅黑" panose="020B0503020204020204" pitchFamily="34" charset="-122"/>
                <a:cs typeface="微软雅黑" panose="020B0503020204020204" pitchFamily="34" charset="-122"/>
              </a:rPr>
              <a:t>《重大事故隐患判定标准》</a:t>
            </a:r>
            <a:endParaRPr lang="zh-CN" sz="2115" b="1" dirty="0">
              <a:solidFill>
                <a:srgbClr val="FFFFFF"/>
              </a:solidFill>
              <a:latin typeface="微软雅黑" panose="020B0503020204020204" pitchFamily="34" charset="-122"/>
              <a:cs typeface="微软雅黑" panose="020B0503020204020204" pitchFamily="34" charset="-122"/>
            </a:endParaRPr>
          </a:p>
        </p:txBody>
      </p:sp>
      <p:sp>
        <p:nvSpPr>
          <p:cNvPr id="9" name="object 9"/>
          <p:cNvSpPr/>
          <p:nvPr/>
        </p:nvSpPr>
        <p:spPr>
          <a:xfrm>
            <a:off x="10403214" y="2508711"/>
            <a:ext cx="392127" cy="222922"/>
          </a:xfrm>
          <a:custGeom>
            <a:avLst/>
            <a:gdLst/>
            <a:ahLst/>
            <a:cxnLst/>
            <a:rect l="l" t="t" r="r" b="b"/>
            <a:pathLst>
              <a:path w="370840" h="210819">
                <a:moveTo>
                  <a:pt x="370331" y="0"/>
                </a:moveTo>
                <a:lnTo>
                  <a:pt x="0" y="0"/>
                </a:lnTo>
                <a:lnTo>
                  <a:pt x="185166" y="210312"/>
                </a:lnTo>
                <a:lnTo>
                  <a:pt x="370331" y="0"/>
                </a:lnTo>
                <a:close/>
              </a:path>
            </a:pathLst>
          </a:custGeom>
          <a:solidFill>
            <a:srgbClr val="252525"/>
          </a:solidFill>
        </p:spPr>
        <p:txBody>
          <a:bodyPr wrap="square" lIns="0" tIns="0" rIns="0" bIns="0" rtlCol="0"/>
          <a:lstStyle/>
          <a:p>
            <a:endParaRPr sz="100"/>
          </a:p>
        </p:txBody>
      </p:sp>
      <p:sp>
        <p:nvSpPr>
          <p:cNvPr id="10" name="object 10"/>
          <p:cNvSpPr txBox="1"/>
          <p:nvPr/>
        </p:nvSpPr>
        <p:spPr>
          <a:xfrm>
            <a:off x="2341880" y="4695190"/>
            <a:ext cx="2698750" cy="365125"/>
          </a:xfrm>
          <a:prstGeom prst="rect">
            <a:avLst/>
          </a:prstGeom>
          <a:solidFill>
            <a:srgbClr val="C00000"/>
          </a:solidFill>
        </p:spPr>
        <p:txBody>
          <a:bodyPr vert="horz" wrap="square" lIns="0" tIns="40286" rIns="0" bIns="0" rtlCol="0">
            <a:spAutoFit/>
          </a:bodyPr>
          <a:lstStyle/>
          <a:p>
            <a:pPr marL="409575">
              <a:lnSpc>
                <a:spcPct val="100000"/>
              </a:lnSpc>
              <a:spcBef>
                <a:spcPts val="300"/>
              </a:spcBef>
            </a:pPr>
            <a:r>
              <a:rPr lang="zh-CN" sz="2115" b="1" dirty="0">
                <a:solidFill>
                  <a:srgbClr val="FFFFFF"/>
                </a:solidFill>
                <a:latin typeface="微软雅黑" panose="020B0503020204020204" pitchFamily="34" charset="-122"/>
                <a:cs typeface="微软雅黑" panose="020B0503020204020204" pitchFamily="34" charset="-122"/>
              </a:rPr>
              <a:t>《职业病防治法》</a:t>
            </a:r>
            <a:endParaRPr lang="zh-CN" sz="2115" b="1" dirty="0">
              <a:solidFill>
                <a:srgbClr val="FFFFFF"/>
              </a:solidFill>
              <a:latin typeface="微软雅黑" panose="020B0503020204020204" pitchFamily="34" charset="-122"/>
              <a:cs typeface="微软雅黑" panose="020B0503020204020204" pitchFamily="34" charset="-122"/>
            </a:endParaRPr>
          </a:p>
        </p:txBody>
      </p:sp>
      <p:sp>
        <p:nvSpPr>
          <p:cNvPr id="11" name="object 11"/>
          <p:cNvSpPr/>
          <p:nvPr/>
        </p:nvSpPr>
        <p:spPr>
          <a:xfrm>
            <a:off x="3576990" y="4473104"/>
            <a:ext cx="392127" cy="222922"/>
          </a:xfrm>
          <a:custGeom>
            <a:avLst/>
            <a:gdLst/>
            <a:ahLst/>
            <a:cxnLst/>
            <a:rect l="l" t="t" r="r" b="b"/>
            <a:pathLst>
              <a:path w="370839" h="210820">
                <a:moveTo>
                  <a:pt x="185165" y="0"/>
                </a:moveTo>
                <a:lnTo>
                  <a:pt x="0" y="210312"/>
                </a:lnTo>
                <a:lnTo>
                  <a:pt x="370331" y="210312"/>
                </a:lnTo>
                <a:lnTo>
                  <a:pt x="185165" y="0"/>
                </a:lnTo>
                <a:close/>
              </a:path>
            </a:pathLst>
          </a:custGeom>
          <a:solidFill>
            <a:srgbClr val="C00000">
              <a:alpha val="98037"/>
            </a:srgbClr>
          </a:solidFill>
        </p:spPr>
        <p:txBody>
          <a:bodyPr wrap="square" lIns="0" tIns="0" rIns="0" bIns="0" rtlCol="0"/>
          <a:lstStyle/>
          <a:p>
            <a:endParaRPr sz="100"/>
          </a:p>
        </p:txBody>
      </p:sp>
      <p:sp>
        <p:nvSpPr>
          <p:cNvPr id="12" name="object 12"/>
          <p:cNvSpPr/>
          <p:nvPr/>
        </p:nvSpPr>
        <p:spPr>
          <a:xfrm>
            <a:off x="3596326" y="3461094"/>
            <a:ext cx="322295" cy="322295"/>
          </a:xfrm>
          <a:custGeom>
            <a:avLst/>
            <a:gdLst/>
            <a:ahLst/>
            <a:cxnLst/>
            <a:rect l="l" t="t" r="r" b="b"/>
            <a:pathLst>
              <a:path w="304800" h="30480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FFFF"/>
          </a:solidFill>
        </p:spPr>
        <p:txBody>
          <a:bodyPr wrap="square" lIns="0" tIns="0" rIns="0" bIns="0" rtlCol="0"/>
          <a:lstStyle/>
          <a:p>
            <a:endParaRPr sz="100"/>
          </a:p>
        </p:txBody>
      </p:sp>
      <p:sp>
        <p:nvSpPr>
          <p:cNvPr id="13" name="object 13"/>
          <p:cNvSpPr/>
          <p:nvPr/>
        </p:nvSpPr>
        <p:spPr>
          <a:xfrm>
            <a:off x="3596326" y="3461094"/>
            <a:ext cx="322295" cy="322295"/>
          </a:xfrm>
          <a:custGeom>
            <a:avLst/>
            <a:gdLst/>
            <a:ahLst/>
            <a:cxnLst/>
            <a:rect l="l" t="t" r="r" b="b"/>
            <a:pathLst>
              <a:path w="304800" h="304800">
                <a:moveTo>
                  <a:pt x="304800" y="152400"/>
                </a:move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close/>
              </a:path>
            </a:pathLst>
          </a:custGeom>
          <a:ln w="57150">
            <a:solidFill>
              <a:srgbClr val="585858"/>
            </a:solidFill>
          </a:ln>
        </p:spPr>
        <p:txBody>
          <a:bodyPr wrap="square" lIns="0" tIns="0" rIns="0" bIns="0" rtlCol="0"/>
          <a:lstStyle/>
          <a:p>
            <a:endParaRPr sz="100"/>
          </a:p>
        </p:txBody>
      </p:sp>
      <p:sp>
        <p:nvSpPr>
          <p:cNvPr id="14" name="object 14"/>
          <p:cNvSpPr txBox="1"/>
          <p:nvPr/>
        </p:nvSpPr>
        <p:spPr>
          <a:xfrm>
            <a:off x="4911725" y="2096135"/>
            <a:ext cx="2580005" cy="364490"/>
          </a:xfrm>
          <a:prstGeom prst="rect">
            <a:avLst/>
          </a:prstGeom>
          <a:solidFill>
            <a:srgbClr val="383838"/>
          </a:solidFill>
        </p:spPr>
        <p:txBody>
          <a:bodyPr vert="horz" wrap="square" lIns="0" tIns="39614" rIns="0" bIns="0" rtlCol="0">
            <a:spAutoFit/>
          </a:bodyPr>
          <a:lstStyle/>
          <a:p>
            <a:pPr marL="408940">
              <a:lnSpc>
                <a:spcPct val="100000"/>
              </a:lnSpc>
              <a:spcBef>
                <a:spcPts val="295"/>
              </a:spcBef>
            </a:pPr>
            <a:r>
              <a:rPr lang="zh-CN" sz="2115" b="1" dirty="0">
                <a:solidFill>
                  <a:srgbClr val="FFFFFF"/>
                </a:solidFill>
                <a:latin typeface="微软雅黑" panose="020B0503020204020204" pitchFamily="34" charset="-122"/>
                <a:cs typeface="微软雅黑" panose="020B0503020204020204" pitchFamily="34" charset="-122"/>
              </a:rPr>
              <a:t>《安全生产法》</a:t>
            </a:r>
            <a:endParaRPr lang="zh-CN" sz="2115" b="1" dirty="0">
              <a:solidFill>
                <a:srgbClr val="FFFFFF"/>
              </a:solidFill>
              <a:latin typeface="微软雅黑" panose="020B0503020204020204" pitchFamily="34" charset="-122"/>
              <a:cs typeface="微软雅黑" panose="020B0503020204020204" pitchFamily="34" charset="-122"/>
            </a:endParaRPr>
          </a:p>
        </p:txBody>
      </p:sp>
      <p:sp>
        <p:nvSpPr>
          <p:cNvPr id="15" name="object 15"/>
          <p:cNvSpPr/>
          <p:nvPr/>
        </p:nvSpPr>
        <p:spPr>
          <a:xfrm>
            <a:off x="5899130" y="2508711"/>
            <a:ext cx="392127" cy="222922"/>
          </a:xfrm>
          <a:custGeom>
            <a:avLst/>
            <a:gdLst/>
            <a:ahLst/>
            <a:cxnLst/>
            <a:rect l="l" t="t" r="r" b="b"/>
            <a:pathLst>
              <a:path w="370839" h="210819">
                <a:moveTo>
                  <a:pt x="370332" y="0"/>
                </a:moveTo>
                <a:lnTo>
                  <a:pt x="0" y="0"/>
                </a:lnTo>
                <a:lnTo>
                  <a:pt x="185166" y="210312"/>
                </a:lnTo>
                <a:lnTo>
                  <a:pt x="370332" y="0"/>
                </a:lnTo>
                <a:close/>
              </a:path>
            </a:pathLst>
          </a:custGeom>
          <a:solidFill>
            <a:srgbClr val="252525"/>
          </a:solidFill>
        </p:spPr>
        <p:txBody>
          <a:bodyPr wrap="square" lIns="0" tIns="0" rIns="0" bIns="0" rtlCol="0"/>
          <a:lstStyle/>
          <a:p>
            <a:endParaRPr sz="100"/>
          </a:p>
        </p:txBody>
      </p:sp>
      <p:sp>
        <p:nvSpPr>
          <p:cNvPr id="16" name="object 16"/>
          <p:cNvSpPr/>
          <p:nvPr/>
        </p:nvSpPr>
        <p:spPr>
          <a:xfrm>
            <a:off x="5949086" y="3420807"/>
            <a:ext cx="322295" cy="322295"/>
          </a:xfrm>
          <a:custGeom>
            <a:avLst/>
            <a:gdLst/>
            <a:ahLst/>
            <a:cxnLst/>
            <a:rect l="l" t="t" r="r" b="b"/>
            <a:pathLst>
              <a:path w="304800" h="30480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FFFF"/>
          </a:solidFill>
        </p:spPr>
        <p:txBody>
          <a:bodyPr wrap="square" lIns="0" tIns="0" rIns="0" bIns="0" rtlCol="0"/>
          <a:lstStyle/>
          <a:p>
            <a:endParaRPr sz="100"/>
          </a:p>
        </p:txBody>
      </p:sp>
      <p:sp>
        <p:nvSpPr>
          <p:cNvPr id="17" name="object 17"/>
          <p:cNvSpPr/>
          <p:nvPr/>
        </p:nvSpPr>
        <p:spPr>
          <a:xfrm>
            <a:off x="5949086" y="3420807"/>
            <a:ext cx="322295" cy="322295"/>
          </a:xfrm>
          <a:custGeom>
            <a:avLst/>
            <a:gdLst/>
            <a:ahLst/>
            <a:cxnLst/>
            <a:rect l="l" t="t" r="r" b="b"/>
            <a:pathLst>
              <a:path w="304800" h="304800">
                <a:moveTo>
                  <a:pt x="0" y="152400"/>
                </a:move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close/>
              </a:path>
            </a:pathLst>
          </a:custGeom>
          <a:ln w="57150">
            <a:solidFill>
              <a:srgbClr val="585858"/>
            </a:solidFill>
          </a:ln>
        </p:spPr>
        <p:txBody>
          <a:bodyPr wrap="square" lIns="0" tIns="0" rIns="0" bIns="0" rtlCol="0"/>
          <a:lstStyle/>
          <a:p>
            <a:endParaRPr sz="100"/>
          </a:p>
        </p:txBody>
      </p:sp>
      <p:sp>
        <p:nvSpPr>
          <p:cNvPr id="18" name="object 18"/>
          <p:cNvSpPr txBox="1"/>
          <p:nvPr/>
        </p:nvSpPr>
        <p:spPr>
          <a:xfrm>
            <a:off x="7784561" y="4695487"/>
            <a:ext cx="1530905" cy="365760"/>
          </a:xfrm>
          <a:prstGeom prst="rect">
            <a:avLst/>
          </a:prstGeom>
          <a:solidFill>
            <a:srgbClr val="C00000"/>
          </a:solidFill>
        </p:spPr>
        <p:txBody>
          <a:bodyPr vert="horz" wrap="square" lIns="0" tIns="40958" rIns="0" bIns="0" rtlCol="0">
            <a:spAutoFit/>
          </a:bodyPr>
          <a:lstStyle/>
          <a:p>
            <a:pPr algn="ctr">
              <a:lnSpc>
                <a:spcPct val="100000"/>
              </a:lnSpc>
              <a:spcBef>
                <a:spcPts val="375"/>
              </a:spcBef>
            </a:pPr>
            <a:r>
              <a:rPr sz="2115" b="1" spc="-5" dirty="0">
                <a:solidFill>
                  <a:schemeClr val="bg1"/>
                </a:solidFill>
                <a:latin typeface="微软雅黑" panose="020B0503020204020204" pitchFamily="34" charset="-122"/>
                <a:cs typeface="微软雅黑" panose="020B0503020204020204" pitchFamily="34" charset="-122"/>
                <a:sym typeface="+mn-ea"/>
              </a:rPr>
              <a:t>《刑法》</a:t>
            </a:r>
            <a:endParaRPr sz="2115" b="1" spc="-5" dirty="0">
              <a:solidFill>
                <a:schemeClr val="bg1"/>
              </a:solidFill>
              <a:latin typeface="微软雅黑" panose="020B0503020204020204" pitchFamily="34" charset="-122"/>
              <a:cs typeface="微软雅黑" panose="020B0503020204020204" pitchFamily="34" charset="-122"/>
              <a:sym typeface="+mn-ea"/>
            </a:endParaRPr>
          </a:p>
        </p:txBody>
      </p:sp>
      <p:sp>
        <p:nvSpPr>
          <p:cNvPr id="19" name="object 19"/>
          <p:cNvSpPr/>
          <p:nvPr/>
        </p:nvSpPr>
        <p:spPr>
          <a:xfrm>
            <a:off x="8369528" y="4484383"/>
            <a:ext cx="392127" cy="220906"/>
          </a:xfrm>
          <a:custGeom>
            <a:avLst/>
            <a:gdLst/>
            <a:ahLst/>
            <a:cxnLst/>
            <a:rect l="l" t="t" r="r" b="b"/>
            <a:pathLst>
              <a:path w="370840" h="208914">
                <a:moveTo>
                  <a:pt x="185166" y="0"/>
                </a:moveTo>
                <a:lnTo>
                  <a:pt x="0" y="208787"/>
                </a:lnTo>
                <a:lnTo>
                  <a:pt x="370332" y="208787"/>
                </a:lnTo>
                <a:lnTo>
                  <a:pt x="185166" y="0"/>
                </a:lnTo>
                <a:close/>
              </a:path>
            </a:pathLst>
          </a:custGeom>
          <a:solidFill>
            <a:srgbClr val="C00000">
              <a:alpha val="98037"/>
            </a:srgbClr>
          </a:solidFill>
        </p:spPr>
        <p:txBody>
          <a:bodyPr wrap="square" lIns="0" tIns="0" rIns="0" bIns="0" rtlCol="0"/>
          <a:lstStyle/>
          <a:p>
            <a:endParaRPr sz="100"/>
          </a:p>
        </p:txBody>
      </p:sp>
      <p:sp>
        <p:nvSpPr>
          <p:cNvPr id="20" name="object 20"/>
          <p:cNvSpPr/>
          <p:nvPr/>
        </p:nvSpPr>
        <p:spPr>
          <a:xfrm>
            <a:off x="8388866" y="3470763"/>
            <a:ext cx="322295" cy="322295"/>
          </a:xfrm>
          <a:custGeom>
            <a:avLst/>
            <a:gdLst/>
            <a:ahLst/>
            <a:cxnLst/>
            <a:rect l="l" t="t" r="r" b="b"/>
            <a:pathLst>
              <a:path w="304800" h="304800">
                <a:moveTo>
                  <a:pt x="152400" y="0"/>
                </a:moveTo>
                <a:lnTo>
                  <a:pt x="104217" y="7766"/>
                </a:lnTo>
                <a:lnTo>
                  <a:pt x="62380" y="29394"/>
                </a:lnTo>
                <a:lnTo>
                  <a:pt x="29394" y="62380"/>
                </a:lnTo>
                <a:lnTo>
                  <a:pt x="7766" y="104217"/>
                </a:lnTo>
                <a:lnTo>
                  <a:pt x="0" y="152400"/>
                </a:lnTo>
                <a:lnTo>
                  <a:pt x="7766" y="200582"/>
                </a:lnTo>
                <a:lnTo>
                  <a:pt x="29394" y="242419"/>
                </a:lnTo>
                <a:lnTo>
                  <a:pt x="62380" y="275405"/>
                </a:lnTo>
                <a:lnTo>
                  <a:pt x="104217" y="297033"/>
                </a:lnTo>
                <a:lnTo>
                  <a:pt x="152400" y="304800"/>
                </a:lnTo>
                <a:lnTo>
                  <a:pt x="200582" y="297033"/>
                </a:lnTo>
                <a:lnTo>
                  <a:pt x="242419" y="275405"/>
                </a:lnTo>
                <a:lnTo>
                  <a:pt x="275405" y="242419"/>
                </a:lnTo>
                <a:lnTo>
                  <a:pt x="297033" y="200582"/>
                </a:lnTo>
                <a:lnTo>
                  <a:pt x="304800" y="152400"/>
                </a:lnTo>
                <a:lnTo>
                  <a:pt x="297033" y="104217"/>
                </a:lnTo>
                <a:lnTo>
                  <a:pt x="275405" y="62380"/>
                </a:lnTo>
                <a:lnTo>
                  <a:pt x="242419" y="29394"/>
                </a:lnTo>
                <a:lnTo>
                  <a:pt x="200582" y="7766"/>
                </a:lnTo>
                <a:lnTo>
                  <a:pt x="152400" y="0"/>
                </a:lnTo>
                <a:close/>
              </a:path>
            </a:pathLst>
          </a:custGeom>
          <a:solidFill>
            <a:srgbClr val="FFFFFF"/>
          </a:solidFill>
        </p:spPr>
        <p:txBody>
          <a:bodyPr wrap="square" lIns="0" tIns="0" rIns="0" bIns="0" rtlCol="0"/>
          <a:lstStyle/>
          <a:p>
            <a:endParaRPr sz="100"/>
          </a:p>
        </p:txBody>
      </p:sp>
      <p:sp>
        <p:nvSpPr>
          <p:cNvPr id="21" name="object 21"/>
          <p:cNvSpPr/>
          <p:nvPr/>
        </p:nvSpPr>
        <p:spPr>
          <a:xfrm>
            <a:off x="8388866" y="3470763"/>
            <a:ext cx="322295" cy="322295"/>
          </a:xfrm>
          <a:custGeom>
            <a:avLst/>
            <a:gdLst/>
            <a:ahLst/>
            <a:cxnLst/>
            <a:rect l="l" t="t" r="r" b="b"/>
            <a:pathLst>
              <a:path w="304800" h="304800">
                <a:moveTo>
                  <a:pt x="304800" y="152400"/>
                </a:moveTo>
                <a:lnTo>
                  <a:pt x="297033" y="200582"/>
                </a:lnTo>
                <a:lnTo>
                  <a:pt x="275405" y="242419"/>
                </a:lnTo>
                <a:lnTo>
                  <a:pt x="242419" y="275405"/>
                </a:lnTo>
                <a:lnTo>
                  <a:pt x="200582" y="297033"/>
                </a:lnTo>
                <a:lnTo>
                  <a:pt x="152400" y="304800"/>
                </a:lnTo>
                <a:lnTo>
                  <a:pt x="104217" y="297033"/>
                </a:lnTo>
                <a:lnTo>
                  <a:pt x="62380" y="275405"/>
                </a:lnTo>
                <a:lnTo>
                  <a:pt x="29394" y="242419"/>
                </a:lnTo>
                <a:lnTo>
                  <a:pt x="7766" y="200582"/>
                </a:lnTo>
                <a:lnTo>
                  <a:pt x="0" y="152400"/>
                </a:lnTo>
                <a:lnTo>
                  <a:pt x="7766" y="104217"/>
                </a:lnTo>
                <a:lnTo>
                  <a:pt x="29394" y="62380"/>
                </a:lnTo>
                <a:lnTo>
                  <a:pt x="62380" y="29394"/>
                </a:lnTo>
                <a:lnTo>
                  <a:pt x="104217" y="7766"/>
                </a:lnTo>
                <a:lnTo>
                  <a:pt x="152400" y="0"/>
                </a:lnTo>
                <a:lnTo>
                  <a:pt x="200582" y="7766"/>
                </a:lnTo>
                <a:lnTo>
                  <a:pt x="242419" y="29394"/>
                </a:lnTo>
                <a:lnTo>
                  <a:pt x="275405" y="62380"/>
                </a:lnTo>
                <a:lnTo>
                  <a:pt x="297033" y="104217"/>
                </a:lnTo>
                <a:lnTo>
                  <a:pt x="304800" y="152400"/>
                </a:lnTo>
                <a:close/>
              </a:path>
            </a:pathLst>
          </a:custGeom>
          <a:ln w="57150">
            <a:solidFill>
              <a:srgbClr val="585858"/>
            </a:solidFill>
          </a:ln>
        </p:spPr>
        <p:txBody>
          <a:bodyPr wrap="square" lIns="0" tIns="0" rIns="0" bIns="0" rtlCol="0"/>
          <a:lstStyle/>
          <a:p>
            <a:endParaRPr sz="100"/>
          </a:p>
        </p:txBody>
      </p:sp>
      <p:sp>
        <p:nvSpPr>
          <p:cNvPr id="22" name="object 22"/>
          <p:cNvSpPr txBox="1"/>
          <p:nvPr/>
        </p:nvSpPr>
        <p:spPr>
          <a:xfrm>
            <a:off x="5344244" y="4139437"/>
            <a:ext cx="1955933" cy="1830070"/>
          </a:xfrm>
          <a:prstGeom prst="rect">
            <a:avLst/>
          </a:prstGeom>
        </p:spPr>
        <p:txBody>
          <a:bodyPr vert="horz" wrap="square" lIns="0" tIns="12757" rIns="0" bIns="0" rtlCol="0">
            <a:spAutoFit/>
          </a:bodyPr>
          <a:lstStyle/>
          <a:p>
            <a:pPr marL="12700">
              <a:lnSpc>
                <a:spcPct val="100000"/>
              </a:lnSpc>
              <a:spcBef>
                <a:spcPts val="95"/>
              </a:spcBef>
              <a:tabLst>
                <a:tab pos="2654300" algn="l"/>
              </a:tabLst>
            </a:pPr>
            <a:r>
              <a:rPr sz="1690" dirty="0">
                <a:latin typeface="微软雅黑" panose="020B0503020204020204" pitchFamily="34" charset="-122"/>
                <a:cs typeface="微软雅黑" panose="020B0503020204020204" pitchFamily="34" charset="-122"/>
                <a:sym typeface="+mn-ea"/>
              </a:rPr>
              <a:t>生产经营单位与从业人员订立的劳动合同，应当载明有关保障从业人员劳动安全、防止</a:t>
            </a:r>
            <a:r>
              <a:rPr sz="1690" dirty="0">
                <a:solidFill>
                  <a:srgbClr val="FF0000"/>
                </a:solidFill>
                <a:latin typeface="微软雅黑" panose="020B0503020204020204" pitchFamily="34" charset="-122"/>
                <a:cs typeface="微软雅黑" panose="020B0503020204020204" pitchFamily="34" charset="-122"/>
                <a:sym typeface="+mn-ea"/>
              </a:rPr>
              <a:t>职业危害的事项</a:t>
            </a:r>
            <a:r>
              <a:rPr sz="1690" dirty="0">
                <a:latin typeface="微软雅黑" panose="020B0503020204020204" pitchFamily="34" charset="-122"/>
                <a:cs typeface="微软雅黑" panose="020B0503020204020204" pitchFamily="34" charset="-122"/>
                <a:sym typeface="+mn-ea"/>
              </a:rPr>
              <a:t>，以及依法为从业人员办理工伤保险的事项</a:t>
            </a:r>
            <a:endParaRPr sz="1690">
              <a:latin typeface="微软雅黑" panose="020B0503020204020204" pitchFamily="34" charset="-122"/>
              <a:cs typeface="微软雅黑" panose="020B0503020204020204" pitchFamily="34" charset="-122"/>
            </a:endParaRPr>
          </a:p>
        </p:txBody>
      </p:sp>
      <p:sp>
        <p:nvSpPr>
          <p:cNvPr id="23" name="object 23"/>
          <p:cNvSpPr txBox="1"/>
          <p:nvPr/>
        </p:nvSpPr>
        <p:spPr>
          <a:xfrm>
            <a:off x="291936" y="4147452"/>
            <a:ext cx="1956603" cy="1866900"/>
          </a:xfrm>
          <a:prstGeom prst="rect">
            <a:avLst/>
          </a:prstGeom>
        </p:spPr>
        <p:txBody>
          <a:bodyPr vert="horz" wrap="square" lIns="0" tIns="49686" rIns="0" bIns="0" rtlCol="0">
            <a:spAutoFit/>
          </a:bodyPr>
          <a:lstStyle/>
          <a:p>
            <a:pPr marL="12700">
              <a:lnSpc>
                <a:spcPct val="100000"/>
              </a:lnSpc>
              <a:spcBef>
                <a:spcPts val="370"/>
              </a:spcBef>
            </a:pPr>
            <a:r>
              <a:rPr lang="zh-CN" altLang="en-US" sz="1690">
                <a:sym typeface="+mn-ea"/>
              </a:rPr>
              <a:t>企业职工一方与用人单位通过平等协商，可以就劳动报酬、工作时间、休息休假、</a:t>
            </a:r>
            <a:r>
              <a:rPr lang="zh-CN" altLang="en-US" sz="1690">
                <a:solidFill>
                  <a:srgbClr val="FF0000"/>
                </a:solidFill>
                <a:sym typeface="+mn-ea"/>
              </a:rPr>
              <a:t>劳动安全卫生</a:t>
            </a:r>
            <a:r>
              <a:rPr lang="zh-CN" altLang="en-US" sz="1690">
                <a:sym typeface="+mn-ea"/>
              </a:rPr>
              <a:t>、保险福利等事项订立集体合同</a:t>
            </a:r>
            <a:endParaRPr sz="1690">
              <a:latin typeface="微软雅黑" panose="020B0503020204020204" pitchFamily="34" charset="-122"/>
              <a:cs typeface="微软雅黑" panose="020B0503020204020204" pitchFamily="34" charset="-122"/>
            </a:endParaRPr>
          </a:p>
        </p:txBody>
      </p:sp>
      <p:sp>
        <p:nvSpPr>
          <p:cNvPr id="25" name="object 25"/>
          <p:cNvSpPr txBox="1"/>
          <p:nvPr/>
        </p:nvSpPr>
        <p:spPr>
          <a:xfrm>
            <a:off x="2572768" y="1710224"/>
            <a:ext cx="2170125" cy="1570355"/>
          </a:xfrm>
          <a:prstGeom prst="rect">
            <a:avLst/>
          </a:prstGeom>
        </p:spPr>
        <p:txBody>
          <a:bodyPr vert="horz" wrap="square" lIns="0" tIns="12757" rIns="0" bIns="0" rtlCol="0">
            <a:spAutoFit/>
          </a:bodyPr>
          <a:lstStyle/>
          <a:p>
            <a:pPr marL="12700" marR="5080">
              <a:lnSpc>
                <a:spcPct val="100000"/>
              </a:lnSpc>
              <a:spcBef>
                <a:spcPts val="95"/>
              </a:spcBef>
            </a:pPr>
            <a:r>
              <a:rPr sz="1690" dirty="0">
                <a:latin typeface="微软雅黑" panose="020B0503020204020204" pitchFamily="34" charset="-122"/>
                <a:cs typeface="微软雅黑" panose="020B0503020204020204" pitchFamily="34" charset="-122"/>
                <a:sym typeface="+mn-ea"/>
              </a:rPr>
              <a:t>用人单位应当为劳动者创造符合国家职业卫生标准和卫生要求的工作环境和条件，并采取措施保障劳动者获得</a:t>
            </a:r>
            <a:r>
              <a:rPr sz="1690" dirty="0">
                <a:solidFill>
                  <a:srgbClr val="FF0000"/>
                </a:solidFill>
                <a:latin typeface="微软雅黑" panose="020B0503020204020204" pitchFamily="34" charset="-122"/>
                <a:cs typeface="微软雅黑" panose="020B0503020204020204" pitchFamily="34" charset="-122"/>
                <a:sym typeface="+mn-ea"/>
              </a:rPr>
              <a:t>职业卫生保护</a:t>
            </a:r>
            <a:endParaRPr sz="1690">
              <a:latin typeface="微软雅黑" panose="020B0503020204020204" pitchFamily="34" charset="-122"/>
              <a:cs typeface="微软雅黑" panose="020B0503020204020204" pitchFamily="34" charset="-122"/>
            </a:endParaRPr>
          </a:p>
        </p:txBody>
      </p:sp>
      <p:sp>
        <p:nvSpPr>
          <p:cNvPr id="26" name="object 26"/>
          <p:cNvSpPr txBox="1"/>
          <p:nvPr/>
        </p:nvSpPr>
        <p:spPr>
          <a:xfrm>
            <a:off x="7660326" y="2316913"/>
            <a:ext cx="1791428" cy="864870"/>
          </a:xfrm>
          <a:prstGeom prst="rect">
            <a:avLst/>
          </a:prstGeom>
        </p:spPr>
        <p:txBody>
          <a:bodyPr vert="horz" wrap="square" lIns="0" tIns="50358" rIns="0" bIns="0" rtlCol="0">
            <a:spAutoFit/>
          </a:bodyPr>
          <a:lstStyle/>
          <a:p>
            <a:pPr algn="ctr">
              <a:lnSpc>
                <a:spcPct val="100000"/>
              </a:lnSpc>
              <a:spcBef>
                <a:spcPts val="280"/>
              </a:spcBef>
            </a:pPr>
            <a:r>
              <a:rPr lang="zh-CN" sz="1690" b="1" spc="-5" dirty="0">
                <a:solidFill>
                  <a:srgbClr val="C00000"/>
                </a:solidFill>
                <a:latin typeface="微软雅黑" panose="020B0503020204020204" pitchFamily="34" charset="-122"/>
                <a:cs typeface="微软雅黑" panose="020B0503020204020204" pitchFamily="34" charset="-122"/>
              </a:rPr>
              <a:t>危险作业罪</a:t>
            </a:r>
            <a:endParaRPr lang="zh-CN" sz="1690" b="1" spc="-5" dirty="0">
              <a:solidFill>
                <a:srgbClr val="C00000"/>
              </a:solidFill>
              <a:latin typeface="微软雅黑" panose="020B0503020204020204" pitchFamily="34" charset="-122"/>
              <a:cs typeface="微软雅黑" panose="020B0503020204020204" pitchFamily="34" charset="-122"/>
            </a:endParaRPr>
          </a:p>
          <a:p>
            <a:pPr algn="ctr">
              <a:lnSpc>
                <a:spcPct val="100000"/>
              </a:lnSpc>
              <a:spcBef>
                <a:spcPts val="280"/>
              </a:spcBef>
            </a:pPr>
            <a:r>
              <a:rPr lang="zh-CN" sz="1690" b="1" spc="-5" dirty="0">
                <a:solidFill>
                  <a:srgbClr val="C00000"/>
                </a:solidFill>
                <a:latin typeface="微软雅黑" panose="020B0503020204020204" pitchFamily="34" charset="-122"/>
                <a:cs typeface="微软雅黑" panose="020B0503020204020204" pitchFamily="34" charset="-122"/>
              </a:rPr>
              <a:t>强令他人违章冒险作业罪</a:t>
            </a:r>
            <a:endParaRPr lang="zh-CN" sz="1690" b="1" spc="-5" dirty="0">
              <a:solidFill>
                <a:srgbClr val="C00000"/>
              </a:solidFill>
              <a:latin typeface="微软雅黑" panose="020B0503020204020204" pitchFamily="34" charset="-122"/>
              <a:cs typeface="微软雅黑" panose="020B0503020204020204" pitchFamily="34" charset="-122"/>
            </a:endParaRPr>
          </a:p>
        </p:txBody>
      </p:sp>
      <p:sp>
        <p:nvSpPr>
          <p:cNvPr id="27" name="object 27"/>
          <p:cNvSpPr/>
          <p:nvPr/>
        </p:nvSpPr>
        <p:spPr>
          <a:xfrm>
            <a:off x="10437056" y="3459483"/>
            <a:ext cx="322295" cy="324310"/>
          </a:xfrm>
          <a:custGeom>
            <a:avLst/>
            <a:gdLst/>
            <a:ahLst/>
            <a:cxnLst/>
            <a:rect l="l" t="t" r="r" b="b"/>
            <a:pathLst>
              <a:path w="304800" h="306704">
                <a:moveTo>
                  <a:pt x="152400" y="0"/>
                </a:moveTo>
                <a:lnTo>
                  <a:pt x="104217" y="7808"/>
                </a:lnTo>
                <a:lnTo>
                  <a:pt x="62380" y="29553"/>
                </a:lnTo>
                <a:lnTo>
                  <a:pt x="29394" y="62709"/>
                </a:lnTo>
                <a:lnTo>
                  <a:pt x="7766" y="104753"/>
                </a:lnTo>
                <a:lnTo>
                  <a:pt x="0" y="153162"/>
                </a:lnTo>
                <a:lnTo>
                  <a:pt x="7766" y="201570"/>
                </a:lnTo>
                <a:lnTo>
                  <a:pt x="29394" y="243614"/>
                </a:lnTo>
                <a:lnTo>
                  <a:pt x="62380" y="276770"/>
                </a:lnTo>
                <a:lnTo>
                  <a:pt x="104217" y="298515"/>
                </a:lnTo>
                <a:lnTo>
                  <a:pt x="152400" y="306324"/>
                </a:lnTo>
                <a:lnTo>
                  <a:pt x="200582" y="298515"/>
                </a:lnTo>
                <a:lnTo>
                  <a:pt x="242419" y="276770"/>
                </a:lnTo>
                <a:lnTo>
                  <a:pt x="275405" y="243614"/>
                </a:lnTo>
                <a:lnTo>
                  <a:pt x="297033" y="201570"/>
                </a:lnTo>
                <a:lnTo>
                  <a:pt x="304800" y="153162"/>
                </a:lnTo>
                <a:lnTo>
                  <a:pt x="297033" y="104753"/>
                </a:lnTo>
                <a:lnTo>
                  <a:pt x="275405" y="62709"/>
                </a:lnTo>
                <a:lnTo>
                  <a:pt x="242419" y="29553"/>
                </a:lnTo>
                <a:lnTo>
                  <a:pt x="200582" y="7808"/>
                </a:lnTo>
                <a:lnTo>
                  <a:pt x="152400" y="0"/>
                </a:lnTo>
                <a:close/>
              </a:path>
            </a:pathLst>
          </a:custGeom>
          <a:solidFill>
            <a:srgbClr val="FFFFFF"/>
          </a:solidFill>
        </p:spPr>
        <p:txBody>
          <a:bodyPr wrap="square" lIns="0" tIns="0" rIns="0" bIns="0" rtlCol="0"/>
          <a:lstStyle/>
          <a:p>
            <a:endParaRPr sz="100"/>
          </a:p>
        </p:txBody>
      </p:sp>
      <p:sp>
        <p:nvSpPr>
          <p:cNvPr id="28" name="object 28"/>
          <p:cNvSpPr/>
          <p:nvPr/>
        </p:nvSpPr>
        <p:spPr>
          <a:xfrm>
            <a:off x="10437056" y="3459483"/>
            <a:ext cx="322295" cy="324310"/>
          </a:xfrm>
          <a:custGeom>
            <a:avLst/>
            <a:gdLst/>
            <a:ahLst/>
            <a:cxnLst/>
            <a:rect l="l" t="t" r="r" b="b"/>
            <a:pathLst>
              <a:path w="304800" h="306704">
                <a:moveTo>
                  <a:pt x="304800" y="153162"/>
                </a:moveTo>
                <a:lnTo>
                  <a:pt x="297033" y="201570"/>
                </a:lnTo>
                <a:lnTo>
                  <a:pt x="275405" y="243614"/>
                </a:lnTo>
                <a:lnTo>
                  <a:pt x="242419" y="276770"/>
                </a:lnTo>
                <a:lnTo>
                  <a:pt x="200582" y="298515"/>
                </a:lnTo>
                <a:lnTo>
                  <a:pt x="152400" y="306324"/>
                </a:lnTo>
                <a:lnTo>
                  <a:pt x="104217" y="298515"/>
                </a:lnTo>
                <a:lnTo>
                  <a:pt x="62380" y="276770"/>
                </a:lnTo>
                <a:lnTo>
                  <a:pt x="29394" y="243614"/>
                </a:lnTo>
                <a:lnTo>
                  <a:pt x="7766" y="201570"/>
                </a:lnTo>
                <a:lnTo>
                  <a:pt x="0" y="153162"/>
                </a:lnTo>
                <a:lnTo>
                  <a:pt x="7766" y="104753"/>
                </a:lnTo>
                <a:lnTo>
                  <a:pt x="29394" y="62709"/>
                </a:lnTo>
                <a:lnTo>
                  <a:pt x="62380" y="29553"/>
                </a:lnTo>
                <a:lnTo>
                  <a:pt x="104217" y="7808"/>
                </a:lnTo>
                <a:lnTo>
                  <a:pt x="152400" y="0"/>
                </a:lnTo>
                <a:lnTo>
                  <a:pt x="200582" y="7808"/>
                </a:lnTo>
                <a:lnTo>
                  <a:pt x="242419" y="29553"/>
                </a:lnTo>
                <a:lnTo>
                  <a:pt x="275405" y="62709"/>
                </a:lnTo>
                <a:lnTo>
                  <a:pt x="297033" y="104753"/>
                </a:lnTo>
                <a:lnTo>
                  <a:pt x="304800" y="153162"/>
                </a:lnTo>
                <a:close/>
              </a:path>
            </a:pathLst>
          </a:custGeom>
          <a:ln w="57150">
            <a:solidFill>
              <a:srgbClr val="585858"/>
            </a:solidFill>
          </a:ln>
        </p:spPr>
        <p:txBody>
          <a:bodyPr wrap="square" lIns="0" tIns="0" rIns="0" bIns="0" rtlCol="0"/>
          <a:lstStyle/>
          <a:p>
            <a:endParaRPr sz="100"/>
          </a:p>
        </p:txBody>
      </p:sp>
      <p:sp>
        <p:nvSpPr>
          <p:cNvPr id="29" name="object 29"/>
          <p:cNvSpPr txBox="1"/>
          <p:nvPr/>
        </p:nvSpPr>
        <p:spPr>
          <a:xfrm>
            <a:off x="9799774" y="4004289"/>
            <a:ext cx="2030463" cy="2349500"/>
          </a:xfrm>
          <a:prstGeom prst="rect">
            <a:avLst/>
          </a:prstGeom>
        </p:spPr>
        <p:txBody>
          <a:bodyPr vert="horz" wrap="square" lIns="0" tIns="12757" rIns="0" bIns="0" rtlCol="0">
            <a:spAutoFit/>
          </a:bodyPr>
          <a:lstStyle/>
          <a:p>
            <a:pPr marL="12700" marR="5080" algn="just">
              <a:lnSpc>
                <a:spcPct val="100000"/>
              </a:lnSpc>
              <a:spcBef>
                <a:spcPts val="95"/>
              </a:spcBef>
            </a:pPr>
            <a:r>
              <a:rPr lang="zh-CN" altLang="en-US" sz="1690" dirty="0">
                <a:solidFill>
                  <a:srgbClr val="040404"/>
                </a:solidFill>
                <a:latin typeface="微软雅黑" panose="020B0503020204020204" pitchFamily="34" charset="-122"/>
                <a:ea typeface="微软雅黑" panose="020B0503020204020204" pitchFamily="34" charset="-122"/>
                <a:sym typeface="+mn-ea"/>
              </a:rPr>
              <a:t>其他</a:t>
            </a:r>
            <a:r>
              <a:rPr lang="zh-CN" altLang="en-US" sz="1690" dirty="0">
                <a:solidFill>
                  <a:schemeClr val="tx1"/>
                </a:solidFill>
                <a:latin typeface="微软雅黑" panose="020B0503020204020204" pitchFamily="34" charset="-122"/>
                <a:ea typeface="微软雅黑" panose="020B0503020204020204" pitchFamily="34" charset="-122"/>
                <a:sym typeface="+mn-ea"/>
              </a:rPr>
              <a:t>严重违反</a:t>
            </a:r>
            <a:r>
              <a:rPr lang="zh-CN" altLang="en-US" sz="1690" dirty="0">
                <a:solidFill>
                  <a:srgbClr val="040404"/>
                </a:solidFill>
                <a:latin typeface="微软雅黑" panose="020B0503020204020204" pitchFamily="34" charset="-122"/>
                <a:ea typeface="微软雅黑" panose="020B0503020204020204" pitchFamily="34" charset="-122"/>
                <a:sym typeface="+mn-ea"/>
              </a:rPr>
              <a:t>房屋市政工程安全生产法律法规、部门规章及</a:t>
            </a:r>
            <a:r>
              <a:rPr lang="zh-CN" altLang="en-US" sz="1690" b="1" dirty="0">
                <a:solidFill>
                  <a:srgbClr val="FF0000"/>
                </a:solidFill>
                <a:latin typeface="微软雅黑" panose="020B0503020204020204" pitchFamily="34" charset="-122"/>
                <a:ea typeface="微软雅黑" panose="020B0503020204020204" pitchFamily="34" charset="-122"/>
                <a:sym typeface="+mn-ea"/>
              </a:rPr>
              <a:t>强制性标准</a:t>
            </a:r>
            <a:r>
              <a:rPr lang="zh-CN" altLang="en-US" sz="1690" dirty="0">
                <a:solidFill>
                  <a:srgbClr val="040404"/>
                </a:solidFill>
                <a:latin typeface="微软雅黑" panose="020B0503020204020204" pitchFamily="34" charset="-122"/>
                <a:ea typeface="微软雅黑" panose="020B0503020204020204" pitchFamily="34" charset="-122"/>
                <a:sym typeface="+mn-ea"/>
              </a:rPr>
              <a:t>，</a:t>
            </a:r>
            <a:r>
              <a:rPr lang="zh-CN" altLang="en-US" sz="1690" dirty="0">
                <a:latin typeface="微软雅黑" panose="020B0503020204020204" pitchFamily="34" charset="-122"/>
                <a:ea typeface="微软雅黑" panose="020B0503020204020204" pitchFamily="34" charset="-122"/>
                <a:sym typeface="+mn-ea"/>
              </a:rPr>
              <a:t>且存在危害程度较大、可能导致群死群伤或造成重大经济损失</a:t>
            </a:r>
            <a:r>
              <a:rPr lang="zh-CN" altLang="en-US" sz="1690" dirty="0">
                <a:solidFill>
                  <a:srgbClr val="040404"/>
                </a:solidFill>
                <a:latin typeface="微软雅黑" panose="020B0503020204020204" pitchFamily="34" charset="-122"/>
                <a:ea typeface="微软雅黑" panose="020B0503020204020204" pitchFamily="34" charset="-122"/>
                <a:sym typeface="+mn-ea"/>
              </a:rPr>
              <a:t>的现实危险，应判定为重大事故隐患。</a:t>
            </a:r>
            <a:endParaRPr sz="1690">
              <a:latin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1"/>
          </p:nvPr>
        </p:nvSpPr>
        <p:spPr>
          <a:xfrm>
            <a:off x="1068070" y="365125"/>
            <a:ext cx="6890385" cy="490220"/>
          </a:xfrm>
        </p:spPr>
        <p:txBody>
          <a:bodyPr/>
          <a:lstStyle/>
          <a:p>
            <a:r>
              <a:rPr lang="zh-CN" altLang="en-US" dirty="0"/>
              <a:t>做好职业健康管理制度的制定和实施落实</a:t>
            </a:r>
            <a:endParaRPr lang="zh-CN" altLang="en-US" dirty="0"/>
          </a:p>
        </p:txBody>
      </p:sp>
      <p:grpSp>
        <p:nvGrpSpPr>
          <p:cNvPr id="3" name="组合 2"/>
          <p:cNvGrpSpPr/>
          <p:nvPr/>
        </p:nvGrpSpPr>
        <p:grpSpPr>
          <a:xfrm>
            <a:off x="-22300" y="3275971"/>
            <a:ext cx="12204000" cy="369053"/>
            <a:chOff x="-22300" y="3275971"/>
            <a:chExt cx="12204000" cy="369053"/>
          </a:xfrm>
          <a:effectLst>
            <a:outerShdw blurRad="76200" dist="101600" dir="2700000" algn="tl" rotWithShape="0">
              <a:prstClr val="black">
                <a:alpha val="75000"/>
              </a:prstClr>
            </a:outerShdw>
          </a:effectLst>
        </p:grpSpPr>
        <p:sp>
          <p:nvSpPr>
            <p:cNvPr id="5" name="矩形 4"/>
            <p:cNvSpPr/>
            <p:nvPr/>
          </p:nvSpPr>
          <p:spPr bwMode="auto">
            <a:xfrm>
              <a:off x="-22300" y="3285024"/>
              <a:ext cx="12204000" cy="360000"/>
            </a:xfrm>
            <a:prstGeom prst="rect">
              <a:avLst/>
            </a:prstGeom>
            <a:solidFill>
              <a:schemeClr val="bg2">
                <a:lumMod val="50000"/>
              </a:schemeClr>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 name="椭圆 5"/>
            <p:cNvSpPr/>
            <p:nvPr/>
          </p:nvSpPr>
          <p:spPr bwMode="auto">
            <a:xfrm>
              <a:off x="2246201" y="3275971"/>
              <a:ext cx="360000" cy="360000"/>
            </a:xfrm>
            <a:prstGeom prst="ellipse">
              <a:avLst/>
            </a:prstGeom>
            <a:solidFill>
              <a:srgbClr val="FFC000"/>
            </a:solidFill>
            <a:ln w="57150" cap="flat" cmpd="sng" algn="ctr">
              <a:solidFill>
                <a:schemeClr val="bg2">
                  <a:lumMod val="40000"/>
                  <a:lumOff val="60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7" name="椭圆 6"/>
            <p:cNvSpPr/>
            <p:nvPr/>
          </p:nvSpPr>
          <p:spPr bwMode="auto">
            <a:xfrm>
              <a:off x="4652338" y="3275971"/>
              <a:ext cx="360000" cy="360000"/>
            </a:xfrm>
            <a:prstGeom prst="ellipse">
              <a:avLst/>
            </a:prstGeom>
            <a:solidFill>
              <a:srgbClr val="FFC000"/>
            </a:solidFill>
            <a:ln w="57150" cap="flat" cmpd="sng" algn="ctr">
              <a:solidFill>
                <a:schemeClr val="bg2">
                  <a:lumMod val="40000"/>
                  <a:lumOff val="60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8" name="椭圆 7"/>
            <p:cNvSpPr/>
            <p:nvPr/>
          </p:nvSpPr>
          <p:spPr bwMode="auto">
            <a:xfrm>
              <a:off x="7079374" y="3275971"/>
              <a:ext cx="360000" cy="360000"/>
            </a:xfrm>
            <a:prstGeom prst="ellipse">
              <a:avLst/>
            </a:prstGeom>
            <a:solidFill>
              <a:srgbClr val="FFC000"/>
            </a:solidFill>
            <a:ln w="57150" cap="flat" cmpd="sng" algn="ctr">
              <a:solidFill>
                <a:schemeClr val="bg2">
                  <a:lumMod val="40000"/>
                  <a:lumOff val="60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9" name="椭圆 8"/>
            <p:cNvSpPr/>
            <p:nvPr/>
          </p:nvSpPr>
          <p:spPr bwMode="auto">
            <a:xfrm>
              <a:off x="9500447" y="3275971"/>
              <a:ext cx="360000" cy="360000"/>
            </a:xfrm>
            <a:prstGeom prst="ellipse">
              <a:avLst/>
            </a:prstGeom>
            <a:solidFill>
              <a:srgbClr val="FFC000"/>
            </a:solidFill>
            <a:ln w="57150" cap="flat" cmpd="sng" algn="ctr">
              <a:solidFill>
                <a:schemeClr val="bg2">
                  <a:lumMod val="40000"/>
                  <a:lumOff val="60000"/>
                </a:schemeClr>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10" name="组合 9"/>
          <p:cNvGrpSpPr/>
          <p:nvPr/>
        </p:nvGrpSpPr>
        <p:grpSpPr>
          <a:xfrm>
            <a:off x="1994133" y="1908195"/>
            <a:ext cx="864096" cy="1079703"/>
            <a:chOff x="1777901" y="1908195"/>
            <a:chExt cx="864096" cy="1079703"/>
          </a:xfrm>
          <a:solidFill>
            <a:srgbClr val="FFC000"/>
          </a:solidFill>
          <a:effectLst>
            <a:outerShdw blurRad="76200" dist="101600" dir="2700000" algn="tl" rotWithShape="0">
              <a:prstClr val="black">
                <a:alpha val="75000"/>
              </a:prstClr>
            </a:outerShdw>
          </a:effectLst>
        </p:grpSpPr>
        <p:grpSp>
          <p:nvGrpSpPr>
            <p:cNvPr id="11" name="组合 10"/>
            <p:cNvGrpSpPr/>
            <p:nvPr/>
          </p:nvGrpSpPr>
          <p:grpSpPr>
            <a:xfrm>
              <a:off x="1777901" y="1908195"/>
              <a:ext cx="864096" cy="1079703"/>
              <a:chOff x="1777901" y="1908195"/>
              <a:chExt cx="864096" cy="1079703"/>
            </a:xfrm>
            <a:grpFill/>
          </p:grpSpPr>
          <p:sp>
            <p:nvSpPr>
              <p:cNvPr id="16" name="椭圆 15"/>
              <p:cNvSpPr/>
              <p:nvPr/>
            </p:nvSpPr>
            <p:spPr bwMode="auto">
              <a:xfrm>
                <a:off x="1777901" y="1908195"/>
                <a:ext cx="864096" cy="86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7" name="等腰三角形 16"/>
              <p:cNvSpPr/>
              <p:nvPr/>
            </p:nvSpPr>
            <p:spPr bwMode="auto">
              <a:xfrm rot="10800000">
                <a:off x="1849950" y="2591898"/>
                <a:ext cx="720000" cy="396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12" name="组合 11"/>
            <p:cNvGrpSpPr/>
            <p:nvPr/>
          </p:nvGrpSpPr>
          <p:grpSpPr>
            <a:xfrm>
              <a:off x="1858962" y="1990898"/>
              <a:ext cx="684000" cy="859980"/>
              <a:chOff x="3786551" y="1862192"/>
              <a:chExt cx="684000" cy="859980"/>
            </a:xfrm>
            <a:grpFill/>
          </p:grpSpPr>
          <p:sp>
            <p:nvSpPr>
              <p:cNvPr id="14" name="椭圆 13"/>
              <p:cNvSpPr/>
              <p:nvPr/>
            </p:nvSpPr>
            <p:spPr bwMode="auto">
              <a:xfrm>
                <a:off x="3786551" y="1862192"/>
                <a:ext cx="684000" cy="68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15" name="等腰三角形 14"/>
              <p:cNvSpPr/>
              <p:nvPr/>
            </p:nvSpPr>
            <p:spPr bwMode="auto">
              <a:xfrm rot="10800000">
                <a:off x="3822552" y="2362172"/>
                <a:ext cx="612000" cy="360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pic>
          <p:nvPicPr>
            <p:cNvPr id="13" name="Picture 3" descr="C:\Users\asus\Desktop\下移 .png"/>
            <p:cNvPicPr>
              <a:picLocks noChangeAspect="1" noChangeArrowheads="1"/>
            </p:cNvPicPr>
            <p:nvPr/>
          </p:nvPicPr>
          <p:blipFill>
            <a:blip r:embed="rId1" cstate="print"/>
            <a:srcRect/>
            <a:stretch>
              <a:fillRect/>
            </a:stretch>
          </p:blipFill>
          <p:spPr bwMode="auto">
            <a:xfrm>
              <a:off x="1957973" y="2112772"/>
              <a:ext cx="468000" cy="468000"/>
            </a:xfrm>
            <a:prstGeom prst="rect">
              <a:avLst/>
            </a:prstGeom>
            <a:grpFill/>
          </p:spPr>
        </p:pic>
      </p:grpSp>
      <p:sp>
        <p:nvSpPr>
          <p:cNvPr id="18" name="TextBox 26"/>
          <p:cNvSpPr txBox="1"/>
          <p:nvPr/>
        </p:nvSpPr>
        <p:spPr>
          <a:xfrm>
            <a:off x="1287983" y="3960361"/>
            <a:ext cx="2240280" cy="368300"/>
          </a:xfrm>
          <a:prstGeom prst="rect">
            <a:avLst/>
          </a:prstGeom>
          <a:noFill/>
        </p:spPr>
        <p:txBody>
          <a:bodyPr wrap="none" rtlCol="0">
            <a:spAutoFit/>
          </a:bodyPr>
          <a:lstStyle/>
          <a:p>
            <a:r>
              <a:rPr lang="zh-CN" altLang="en-US" b="1" dirty="0"/>
              <a:t>企业层面、全员参与</a:t>
            </a:r>
            <a:endParaRPr lang="zh-CN" altLang="en-US" b="1" dirty="0"/>
          </a:p>
        </p:txBody>
      </p:sp>
      <p:sp>
        <p:nvSpPr>
          <p:cNvPr id="19" name="TextBox 27"/>
          <p:cNvSpPr txBox="1"/>
          <p:nvPr/>
        </p:nvSpPr>
        <p:spPr>
          <a:xfrm>
            <a:off x="669290" y="4335780"/>
            <a:ext cx="3477895" cy="1489075"/>
          </a:xfrm>
          <a:prstGeom prst="rect">
            <a:avLst/>
          </a:prstGeom>
          <a:noFill/>
        </p:spPr>
        <p:txBody>
          <a:bodyPr wrap="square" rtlCol="0">
            <a:spAutoFit/>
          </a:bodyPr>
          <a:lstStyle>
            <a:defPPr>
              <a:defRPr lang="zh-CN"/>
            </a:defPPr>
            <a:lvl1pPr>
              <a:lnSpc>
                <a:spcPct val="150000"/>
              </a:lnSpc>
              <a:defRPr sz="1600">
                <a:ea typeface="思源黑体 CN Bold" panose="020B0800000000000000" charset="-122"/>
              </a:defRPr>
            </a:lvl1pPr>
          </a:lstStyle>
          <a:p>
            <a:pPr>
              <a:lnSpc>
                <a:spcPct val="130000"/>
              </a:lnSpc>
            </a:pPr>
            <a:r>
              <a:rPr lang="zh-CN" altLang="en-US" sz="1400" dirty="0">
                <a:latin typeface="思源黑体 CN Heavy" panose="020B0A00000000000000" charset="-122"/>
                <a:ea typeface="思源黑体 CN Heavy" panose="020B0A00000000000000" charset="-122"/>
                <a:cs typeface="思源黑体 CN Heavy" panose="020B0A00000000000000" charset="-122"/>
              </a:rPr>
              <a:t>      企业</a:t>
            </a:r>
            <a:r>
              <a:rPr lang="en-US" altLang="zh-CN" sz="1400" dirty="0">
                <a:latin typeface="思源黑体 CN Heavy" panose="020B0A00000000000000" charset="-122"/>
                <a:ea typeface="思源黑体 CN Heavy" panose="020B0A00000000000000" charset="-122"/>
                <a:cs typeface="思源黑体 CN Heavy" panose="020B0A00000000000000" charset="-122"/>
                <a:sym typeface="+mn-ea"/>
              </a:rPr>
              <a:t>应健全完善施工安全预防控制体系，建立安全</a:t>
            </a:r>
            <a:r>
              <a:rPr lang="zh-CN" altLang="en-US" sz="1400" dirty="0">
                <a:latin typeface="思源黑体 CN Heavy" panose="020B0A00000000000000" charset="-122"/>
                <a:ea typeface="思源黑体 CN Heavy" panose="020B0A00000000000000" charset="-122"/>
                <a:cs typeface="思源黑体 CN Heavy" panose="020B0A00000000000000" charset="-122"/>
                <a:sym typeface="+mn-ea"/>
              </a:rPr>
              <a:t>危害</a:t>
            </a:r>
            <a:r>
              <a:rPr lang="en-US" altLang="zh-CN" sz="1400" dirty="0">
                <a:latin typeface="思源黑体 CN Heavy" panose="020B0A00000000000000" charset="-122"/>
                <a:ea typeface="思源黑体 CN Heavy" panose="020B0A00000000000000" charset="-122"/>
                <a:cs typeface="思源黑体 CN Heavy" panose="020B0A00000000000000" charset="-122"/>
                <a:sym typeface="+mn-ea"/>
              </a:rPr>
              <a:t>管控责任制和各项管理制度，明确</a:t>
            </a:r>
            <a:r>
              <a:rPr lang="en-US" altLang="zh-CN" sz="1400" dirty="0">
                <a:solidFill>
                  <a:schemeClr val="tx1"/>
                </a:solidFill>
                <a:latin typeface="思源黑体 CN Heavy" panose="020B0A00000000000000" charset="-122"/>
                <a:ea typeface="思源黑体 CN Heavy" panose="020B0A00000000000000" charset="-122"/>
                <a:cs typeface="思源黑体 CN Heavy" panose="020B0A00000000000000" charset="-122"/>
                <a:sym typeface="+mn-ea"/>
              </a:rPr>
              <a:t>安全、技术、生产、成本等职能部门的施工安全风险职责，建立考核奖惩、全员培训等工作机制</a:t>
            </a:r>
            <a:endParaRPr lang="en-US" altLang="zh-CN" sz="1400" dirty="0">
              <a:solidFill>
                <a:schemeClr val="tx1"/>
              </a:solidFill>
              <a:latin typeface="思源黑体 CN Heavy" panose="020B0A00000000000000" charset="-122"/>
              <a:ea typeface="思源黑体 CN Heavy" panose="020B0A00000000000000" charset="-122"/>
              <a:cs typeface="思源黑体 CN Heavy" panose="020B0A00000000000000" charset="-122"/>
              <a:sym typeface="+mn-ea"/>
            </a:endParaRPr>
          </a:p>
        </p:txBody>
      </p:sp>
      <p:grpSp>
        <p:nvGrpSpPr>
          <p:cNvPr id="20" name="组合 19"/>
          <p:cNvGrpSpPr/>
          <p:nvPr/>
        </p:nvGrpSpPr>
        <p:grpSpPr>
          <a:xfrm>
            <a:off x="4414831" y="3933473"/>
            <a:ext cx="864096" cy="1079703"/>
            <a:chOff x="4405985" y="3933473"/>
            <a:chExt cx="864096" cy="1079703"/>
          </a:xfrm>
          <a:solidFill>
            <a:srgbClr val="FFC000"/>
          </a:solidFill>
          <a:effectLst>
            <a:outerShdw blurRad="76200" dist="101600" dir="2700000" algn="tl" rotWithShape="0">
              <a:prstClr val="black">
                <a:alpha val="75000"/>
              </a:prstClr>
            </a:outerShdw>
          </a:effectLst>
        </p:grpSpPr>
        <p:grpSp>
          <p:nvGrpSpPr>
            <p:cNvPr id="21" name="组合 20"/>
            <p:cNvGrpSpPr/>
            <p:nvPr/>
          </p:nvGrpSpPr>
          <p:grpSpPr>
            <a:xfrm rot="10800000">
              <a:off x="4405985" y="3933473"/>
              <a:ext cx="864096" cy="1079703"/>
              <a:chOff x="1777901" y="1908195"/>
              <a:chExt cx="864096" cy="1079703"/>
            </a:xfrm>
            <a:grpFill/>
          </p:grpSpPr>
          <p:sp>
            <p:nvSpPr>
              <p:cNvPr id="26" name="椭圆 25"/>
              <p:cNvSpPr/>
              <p:nvPr/>
            </p:nvSpPr>
            <p:spPr bwMode="auto">
              <a:xfrm>
                <a:off x="1777901" y="1908195"/>
                <a:ext cx="864096" cy="86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7" name="等腰三角形 26"/>
              <p:cNvSpPr/>
              <p:nvPr/>
            </p:nvSpPr>
            <p:spPr bwMode="auto">
              <a:xfrm rot="10800000">
                <a:off x="1849950" y="2591898"/>
                <a:ext cx="720000" cy="396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22" name="组合 21"/>
            <p:cNvGrpSpPr/>
            <p:nvPr/>
          </p:nvGrpSpPr>
          <p:grpSpPr>
            <a:xfrm rot="10800000">
              <a:off x="4487046" y="4052388"/>
              <a:ext cx="684000" cy="859980"/>
              <a:chOff x="3786551" y="1862192"/>
              <a:chExt cx="684000" cy="859980"/>
            </a:xfrm>
            <a:grpFill/>
          </p:grpSpPr>
          <p:sp>
            <p:nvSpPr>
              <p:cNvPr id="24" name="椭圆 23"/>
              <p:cNvSpPr/>
              <p:nvPr/>
            </p:nvSpPr>
            <p:spPr bwMode="auto">
              <a:xfrm>
                <a:off x="3786551" y="1862192"/>
                <a:ext cx="684000" cy="68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25" name="等腰三角形 24"/>
              <p:cNvSpPr/>
              <p:nvPr/>
            </p:nvSpPr>
            <p:spPr bwMode="auto">
              <a:xfrm rot="10800000">
                <a:off x="3822552" y="2362172"/>
                <a:ext cx="612000" cy="360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pic>
          <p:nvPicPr>
            <p:cNvPr id="23" name="Picture 4" descr="C:\Users\asus\Desktop\关口.png"/>
            <p:cNvPicPr>
              <a:picLocks noChangeAspect="1" noChangeArrowheads="1"/>
            </p:cNvPicPr>
            <p:nvPr/>
          </p:nvPicPr>
          <p:blipFill>
            <a:blip r:embed="rId2" cstate="print"/>
            <a:srcRect/>
            <a:stretch>
              <a:fillRect/>
            </a:stretch>
          </p:blipFill>
          <p:spPr bwMode="auto">
            <a:xfrm flipH="1">
              <a:off x="4586473" y="4329056"/>
              <a:ext cx="468000" cy="468147"/>
            </a:xfrm>
            <a:prstGeom prst="rect">
              <a:avLst/>
            </a:prstGeom>
            <a:grpFill/>
          </p:spPr>
        </p:pic>
      </p:grpSp>
      <p:grpSp>
        <p:nvGrpSpPr>
          <p:cNvPr id="28" name="组合 27"/>
          <p:cNvGrpSpPr/>
          <p:nvPr/>
        </p:nvGrpSpPr>
        <p:grpSpPr>
          <a:xfrm>
            <a:off x="6836359" y="1916832"/>
            <a:ext cx="864096" cy="1079703"/>
            <a:chOff x="6926681" y="1916832"/>
            <a:chExt cx="864096" cy="1079703"/>
          </a:xfrm>
          <a:solidFill>
            <a:srgbClr val="FFC000"/>
          </a:solidFill>
          <a:effectLst>
            <a:outerShdw blurRad="76200" dist="101600" dir="2700000" algn="tl" rotWithShape="0">
              <a:prstClr val="black">
                <a:alpha val="75000"/>
              </a:prstClr>
            </a:outerShdw>
          </a:effectLst>
        </p:grpSpPr>
        <p:grpSp>
          <p:nvGrpSpPr>
            <p:cNvPr id="29" name="组合 28"/>
            <p:cNvGrpSpPr/>
            <p:nvPr/>
          </p:nvGrpSpPr>
          <p:grpSpPr>
            <a:xfrm>
              <a:off x="6926681" y="1916832"/>
              <a:ext cx="864096" cy="1079703"/>
              <a:chOff x="1777901" y="1908195"/>
              <a:chExt cx="864096" cy="1079703"/>
            </a:xfrm>
            <a:grpFill/>
          </p:grpSpPr>
          <p:sp>
            <p:nvSpPr>
              <p:cNvPr id="34" name="椭圆 33"/>
              <p:cNvSpPr/>
              <p:nvPr/>
            </p:nvSpPr>
            <p:spPr bwMode="auto">
              <a:xfrm>
                <a:off x="1777901" y="1908195"/>
                <a:ext cx="864096" cy="86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5" name="等腰三角形 34"/>
              <p:cNvSpPr/>
              <p:nvPr/>
            </p:nvSpPr>
            <p:spPr bwMode="auto">
              <a:xfrm rot="10800000">
                <a:off x="1849950" y="2591898"/>
                <a:ext cx="720000" cy="396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30" name="组合 29"/>
            <p:cNvGrpSpPr/>
            <p:nvPr/>
          </p:nvGrpSpPr>
          <p:grpSpPr>
            <a:xfrm>
              <a:off x="7007742" y="1999535"/>
              <a:ext cx="684000" cy="859980"/>
              <a:chOff x="3786551" y="1862192"/>
              <a:chExt cx="684000" cy="859980"/>
            </a:xfrm>
            <a:grpFill/>
          </p:grpSpPr>
          <p:sp>
            <p:nvSpPr>
              <p:cNvPr id="32" name="椭圆 31"/>
              <p:cNvSpPr/>
              <p:nvPr/>
            </p:nvSpPr>
            <p:spPr bwMode="auto">
              <a:xfrm>
                <a:off x="3786551" y="1862192"/>
                <a:ext cx="684000" cy="68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3" name="等腰三角形 32"/>
              <p:cNvSpPr/>
              <p:nvPr/>
            </p:nvSpPr>
            <p:spPr bwMode="auto">
              <a:xfrm rot="10800000">
                <a:off x="3822552" y="2362172"/>
                <a:ext cx="612000" cy="360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pic>
          <p:nvPicPr>
            <p:cNvPr id="31" name="Picture 5" descr="C:\Users\asus\Desktop\信号源，源头.png"/>
            <p:cNvPicPr>
              <a:picLocks noChangeAspect="1" noChangeArrowheads="1"/>
            </p:cNvPicPr>
            <p:nvPr/>
          </p:nvPicPr>
          <p:blipFill>
            <a:blip r:embed="rId3" cstate="print"/>
            <a:srcRect/>
            <a:stretch>
              <a:fillRect/>
            </a:stretch>
          </p:blipFill>
          <p:spPr bwMode="auto">
            <a:xfrm>
              <a:off x="7115390" y="2125421"/>
              <a:ext cx="468000" cy="468000"/>
            </a:xfrm>
            <a:prstGeom prst="rect">
              <a:avLst/>
            </a:prstGeom>
            <a:grpFill/>
          </p:spPr>
        </p:pic>
      </p:grpSp>
      <p:grpSp>
        <p:nvGrpSpPr>
          <p:cNvPr id="36" name="组合 35"/>
          <p:cNvGrpSpPr/>
          <p:nvPr/>
        </p:nvGrpSpPr>
        <p:grpSpPr>
          <a:xfrm>
            <a:off x="9266733" y="3933056"/>
            <a:ext cx="864096" cy="1079703"/>
            <a:chOff x="9536659" y="3933056"/>
            <a:chExt cx="864096" cy="1079703"/>
          </a:xfrm>
          <a:solidFill>
            <a:srgbClr val="FFC000"/>
          </a:solidFill>
          <a:effectLst>
            <a:outerShdw blurRad="76200" dist="101600" dir="2700000" algn="tl" rotWithShape="0">
              <a:prstClr val="black">
                <a:alpha val="75000"/>
              </a:prstClr>
            </a:outerShdw>
          </a:effectLst>
        </p:grpSpPr>
        <p:grpSp>
          <p:nvGrpSpPr>
            <p:cNvPr id="37" name="组合 36"/>
            <p:cNvGrpSpPr/>
            <p:nvPr/>
          </p:nvGrpSpPr>
          <p:grpSpPr>
            <a:xfrm rot="10800000">
              <a:off x="9536659" y="3933056"/>
              <a:ext cx="864096" cy="1079703"/>
              <a:chOff x="1777901" y="1908195"/>
              <a:chExt cx="864096" cy="1079703"/>
            </a:xfrm>
            <a:grpFill/>
          </p:grpSpPr>
          <p:sp>
            <p:nvSpPr>
              <p:cNvPr id="42" name="椭圆 41"/>
              <p:cNvSpPr/>
              <p:nvPr/>
            </p:nvSpPr>
            <p:spPr bwMode="auto">
              <a:xfrm>
                <a:off x="1777901" y="1908195"/>
                <a:ext cx="864096" cy="86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3" name="等腰三角形 42"/>
              <p:cNvSpPr/>
              <p:nvPr/>
            </p:nvSpPr>
            <p:spPr bwMode="auto">
              <a:xfrm rot="10800000">
                <a:off x="1849950" y="2591898"/>
                <a:ext cx="720000" cy="396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grpSp>
          <p:nvGrpSpPr>
            <p:cNvPr id="38" name="组合 37"/>
            <p:cNvGrpSpPr/>
            <p:nvPr/>
          </p:nvGrpSpPr>
          <p:grpSpPr>
            <a:xfrm rot="10800000">
              <a:off x="9617720" y="4051971"/>
              <a:ext cx="684000" cy="859980"/>
              <a:chOff x="3786551" y="1862192"/>
              <a:chExt cx="684000" cy="859980"/>
            </a:xfrm>
            <a:grpFill/>
          </p:grpSpPr>
          <p:sp>
            <p:nvSpPr>
              <p:cNvPr id="40" name="椭圆 39"/>
              <p:cNvSpPr/>
              <p:nvPr/>
            </p:nvSpPr>
            <p:spPr bwMode="auto">
              <a:xfrm>
                <a:off x="3786551" y="1862192"/>
                <a:ext cx="684000" cy="684000"/>
              </a:xfrm>
              <a:prstGeom prst="ellips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1" name="等腰三角形 40"/>
              <p:cNvSpPr/>
              <p:nvPr/>
            </p:nvSpPr>
            <p:spPr bwMode="auto">
              <a:xfrm rot="10800000">
                <a:off x="3822552" y="2362172"/>
                <a:ext cx="612000" cy="360000"/>
              </a:xfrm>
              <a:prstGeom prst="triangle">
                <a:avLst/>
              </a:prstGeom>
              <a:grp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grpSp>
        <p:pic>
          <p:nvPicPr>
            <p:cNvPr id="39" name="Picture 6" descr="C:\Users\asus\Desktop\全体会议.png"/>
            <p:cNvPicPr>
              <a:picLocks noChangeAspect="1" noChangeArrowheads="1"/>
            </p:cNvPicPr>
            <p:nvPr/>
          </p:nvPicPr>
          <p:blipFill>
            <a:blip r:embed="rId4" cstate="print"/>
            <a:srcRect/>
            <a:stretch>
              <a:fillRect/>
            </a:stretch>
          </p:blipFill>
          <p:spPr bwMode="auto">
            <a:xfrm>
              <a:off x="9725784" y="4393865"/>
              <a:ext cx="468000" cy="350562"/>
            </a:xfrm>
            <a:prstGeom prst="rect">
              <a:avLst/>
            </a:prstGeom>
            <a:grpFill/>
          </p:spPr>
        </p:pic>
      </p:grpSp>
      <p:sp>
        <p:nvSpPr>
          <p:cNvPr id="44" name="TextBox 51"/>
          <p:cNvSpPr txBox="1"/>
          <p:nvPr/>
        </p:nvSpPr>
        <p:spPr>
          <a:xfrm>
            <a:off x="6288268" y="3933056"/>
            <a:ext cx="2240280" cy="368300"/>
          </a:xfrm>
          <a:prstGeom prst="rect">
            <a:avLst/>
          </a:prstGeom>
          <a:noFill/>
        </p:spPr>
        <p:txBody>
          <a:bodyPr wrap="none" rtlCol="0">
            <a:spAutoFit/>
          </a:bodyPr>
          <a:lstStyle/>
          <a:p>
            <a:r>
              <a:rPr lang="zh-CN" altLang="en-US" b="1" dirty="0"/>
              <a:t>关口前移，预防为主</a:t>
            </a:r>
            <a:endParaRPr lang="zh-CN" altLang="en-US" b="1" dirty="0"/>
          </a:p>
        </p:txBody>
      </p:sp>
      <p:sp>
        <p:nvSpPr>
          <p:cNvPr id="45" name="TextBox 52"/>
          <p:cNvSpPr txBox="1"/>
          <p:nvPr/>
        </p:nvSpPr>
        <p:spPr>
          <a:xfrm>
            <a:off x="6008267" y="4335487"/>
            <a:ext cx="2520280" cy="1938020"/>
          </a:xfrm>
          <a:prstGeom prst="rect">
            <a:avLst/>
          </a:prstGeom>
          <a:noFill/>
        </p:spPr>
        <p:txBody>
          <a:bodyPr wrap="square" rtlCol="0">
            <a:spAutoFit/>
          </a:bodyPr>
          <a:lstStyle>
            <a:defPPr>
              <a:defRPr lang="zh-CN"/>
            </a:defPPr>
            <a:lvl1pPr>
              <a:lnSpc>
                <a:spcPct val="150000"/>
              </a:lnSpc>
              <a:defRPr sz="1600">
                <a:ea typeface="思源黑体 CN Bold" panose="020B0800000000000000" charset="-122"/>
              </a:defRPr>
            </a:lvl1pPr>
          </a:lstStyle>
          <a:p>
            <a:r>
              <a:rPr lang="zh-CN" altLang="en-US" dirty="0"/>
              <a:t>     安全卫生、职业健康只能是预防，强化事后处理向事前预防转变的观念；由临时对策向长效机制转变。</a:t>
            </a:r>
            <a:endParaRPr lang="zh-CN" altLang="en-US" dirty="0"/>
          </a:p>
        </p:txBody>
      </p:sp>
      <p:sp>
        <p:nvSpPr>
          <p:cNvPr id="46" name="TextBox 53"/>
          <p:cNvSpPr txBox="1"/>
          <p:nvPr/>
        </p:nvSpPr>
        <p:spPr>
          <a:xfrm>
            <a:off x="3971840" y="1276704"/>
            <a:ext cx="2240280" cy="368300"/>
          </a:xfrm>
          <a:prstGeom prst="rect">
            <a:avLst/>
          </a:prstGeom>
          <a:noFill/>
        </p:spPr>
        <p:txBody>
          <a:bodyPr wrap="none" rtlCol="0">
            <a:spAutoFit/>
          </a:bodyPr>
          <a:lstStyle/>
          <a:p>
            <a:r>
              <a:rPr lang="zh-CN" altLang="en-US" b="1" dirty="0"/>
              <a:t>项目层面、全员参与</a:t>
            </a:r>
            <a:endParaRPr lang="zh-CN" altLang="en-US" b="1" dirty="0"/>
          </a:p>
        </p:txBody>
      </p:sp>
      <p:sp>
        <p:nvSpPr>
          <p:cNvPr id="47" name="TextBox 54"/>
          <p:cNvSpPr txBox="1"/>
          <p:nvPr/>
        </p:nvSpPr>
        <p:spPr>
          <a:xfrm>
            <a:off x="3436620" y="1806575"/>
            <a:ext cx="3041650" cy="1322070"/>
          </a:xfrm>
          <a:prstGeom prst="rect">
            <a:avLst/>
          </a:prstGeom>
          <a:noFill/>
        </p:spPr>
        <p:txBody>
          <a:bodyPr wrap="square" rtlCol="0">
            <a:spAutoFit/>
          </a:bodyPr>
          <a:lstStyle>
            <a:defPPr>
              <a:defRPr lang="zh-CN"/>
            </a:defPPr>
            <a:lvl1pPr>
              <a:lnSpc>
                <a:spcPct val="150000"/>
              </a:lnSpc>
              <a:defRPr sz="1600">
                <a:ea typeface="思源黑体 CN Bold" panose="020B0800000000000000" charset="-122"/>
              </a:defRPr>
            </a:lvl1pPr>
          </a:lstStyle>
          <a:p>
            <a:pPr>
              <a:lnSpc>
                <a:spcPct val="100000"/>
              </a:lnSpc>
            </a:pPr>
            <a:r>
              <a:rPr lang="zh-CN" altLang="en-US" dirty="0"/>
              <a:t>  </a:t>
            </a:r>
            <a:r>
              <a:rPr lang="zh-CN" altLang="en-US" dirty="0">
                <a:latin typeface="思源黑体 CN Heavy" panose="020B0A00000000000000" charset="-122"/>
                <a:ea typeface="思源黑体 CN Heavy" panose="020B0A00000000000000" charset="-122"/>
                <a:cs typeface="思源黑体 CN Heavy" panose="020B0A00000000000000" charset="-122"/>
              </a:rPr>
              <a:t>    </a:t>
            </a:r>
            <a:r>
              <a:rPr lang="en-US" altLang="zh-CN" dirty="0">
                <a:latin typeface="思源黑体 CN Heavy" panose="020B0A00000000000000" charset="-122"/>
                <a:ea typeface="思源黑体 CN Heavy" panose="020B0A00000000000000" charset="-122"/>
                <a:cs typeface="思源黑体 CN Heavy" panose="020B0A00000000000000" charset="-122"/>
                <a:sym typeface="+mn-ea"/>
              </a:rPr>
              <a:t>应执行企业施工安全</a:t>
            </a:r>
            <a:r>
              <a:rPr lang="zh-CN" altLang="en-US" dirty="0">
                <a:latin typeface="思源黑体 CN Heavy" panose="020B0A00000000000000" charset="-122"/>
                <a:ea typeface="思源黑体 CN Heavy" panose="020B0A00000000000000" charset="-122"/>
                <a:cs typeface="思源黑体 CN Heavy" panose="020B0A00000000000000" charset="-122"/>
                <a:sym typeface="+mn-ea"/>
              </a:rPr>
              <a:t>管控</a:t>
            </a:r>
            <a:r>
              <a:rPr lang="en-US" altLang="zh-CN" dirty="0">
                <a:latin typeface="思源黑体 CN Heavy" panose="020B0A00000000000000" charset="-122"/>
                <a:ea typeface="思源黑体 CN Heavy" panose="020B0A00000000000000" charset="-122"/>
                <a:cs typeface="思源黑体 CN Heavy" panose="020B0A00000000000000" charset="-122"/>
                <a:sym typeface="+mn-ea"/>
              </a:rPr>
              <a:t>各项管理制度</a:t>
            </a:r>
            <a:r>
              <a:rPr lang="en-US" altLang="zh-CN" dirty="0">
                <a:solidFill>
                  <a:srgbClr val="3E3E3E"/>
                </a:solidFill>
                <a:latin typeface="思源黑体 CN Heavy" panose="020B0A00000000000000" charset="-122"/>
                <a:ea typeface="思源黑体 CN Heavy" panose="020B0A00000000000000" charset="-122"/>
                <a:cs typeface="思源黑体 CN Heavy" panose="020B0A00000000000000" charset="-122"/>
                <a:sym typeface="+mn-ea"/>
              </a:rPr>
              <a:t>，负责具体实施施工安全风险管控。应明确项目部各部门、施工班组、管理人员及作业 人员的工作职责和内容</a:t>
            </a:r>
            <a:r>
              <a:rPr lang="zh-CN" altLang="en-US" dirty="0">
                <a:solidFill>
                  <a:srgbClr val="3E3E3E"/>
                </a:solidFill>
                <a:latin typeface="思源黑体 CN Heavy" panose="020B0A00000000000000" charset="-122"/>
                <a:ea typeface="思源黑体 CN Heavy" panose="020B0A00000000000000" charset="-122"/>
                <a:cs typeface="思源黑体 CN Heavy" panose="020B0A00000000000000" charset="-122"/>
                <a:sym typeface="+mn-ea"/>
              </a:rPr>
              <a:t>。</a:t>
            </a:r>
            <a:endParaRPr lang="zh-CN" altLang="en-US" dirty="0">
              <a:solidFill>
                <a:srgbClr val="3E3E3E"/>
              </a:solidFill>
              <a:latin typeface="思源黑体 CN Heavy" panose="020B0A00000000000000" charset="-122"/>
              <a:ea typeface="思源黑体 CN Heavy" panose="020B0A00000000000000" charset="-122"/>
              <a:cs typeface="思源黑体 CN Heavy" panose="020B0A00000000000000" charset="-122"/>
              <a:sym typeface="+mn-ea"/>
            </a:endParaRPr>
          </a:p>
        </p:txBody>
      </p:sp>
      <p:sp>
        <p:nvSpPr>
          <p:cNvPr id="48" name="TextBox 55"/>
          <p:cNvSpPr txBox="1"/>
          <p:nvPr/>
        </p:nvSpPr>
        <p:spPr>
          <a:xfrm>
            <a:off x="9456093" y="1806724"/>
            <a:ext cx="1097280" cy="368300"/>
          </a:xfrm>
          <a:prstGeom prst="rect">
            <a:avLst/>
          </a:prstGeom>
          <a:noFill/>
        </p:spPr>
        <p:txBody>
          <a:bodyPr wrap="none" rtlCol="0">
            <a:spAutoFit/>
          </a:bodyPr>
          <a:lstStyle/>
          <a:p>
            <a:r>
              <a:rPr lang="zh-CN" altLang="en-US" b="1" dirty="0"/>
              <a:t>动态管控</a:t>
            </a:r>
            <a:endParaRPr lang="zh-CN" altLang="en-US" b="1" dirty="0"/>
          </a:p>
        </p:txBody>
      </p:sp>
      <p:sp>
        <p:nvSpPr>
          <p:cNvPr id="49" name="TextBox 56"/>
          <p:cNvSpPr txBox="1"/>
          <p:nvPr/>
        </p:nvSpPr>
        <p:spPr>
          <a:xfrm>
            <a:off x="8407400" y="2298488"/>
            <a:ext cx="3050540" cy="829945"/>
          </a:xfrm>
          <a:prstGeom prst="rect">
            <a:avLst/>
          </a:prstGeom>
          <a:noFill/>
        </p:spPr>
        <p:txBody>
          <a:bodyPr wrap="square" rtlCol="0">
            <a:spAutoFit/>
          </a:bodyPr>
          <a:lstStyle>
            <a:defPPr>
              <a:defRPr lang="zh-CN"/>
            </a:defPPr>
            <a:lvl1pPr>
              <a:lnSpc>
                <a:spcPct val="150000"/>
              </a:lnSpc>
              <a:defRPr sz="1600">
                <a:solidFill>
                  <a:srgbClr val="002060"/>
                </a:solidFill>
                <a:ea typeface="思源黑体 CN Bold" panose="020B0800000000000000" charset="-122"/>
              </a:defRPr>
            </a:lvl1pPr>
          </a:lstStyle>
          <a:p>
            <a:pPr>
              <a:lnSpc>
                <a:spcPct val="100000"/>
              </a:lnSpc>
            </a:pPr>
            <a:r>
              <a:rPr lang="zh-CN" altLang="en-US" dirty="0">
                <a:solidFill>
                  <a:schemeClr val="tx1"/>
                </a:solidFill>
              </a:rPr>
              <a:t>   </a:t>
            </a:r>
            <a:r>
              <a:rPr lang="zh-CN" altLang="en-US" dirty="0">
                <a:solidFill>
                  <a:schemeClr val="tx1"/>
                </a:solidFill>
                <a:sym typeface="+mn-ea"/>
              </a:rPr>
              <a:t>危害预防措施实时更新，</a:t>
            </a:r>
            <a:r>
              <a:rPr lang="zh-CN" altLang="en-US" dirty="0">
                <a:solidFill>
                  <a:schemeClr val="tx1"/>
                </a:solidFill>
              </a:rPr>
              <a:t>随政策、事故类型、环境变化、卫生、人员健康状况等情况变化而调整</a:t>
            </a:r>
            <a:endParaRPr lang="zh-CN" altLang="en-US" dirty="0">
              <a:solidFill>
                <a:schemeClr val="tx1"/>
              </a:solidFill>
            </a:endParaRPr>
          </a:p>
        </p:txBody>
      </p:sp>
      <p:sp>
        <p:nvSpPr>
          <p:cNvPr id="50" name="椭圆 49"/>
          <p:cNvSpPr/>
          <p:nvPr/>
        </p:nvSpPr>
        <p:spPr bwMode="auto">
          <a:xfrm>
            <a:off x="553765"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1" name="椭圆 50"/>
          <p:cNvSpPr/>
          <p:nvPr/>
        </p:nvSpPr>
        <p:spPr bwMode="auto">
          <a:xfrm>
            <a:off x="1757901"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2" name="椭圆 51"/>
          <p:cNvSpPr/>
          <p:nvPr/>
        </p:nvSpPr>
        <p:spPr bwMode="auto">
          <a:xfrm>
            <a:off x="2962037"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3" name="椭圆 52"/>
          <p:cNvSpPr/>
          <p:nvPr/>
        </p:nvSpPr>
        <p:spPr bwMode="auto">
          <a:xfrm>
            <a:off x="4166173"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4" name="椭圆 53"/>
          <p:cNvSpPr/>
          <p:nvPr/>
        </p:nvSpPr>
        <p:spPr bwMode="auto">
          <a:xfrm>
            <a:off x="5370309"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5" name="椭圆 54"/>
          <p:cNvSpPr/>
          <p:nvPr/>
        </p:nvSpPr>
        <p:spPr bwMode="auto">
          <a:xfrm>
            <a:off x="6574445"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6" name="椭圆 55"/>
          <p:cNvSpPr/>
          <p:nvPr/>
        </p:nvSpPr>
        <p:spPr bwMode="auto">
          <a:xfrm>
            <a:off x="7778581"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7" name="椭圆 56"/>
          <p:cNvSpPr/>
          <p:nvPr/>
        </p:nvSpPr>
        <p:spPr bwMode="auto">
          <a:xfrm>
            <a:off x="8982717"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8" name="椭圆 57"/>
          <p:cNvSpPr/>
          <p:nvPr/>
        </p:nvSpPr>
        <p:spPr bwMode="auto">
          <a:xfrm>
            <a:off x="10186853"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9" name="椭圆 58"/>
          <p:cNvSpPr/>
          <p:nvPr/>
        </p:nvSpPr>
        <p:spPr bwMode="auto">
          <a:xfrm>
            <a:off x="11390989" y="3374911"/>
            <a:ext cx="180000" cy="180000"/>
          </a:xfrm>
          <a:prstGeom prst="ellipse">
            <a:avLst/>
          </a:prstGeom>
          <a:solidFill>
            <a:srgbClr val="FFC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slide(fromBottom)">
                                      <p:cBhvr>
                                        <p:cTn id="15" dur="500"/>
                                        <p:tgtEl>
                                          <p:spTgt spid="18"/>
                                        </p:tgtEl>
                                      </p:cBhvr>
                                    </p:animEffect>
                                  </p:childTnLst>
                                </p:cTn>
                              </p:par>
                            </p:childTnLst>
                          </p:cTn>
                        </p:par>
                        <p:par>
                          <p:cTn id="16" fill="hold">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500"/>
                                        <p:tgtEl>
                                          <p:spTgt spid="19"/>
                                        </p:tgtEl>
                                      </p:cBhvr>
                                    </p:animEffect>
                                  </p:childTnLst>
                                </p:cTn>
                              </p:par>
                            </p:childTnLst>
                          </p:cTn>
                        </p:par>
                        <p:par>
                          <p:cTn id="20" fill="hold">
                            <p:stCondLst>
                              <p:cond delay="3500"/>
                            </p:stCondLst>
                            <p:childTnLst>
                              <p:par>
                                <p:cTn id="21" presetID="7" presetClass="entr" presetSubtype="4"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0" fill="hold"/>
                                        <p:tgtEl>
                                          <p:spTgt spid="20"/>
                                        </p:tgtEl>
                                        <p:attrNameLst>
                                          <p:attrName>ppt_x</p:attrName>
                                        </p:attrNameLst>
                                      </p:cBhvr>
                                      <p:tavLst>
                                        <p:tav tm="0">
                                          <p:val>
                                            <p:strVal val="#ppt_x"/>
                                          </p:val>
                                        </p:tav>
                                        <p:tav tm="100000">
                                          <p:val>
                                            <p:strVal val="#ppt_x"/>
                                          </p:val>
                                        </p:tav>
                                      </p:tavLst>
                                    </p:anim>
                                    <p:anim calcmode="lin" valueType="num">
                                      <p:cBhvr additive="base">
                                        <p:cTn id="24" dur="5000" fill="hold"/>
                                        <p:tgtEl>
                                          <p:spTgt spid="20"/>
                                        </p:tgtEl>
                                        <p:attrNameLst>
                                          <p:attrName>ppt_y</p:attrName>
                                        </p:attrNameLst>
                                      </p:cBhvr>
                                      <p:tavLst>
                                        <p:tav tm="0">
                                          <p:val>
                                            <p:strVal val="1+#ppt_h/2"/>
                                          </p:val>
                                        </p:tav>
                                        <p:tav tm="100000">
                                          <p:val>
                                            <p:strVal val="#ppt_y"/>
                                          </p:val>
                                        </p:tav>
                                      </p:tavLst>
                                    </p:anim>
                                  </p:childTnLst>
                                </p:cTn>
                              </p:par>
                            </p:childTnLst>
                          </p:cTn>
                        </p:par>
                        <p:par>
                          <p:cTn id="25" fill="hold">
                            <p:stCondLst>
                              <p:cond delay="8500"/>
                            </p:stCondLst>
                            <p:childTnLst>
                              <p:par>
                                <p:cTn id="26" presetID="7" presetClass="entr" presetSubtype="4" fill="hold" grpId="0" nodeType="after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additive="base">
                                        <p:cTn id="28" dur="5000" fill="hold"/>
                                        <p:tgtEl>
                                          <p:spTgt spid="46"/>
                                        </p:tgtEl>
                                        <p:attrNameLst>
                                          <p:attrName>ppt_x</p:attrName>
                                        </p:attrNameLst>
                                      </p:cBhvr>
                                      <p:tavLst>
                                        <p:tav tm="0">
                                          <p:val>
                                            <p:strVal val="#ppt_x"/>
                                          </p:val>
                                        </p:tav>
                                        <p:tav tm="100000">
                                          <p:val>
                                            <p:strVal val="#ppt_x"/>
                                          </p:val>
                                        </p:tav>
                                      </p:tavLst>
                                    </p:anim>
                                    <p:anim calcmode="lin" valueType="num">
                                      <p:cBhvr additive="base">
                                        <p:cTn id="29" dur="5000" fill="hold"/>
                                        <p:tgtEl>
                                          <p:spTgt spid="46"/>
                                        </p:tgtEl>
                                        <p:attrNameLst>
                                          <p:attrName>ppt_y</p:attrName>
                                        </p:attrNameLst>
                                      </p:cBhvr>
                                      <p:tavLst>
                                        <p:tav tm="0">
                                          <p:val>
                                            <p:strVal val="1+#ppt_h/2"/>
                                          </p:val>
                                        </p:tav>
                                        <p:tav tm="100000">
                                          <p:val>
                                            <p:strVal val="#ppt_y"/>
                                          </p:val>
                                        </p:tav>
                                      </p:tavLst>
                                    </p:anim>
                                  </p:childTnLst>
                                </p:cTn>
                              </p:par>
                            </p:childTnLst>
                          </p:cTn>
                        </p:par>
                        <p:par>
                          <p:cTn id="30" fill="hold">
                            <p:stCondLst>
                              <p:cond delay="13500"/>
                            </p:stCondLst>
                            <p:childTnLst>
                              <p:par>
                                <p:cTn id="31" presetID="7" presetClass="entr" presetSubtype="4" fill="hold" grpId="0" nodeType="after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0" fill="hold"/>
                                        <p:tgtEl>
                                          <p:spTgt spid="47"/>
                                        </p:tgtEl>
                                        <p:attrNameLst>
                                          <p:attrName>ppt_x</p:attrName>
                                        </p:attrNameLst>
                                      </p:cBhvr>
                                      <p:tavLst>
                                        <p:tav tm="0">
                                          <p:val>
                                            <p:strVal val="#ppt_x"/>
                                          </p:val>
                                        </p:tav>
                                        <p:tav tm="100000">
                                          <p:val>
                                            <p:strVal val="#ppt_x"/>
                                          </p:val>
                                        </p:tav>
                                      </p:tavLst>
                                    </p:anim>
                                    <p:anim calcmode="lin" valueType="num">
                                      <p:cBhvr additive="base">
                                        <p:cTn id="34" dur="5000" fill="hold"/>
                                        <p:tgtEl>
                                          <p:spTgt spid="47"/>
                                        </p:tgtEl>
                                        <p:attrNameLst>
                                          <p:attrName>ppt_y</p:attrName>
                                        </p:attrNameLst>
                                      </p:cBhvr>
                                      <p:tavLst>
                                        <p:tav tm="0">
                                          <p:val>
                                            <p:strVal val="1+#ppt_h/2"/>
                                          </p:val>
                                        </p:tav>
                                        <p:tav tm="100000">
                                          <p:val>
                                            <p:strVal val="#ppt_y"/>
                                          </p:val>
                                        </p:tav>
                                      </p:tavLst>
                                    </p:anim>
                                  </p:childTnLst>
                                </p:cTn>
                              </p:par>
                            </p:childTnLst>
                          </p:cTn>
                        </p:par>
                        <p:par>
                          <p:cTn id="35" fill="hold">
                            <p:stCondLst>
                              <p:cond delay="18500"/>
                            </p:stCondLst>
                            <p:childTnLst>
                              <p:par>
                                <p:cTn id="36" presetID="12" presetClass="entr" presetSubtype="4"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slide(fromBottom)">
                                      <p:cBhvr>
                                        <p:cTn id="38" dur="500"/>
                                        <p:tgtEl>
                                          <p:spTgt spid="28"/>
                                        </p:tgtEl>
                                      </p:cBhvr>
                                    </p:animEffect>
                                  </p:childTnLst>
                                </p:cTn>
                              </p:par>
                            </p:childTnLst>
                          </p:cTn>
                        </p:par>
                        <p:par>
                          <p:cTn id="39" fill="hold">
                            <p:stCondLst>
                              <p:cond delay="19000"/>
                            </p:stCondLst>
                            <p:childTnLst>
                              <p:par>
                                <p:cTn id="40" presetID="12" presetClass="entr" presetSubtype="4" fill="hold" grpId="0" nodeType="after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slide(fromBottom)">
                                      <p:cBhvr>
                                        <p:cTn id="42" dur="500"/>
                                        <p:tgtEl>
                                          <p:spTgt spid="44"/>
                                        </p:tgtEl>
                                      </p:cBhvr>
                                    </p:animEffect>
                                  </p:childTnLst>
                                </p:cTn>
                              </p:par>
                            </p:childTnLst>
                          </p:cTn>
                        </p:par>
                        <p:par>
                          <p:cTn id="43" fill="hold">
                            <p:stCondLst>
                              <p:cond delay="19500"/>
                            </p:stCondLst>
                            <p:childTnLst>
                              <p:par>
                                <p:cTn id="44" presetID="12" presetClass="entr" presetSubtype="4"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slide(fromBottom)">
                                      <p:cBhvr>
                                        <p:cTn id="46" dur="500"/>
                                        <p:tgtEl>
                                          <p:spTgt spid="45"/>
                                        </p:tgtEl>
                                      </p:cBhvr>
                                    </p:animEffect>
                                  </p:childTnLst>
                                </p:cTn>
                              </p:par>
                            </p:childTnLst>
                          </p:cTn>
                        </p:par>
                        <p:par>
                          <p:cTn id="47" fill="hold">
                            <p:stCondLst>
                              <p:cond delay="20000"/>
                            </p:stCondLst>
                            <p:childTnLst>
                              <p:par>
                                <p:cTn id="48" presetID="7" presetClass="entr" presetSubtype="4" fill="hold" grpId="0"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0" fill="hold"/>
                                        <p:tgtEl>
                                          <p:spTgt spid="48"/>
                                        </p:tgtEl>
                                        <p:attrNameLst>
                                          <p:attrName>ppt_x</p:attrName>
                                        </p:attrNameLst>
                                      </p:cBhvr>
                                      <p:tavLst>
                                        <p:tav tm="0">
                                          <p:val>
                                            <p:strVal val="#ppt_x"/>
                                          </p:val>
                                        </p:tav>
                                        <p:tav tm="100000">
                                          <p:val>
                                            <p:strVal val="#ppt_x"/>
                                          </p:val>
                                        </p:tav>
                                      </p:tavLst>
                                    </p:anim>
                                    <p:anim calcmode="lin" valueType="num">
                                      <p:cBhvr additive="base">
                                        <p:cTn id="51" dur="5000" fill="hold"/>
                                        <p:tgtEl>
                                          <p:spTgt spid="48"/>
                                        </p:tgtEl>
                                        <p:attrNameLst>
                                          <p:attrName>ppt_y</p:attrName>
                                        </p:attrNameLst>
                                      </p:cBhvr>
                                      <p:tavLst>
                                        <p:tav tm="0">
                                          <p:val>
                                            <p:strVal val="1+#ppt_h/2"/>
                                          </p:val>
                                        </p:tav>
                                        <p:tav tm="100000">
                                          <p:val>
                                            <p:strVal val="#ppt_y"/>
                                          </p:val>
                                        </p:tav>
                                      </p:tavLst>
                                    </p:anim>
                                  </p:childTnLst>
                                </p:cTn>
                              </p:par>
                            </p:childTnLst>
                          </p:cTn>
                        </p:par>
                        <p:par>
                          <p:cTn id="52" fill="hold">
                            <p:stCondLst>
                              <p:cond delay="25000"/>
                            </p:stCondLst>
                            <p:childTnLst>
                              <p:par>
                                <p:cTn id="53" presetID="7" presetClass="entr" presetSubtype="4" fill="hold" grpId="0" nodeType="afterEffect">
                                  <p:stCondLst>
                                    <p:cond delay="0"/>
                                  </p:stCondLst>
                                  <p:childTnLst>
                                    <p:set>
                                      <p:cBhvr>
                                        <p:cTn id="54" dur="1" fill="hold">
                                          <p:stCondLst>
                                            <p:cond delay="0"/>
                                          </p:stCondLst>
                                        </p:cTn>
                                        <p:tgtEl>
                                          <p:spTgt spid="49"/>
                                        </p:tgtEl>
                                        <p:attrNameLst>
                                          <p:attrName>style.visibility</p:attrName>
                                        </p:attrNameLst>
                                      </p:cBhvr>
                                      <p:to>
                                        <p:strVal val="visible"/>
                                      </p:to>
                                    </p:set>
                                    <p:anim calcmode="lin" valueType="num">
                                      <p:cBhvr additive="base">
                                        <p:cTn id="55" dur="5000" fill="hold"/>
                                        <p:tgtEl>
                                          <p:spTgt spid="49"/>
                                        </p:tgtEl>
                                        <p:attrNameLst>
                                          <p:attrName>ppt_x</p:attrName>
                                        </p:attrNameLst>
                                      </p:cBhvr>
                                      <p:tavLst>
                                        <p:tav tm="0">
                                          <p:val>
                                            <p:strVal val="#ppt_x"/>
                                          </p:val>
                                        </p:tav>
                                        <p:tav tm="100000">
                                          <p:val>
                                            <p:strVal val="#ppt_x"/>
                                          </p:val>
                                        </p:tav>
                                      </p:tavLst>
                                    </p:anim>
                                    <p:anim calcmode="lin" valueType="num">
                                      <p:cBhvr additive="base">
                                        <p:cTn id="56" dur="5000" fill="hold"/>
                                        <p:tgtEl>
                                          <p:spTgt spid="49"/>
                                        </p:tgtEl>
                                        <p:attrNameLst>
                                          <p:attrName>ppt_y</p:attrName>
                                        </p:attrNameLst>
                                      </p:cBhvr>
                                      <p:tavLst>
                                        <p:tav tm="0">
                                          <p:val>
                                            <p:strVal val="1+#ppt_h/2"/>
                                          </p:val>
                                        </p:tav>
                                        <p:tav tm="100000">
                                          <p:val>
                                            <p:strVal val="#ppt_y"/>
                                          </p:val>
                                        </p:tav>
                                      </p:tavLst>
                                    </p:anim>
                                  </p:childTnLst>
                                </p:cTn>
                              </p:par>
                            </p:childTnLst>
                          </p:cTn>
                        </p:par>
                        <p:par>
                          <p:cTn id="57" fill="hold">
                            <p:stCondLst>
                              <p:cond delay="30000"/>
                            </p:stCondLst>
                            <p:childTnLst>
                              <p:par>
                                <p:cTn id="58" presetID="7" presetClass="entr" presetSubtype="4" fill="hold" nodeType="after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additive="base">
                                        <p:cTn id="60" dur="5000" fill="hold"/>
                                        <p:tgtEl>
                                          <p:spTgt spid="36"/>
                                        </p:tgtEl>
                                        <p:attrNameLst>
                                          <p:attrName>ppt_x</p:attrName>
                                        </p:attrNameLst>
                                      </p:cBhvr>
                                      <p:tavLst>
                                        <p:tav tm="0">
                                          <p:val>
                                            <p:strVal val="#ppt_x"/>
                                          </p:val>
                                        </p:tav>
                                        <p:tav tm="100000">
                                          <p:val>
                                            <p:strVal val="#ppt_x"/>
                                          </p:val>
                                        </p:tav>
                                      </p:tavLst>
                                    </p:anim>
                                    <p:anim calcmode="lin" valueType="num">
                                      <p:cBhvr additive="base">
                                        <p:cTn id="61" dur="5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44" grpId="0"/>
      <p:bldP spid="45" grpId="0"/>
      <p:bldP spid="46" grpId="0"/>
      <p:bldP spid="47" grpId="0"/>
      <p:bldP spid="48" grpId="0"/>
      <p:bldP spid="4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279525" y="1026160"/>
            <a:ext cx="9632315" cy="460375"/>
          </a:xfrm>
          <a:prstGeom prst="rect">
            <a:avLst/>
          </a:prstGeom>
          <a:noFill/>
        </p:spPr>
        <p:txBody>
          <a:bodyPr wrap="square" rtlCol="0" anchor="t">
            <a:spAutoFit/>
          </a:bodyPr>
          <a:p>
            <a:r>
              <a:rPr lang="zh-CN" altLang="en-US" sz="2400"/>
              <a:t>《国家卫生健康委办公厅关于深入开展职业病危害专项治理工作的通知》</a:t>
            </a:r>
            <a:endParaRPr lang="zh-CN" altLang="en-US" sz="2400"/>
          </a:p>
        </p:txBody>
      </p:sp>
      <p:sp>
        <p:nvSpPr>
          <p:cNvPr id="11" name="文本框 10"/>
          <p:cNvSpPr txBox="1"/>
          <p:nvPr/>
        </p:nvSpPr>
        <p:spPr>
          <a:xfrm>
            <a:off x="1141095" y="1737360"/>
            <a:ext cx="10455910" cy="922020"/>
          </a:xfrm>
          <a:prstGeom prst="rect">
            <a:avLst/>
          </a:prstGeom>
          <a:noFill/>
        </p:spPr>
        <p:txBody>
          <a:bodyPr wrap="square" rtlCol="0" anchor="t">
            <a:spAutoFit/>
          </a:bodyPr>
          <a:p>
            <a:r>
              <a:rPr lang="en-US" altLang="zh-CN"/>
              <a:t>       </a:t>
            </a:r>
            <a:r>
              <a:rPr lang="zh-CN" altLang="en-US"/>
              <a:t>为巩固和深化尘肺病防治攻坚行动成果，大力推进“十四五”时期职业病防治工作，保障劳动者职业健康权益，国家卫生健康委办公厅印发了关于深入开展职业病危害专项治理工作的通知（以下简称《通知》），决定</a:t>
            </a:r>
            <a:r>
              <a:rPr lang="zh-CN" altLang="en-US">
                <a:solidFill>
                  <a:srgbClr val="FF0000"/>
                </a:solidFill>
              </a:rPr>
              <a:t>自2022年1月起至2025年12月</a:t>
            </a:r>
            <a:r>
              <a:rPr lang="zh-CN" altLang="en-US"/>
              <a:t>在全国范围深入开展职业病危害专项治理工作。</a:t>
            </a:r>
            <a:endParaRPr lang="zh-CN" altLang="en-US"/>
          </a:p>
        </p:txBody>
      </p:sp>
      <p:sp>
        <p:nvSpPr>
          <p:cNvPr id="12" name="文本框 11"/>
          <p:cNvSpPr txBox="1"/>
          <p:nvPr/>
        </p:nvSpPr>
        <p:spPr>
          <a:xfrm>
            <a:off x="1141095" y="2834005"/>
            <a:ext cx="10139045" cy="3716655"/>
          </a:xfrm>
          <a:prstGeom prst="rect">
            <a:avLst/>
          </a:prstGeom>
          <a:noFill/>
        </p:spPr>
        <p:txBody>
          <a:bodyPr wrap="square" rtlCol="0" anchor="t">
            <a:noAutofit/>
          </a:bodyPr>
          <a:p>
            <a:r>
              <a:rPr lang="zh-CN" altLang="en-US"/>
              <a:t>（一）安排部署阶段（2022年1月-8月）。</a:t>
            </a:r>
            <a:endParaRPr lang="zh-CN" altLang="en-US"/>
          </a:p>
          <a:p>
            <a:r>
              <a:rPr lang="zh-CN" altLang="en-US"/>
              <a:t>国家卫生健康委确定治理企业名单，建立基础台账。地方各级卫生健康行政部门对治理企业名单和台账进行补充完善。省级卫生健康行政部门结合本地区实际和治理企业情况，制定本地区专项治理工作方案。</a:t>
            </a:r>
            <a:endParaRPr lang="zh-CN" altLang="en-US"/>
          </a:p>
          <a:p>
            <a:r>
              <a:rPr lang="zh-CN" altLang="en-US"/>
              <a:t>（二）治理整改阶段（2022年9月-2025年6月）。</a:t>
            </a:r>
            <a:endParaRPr lang="zh-CN" altLang="en-US"/>
          </a:p>
          <a:p>
            <a:r>
              <a:rPr lang="zh-CN" altLang="en-US"/>
              <a:t>被治理企业针对职业病危害超标岗位制定切实可行的整改方案，优先采用工程技术措施，从源头减少和降低职业病危害，完成专项治理的治理企业应委托有资质的技术服务机构对工作场所职业病危害因素进行检测，由技术服务机构出具相应检测报告。地方各级卫生健康行政部门对治理企业开展督促指导，定期调度本地区专项治理工作进展情况，并认真做好年度总结。国家卫生健康委将每年对全国专项治理工作进行总结和通报。</a:t>
            </a:r>
            <a:endParaRPr lang="zh-CN" altLang="en-US"/>
          </a:p>
          <a:p>
            <a:r>
              <a:rPr lang="zh-CN" altLang="en-US"/>
              <a:t>（三）全面总结阶段（2025年7月-12月）。</a:t>
            </a:r>
            <a:endParaRPr lang="zh-CN" altLang="en-US"/>
          </a:p>
          <a:p>
            <a:r>
              <a:rPr lang="zh-CN" altLang="en-US"/>
              <a:t>各级卫生健康行政部门对专项治理工作进行全面总结，客观评价和总结专项治理工作成效。国家卫生健康委将组织对专项治理工作进行总体评估和全面总结。</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21067" y="2113280"/>
            <a:ext cx="7543165" cy="768350"/>
          </a:xfrm>
          <a:prstGeom prst="rect">
            <a:avLst/>
          </a:prstGeom>
          <a:noFill/>
        </p:spPr>
        <p:txBody>
          <a:bodyPr wrap="square" rtlCol="0" anchor="t">
            <a:spAutoFit/>
          </a:bodyPr>
          <a:lstStyle/>
          <a:p>
            <a:pPr algn="dist"/>
            <a:r>
              <a:rPr lang="zh-CN" altLang="en-US" sz="4400" b="1" dirty="0">
                <a:solidFill>
                  <a:schemeClr val="tx1"/>
                </a:solidFill>
                <a:latin typeface="思源黑体 CN Bold" panose="020B0800000000000000" charset="-122"/>
                <a:ea typeface="思源黑体 CN Bold" panose="020B0800000000000000" charset="-122"/>
                <a:cs typeface="+mn-ea"/>
                <a:sym typeface="+mn-ea"/>
              </a:rPr>
              <a:t>数字建造技术和产品提供商</a:t>
            </a:r>
            <a:endParaRPr lang="zh-CN" altLang="en-US" sz="4400" b="1" dirty="0">
              <a:solidFill>
                <a:schemeClr val="tx1"/>
              </a:solidFill>
              <a:latin typeface="思源黑体 CN Bold" panose="020B0800000000000000" charset="-122"/>
              <a:ea typeface="思源黑体 CN Bold" panose="020B0800000000000000" charset="-122"/>
              <a:cs typeface="+mn-ea"/>
              <a:sym typeface="+mn-ea"/>
            </a:endParaRPr>
          </a:p>
        </p:txBody>
      </p:sp>
      <p:pic>
        <p:nvPicPr>
          <p:cNvPr id="9" name="图片 8" descr="品茗股份"/>
          <p:cNvPicPr>
            <a:picLocks noChangeAspect="1"/>
          </p:cNvPicPr>
          <p:nvPr/>
        </p:nvPicPr>
        <p:blipFill>
          <a:blip r:embed="rId1"/>
          <a:stretch>
            <a:fillRect/>
          </a:stretch>
        </p:blipFill>
        <p:spPr>
          <a:xfrm>
            <a:off x="744855" y="4781551"/>
            <a:ext cx="1370965" cy="1370965"/>
          </a:xfrm>
          <a:prstGeom prst="rect">
            <a:avLst/>
          </a:prstGeom>
        </p:spPr>
      </p:pic>
      <p:sp>
        <p:nvSpPr>
          <p:cNvPr id="2" name="文本框 1"/>
          <p:cNvSpPr txBox="1"/>
          <p:nvPr/>
        </p:nvSpPr>
        <p:spPr>
          <a:xfrm>
            <a:off x="2152651" y="4744720"/>
            <a:ext cx="5080000" cy="1445260"/>
          </a:xfrm>
          <a:prstGeom prst="rect">
            <a:avLst/>
          </a:prstGeom>
          <a:noFill/>
          <a:ln w="9525">
            <a:noFill/>
          </a:ln>
        </p:spPr>
        <p:txBody>
          <a:bodyPr>
            <a:spAutoFit/>
          </a:bodyPr>
          <a:lstStyle/>
          <a:p>
            <a:pPr indent="0">
              <a:lnSpc>
                <a:spcPct val="200000"/>
              </a:lnSpc>
            </a:pPr>
            <a:r>
              <a:rPr lang="en-US" sz="1600" b="1">
                <a:solidFill>
                  <a:schemeClr val="tx1"/>
                </a:solidFill>
                <a:latin typeface="思源黑体 CN Normal" panose="020B0400000000000000" charset="-122"/>
                <a:ea typeface="思源黑体 CN Normal" panose="020B0400000000000000" charset="-122"/>
                <a:cs typeface="思源黑体 CN Normal" panose="020B0400000000000000" charset="-122"/>
              </a:rPr>
              <a:t>0571-56035577</a:t>
            </a:r>
            <a:endParaRPr lang="zh-CN" sz="1055" b="0">
              <a:solidFill>
                <a:schemeClr val="tx1"/>
              </a:solidFill>
              <a:latin typeface="思源黑体 CN Normal" panose="020B0400000000000000" charset="-122"/>
              <a:ea typeface="思源黑体 CN Normal" panose="020B0400000000000000" charset="-122"/>
              <a:cs typeface="思源黑体 CN Normal" panose="020B0400000000000000" charset="-122"/>
            </a:endParaRPr>
          </a:p>
          <a:p>
            <a:pPr indent="0">
              <a:lnSpc>
                <a:spcPct val="200000"/>
              </a:lnSpc>
            </a:pPr>
            <a:r>
              <a:rPr lang="zh-CN" sz="1400" b="0">
                <a:solidFill>
                  <a:schemeClr val="tx1"/>
                </a:solidFill>
                <a:latin typeface="思源黑体 CN Normal" panose="020B0400000000000000" charset="-122"/>
                <a:ea typeface="思源黑体 CN Normal" panose="020B0400000000000000" charset="-122"/>
                <a:cs typeface="思源黑体 CN Normal" panose="020B0400000000000000" charset="-122"/>
              </a:rPr>
              <a:t>品茗科技股份有限公司</a:t>
            </a:r>
            <a:r>
              <a:rPr lang="zh-CN" sz="1400">
                <a:solidFill>
                  <a:schemeClr val="tx1"/>
                </a:solidFill>
                <a:latin typeface="思源黑体 CN Normal" panose="020B0400000000000000" charset="-122"/>
                <a:ea typeface="思源黑体 CN Normal" panose="020B0400000000000000" charset="-122"/>
                <a:cs typeface="思源黑体 CN Normal" panose="020B0400000000000000" charset="-122"/>
                <a:sym typeface="+mn-ea"/>
              </a:rPr>
              <a:t>（688109.SH）</a:t>
            </a:r>
            <a:endParaRPr lang="zh-CN" sz="1400" b="0">
              <a:solidFill>
                <a:schemeClr val="tx1"/>
              </a:solidFill>
              <a:latin typeface="思源黑体 CN Normal" panose="020B0400000000000000" charset="-122"/>
              <a:ea typeface="思源黑体 CN Normal" panose="020B0400000000000000" charset="-122"/>
              <a:cs typeface="思源黑体 CN Normal" panose="020B0400000000000000" charset="-122"/>
            </a:endParaRPr>
          </a:p>
          <a:p>
            <a:pPr indent="0">
              <a:lnSpc>
                <a:spcPct val="200000"/>
              </a:lnSpc>
            </a:pPr>
            <a:r>
              <a:rPr lang="zh-CN" sz="1400" b="0">
                <a:solidFill>
                  <a:schemeClr val="tx1"/>
                </a:solidFill>
                <a:latin typeface="思源黑体 CN Normal" panose="020B0400000000000000" charset="-122"/>
                <a:ea typeface="思源黑体 CN Normal" panose="020B0400000000000000" charset="-122"/>
                <a:cs typeface="思源黑体 CN Normal" panose="020B0400000000000000" charset="-122"/>
              </a:rPr>
              <a:t>地址：杭州市西湖区西斗门路3号天堂软件园B幢</a:t>
            </a:r>
            <a:r>
              <a:rPr lang="en-US" altLang="zh-CN" sz="1400" b="0">
                <a:solidFill>
                  <a:schemeClr val="tx1"/>
                </a:solidFill>
                <a:latin typeface="思源黑体 CN Normal" panose="020B0400000000000000" charset="-122"/>
                <a:ea typeface="思源黑体 CN Normal" panose="020B0400000000000000" charset="-122"/>
                <a:cs typeface="思源黑体 CN Normal" panose="020B0400000000000000" charset="-122"/>
              </a:rPr>
              <a:t>A</a:t>
            </a:r>
            <a:r>
              <a:rPr lang="zh-CN" sz="1400" b="0">
                <a:solidFill>
                  <a:schemeClr val="tx1"/>
                </a:solidFill>
                <a:latin typeface="思源黑体 CN Normal" panose="020B0400000000000000" charset="-122"/>
                <a:ea typeface="思源黑体 CN Normal" panose="020B0400000000000000" charset="-122"/>
                <a:cs typeface="思源黑体 CN Normal" panose="020B0400000000000000" charset="-122"/>
              </a:rPr>
              <a:t>座4楼 </a:t>
            </a:r>
            <a:r>
              <a:rPr lang="en-US" sz="1400" b="0">
                <a:solidFill>
                  <a:schemeClr val="tx1"/>
                </a:solidFill>
                <a:latin typeface="思源黑体 CN Normal" panose="020B0400000000000000" charset="-122"/>
                <a:ea typeface="思源黑体 CN Normal" panose="020B0400000000000000" charset="-122"/>
                <a:cs typeface="思源黑体 CN Normal" panose="020B0400000000000000" charset="-122"/>
              </a:rPr>
              <a:t>    </a:t>
            </a:r>
            <a:r>
              <a:rPr lang="en-US" sz="1055" b="0">
                <a:solidFill>
                  <a:schemeClr val="tx1"/>
                </a:solidFill>
                <a:latin typeface="思源黑体 CN Normal" panose="020B0400000000000000" charset="-122"/>
                <a:ea typeface="思源黑体 CN Normal" panose="020B0400000000000000" charset="-122"/>
                <a:cs typeface="思源黑体 CN Normal" panose="020B0400000000000000" charset="-122"/>
              </a:rPr>
              <a:t>   </a:t>
            </a:r>
            <a:endParaRPr lang="en-US" altLang="en-US" sz="1055" b="0">
              <a:solidFill>
                <a:schemeClr val="tx1"/>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rPr>
              <a:t>住建部公告</a:t>
            </a:r>
            <a:endParaRPr>
              <a:latin typeface="微软雅黑" panose="020B0503020204020204" pitchFamily="34" charset="-122"/>
              <a:ea typeface="微软雅黑" panose="020B0503020204020204" pitchFamily="34" charset="-122"/>
            </a:endParaRPr>
          </a:p>
        </p:txBody>
      </p:sp>
      <p:pic>
        <p:nvPicPr>
          <p:cNvPr id="5" name="图片 4"/>
          <p:cNvPicPr>
            <a:picLocks noChangeAspect="1"/>
          </p:cNvPicPr>
          <p:nvPr>
            <p:custDataLst>
              <p:tags r:id="rId1"/>
            </p:custDataLst>
          </p:nvPr>
        </p:nvPicPr>
        <p:blipFill>
          <a:blip r:embed="rId2"/>
          <a:stretch>
            <a:fillRect/>
          </a:stretch>
        </p:blipFill>
        <p:spPr>
          <a:xfrm>
            <a:off x="3497580" y="200660"/>
            <a:ext cx="5496560" cy="64941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废止强制性条文一</a:t>
            </a:r>
            <a:r>
              <a:rPr>
                <a:latin typeface="微软雅黑" panose="020B0503020204020204" pitchFamily="34" charset="-122"/>
                <a:ea typeface="微软雅黑" panose="020B0503020204020204" pitchFamily="34" charset="-122"/>
                <a:sym typeface="+mn-ea"/>
              </a:rPr>
              <a:t>览</a:t>
            </a:r>
            <a:endParaRPr>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325" y="974725"/>
          <a:ext cx="10800715" cy="5487670"/>
        </p:xfrm>
        <a:graphic>
          <a:graphicData uri="http://schemas.openxmlformats.org/drawingml/2006/table">
            <a:tbl>
              <a:tblPr firstRow="1" bandRow="1">
                <a:tableStyleId>{5C22544A-7EE6-4342-B048-85BDC9FD1C3A}</a:tableStyleId>
              </a:tblPr>
              <a:tblGrid>
                <a:gridCol w="1388745"/>
                <a:gridCol w="7729855"/>
                <a:gridCol w="1682115"/>
              </a:tblGrid>
              <a:tr h="720000">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551180">
                <a:tc rowSpan="2">
                  <a:txBody>
                    <a:bodyPr/>
                    <a:p>
                      <a:pPr algn="ctr">
                        <a:buNone/>
                      </a:pPr>
                      <a:r>
                        <a:rPr sz="1600" b="1">
                          <a:latin typeface="微软雅黑" panose="020B0503020204020204" pitchFamily="34" charset="-122"/>
                          <a:ea typeface="微软雅黑" panose="020B0503020204020204" pitchFamily="34" charset="-122"/>
                          <a:cs typeface="微软雅黑" panose="020B0503020204020204" pitchFamily="34" charset="-122"/>
                          <a:sym typeface="+mn-ea"/>
                        </a:rPr>
                        <a:t>《施工企业安全生产管理规范》</a:t>
                      </a:r>
                      <a:endParaRPr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r>
                        <a:rPr sz="1600" b="1">
                          <a:latin typeface="微软雅黑" panose="020B0503020204020204" pitchFamily="34" charset="-122"/>
                          <a:ea typeface="微软雅黑" panose="020B0503020204020204" pitchFamily="34" charset="-122"/>
                          <a:cs typeface="微软雅黑" panose="020B0503020204020204" pitchFamily="34" charset="-122"/>
                          <a:sym typeface="+mn-ea"/>
                        </a:rPr>
                        <a:t>GB 50656-2011</a:t>
                      </a:r>
                      <a:endParaRPr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fontAlgn="auto">
                        <a:lnSpc>
                          <a:spcPct val="120000"/>
                        </a:lnSpc>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3.0.9 建筑施工企业严禁使用国家明令淘汰的安全技术、工艺、设备、设施和材料。</a:t>
                      </a: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r>
              <a:tr h="1290320">
                <a:tc vMerge="1">
                  <a:tcPr/>
                </a:tc>
                <a:tc>
                  <a:txBody>
                    <a:bodyPr/>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5.0.3 建筑施工企业安全生产责任体系应符合下列要求：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1 建筑施工企业应设立由企业主要负责人及各部门负责人组成的安全生产决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策机构，负责领导企业安全管理工作，组织制定企业安全生产中长期管理目标，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审议、决策重大安全事项。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2 各管理层主要负责人中应明确安全生产的第一责任人，对本管理层的安全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生产工作全面负责。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3 各管理层主要负责人应明确并组织落实本管理层各职能部门和岗位的安全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生产职责，实现本管理层的安全管理目标。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4 各管理层的职能部门及岗位负责落实职能范围内与安全生产相关的职责，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实现相关安全管理目标。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5 各管理层专职安全生产管理机构承担的安全职责应包括以下内容：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1）宣传和贯彻国家安全生产法律法规和标准规范；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2）编制并适时更新安全生产管理制度并监督实施；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3）组织或参与企业生产安全相关活动；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4）协调配备工程项目专职安全生产管理人员； </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5）制订企业安全生产考核计划，查处安全生产问题，建立管理档案；</a:t>
                      </a:r>
                      <a:endPar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0353" y="1485053"/>
          <a:ext cx="10800715" cy="2736215"/>
        </p:xfrm>
        <a:graphic>
          <a:graphicData uri="http://schemas.openxmlformats.org/drawingml/2006/table">
            <a:tbl>
              <a:tblPr firstRow="1" bandRow="1">
                <a:tableStyleId>{5C22544A-7EE6-4342-B048-85BDC9FD1C3A}</a:tableStyleId>
              </a:tblPr>
              <a:tblGrid>
                <a:gridCol w="2153285"/>
                <a:gridCol w="6809105"/>
                <a:gridCol w="1838325"/>
              </a:tblGrid>
              <a:tr h="720000">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802640">
                <a:tc rowSpan="3">
                  <a:txBody>
                    <a:bodyPr/>
                    <a:p>
                      <a:pPr algn="ctr">
                        <a:buNone/>
                      </a:pPr>
                      <a:r>
                        <a:rPr sz="1600" b="1">
                          <a:latin typeface="微软雅黑" panose="020B0503020204020204" pitchFamily="34" charset="-122"/>
                          <a:ea typeface="微软雅黑" panose="020B0503020204020204" pitchFamily="34" charset="-122"/>
                          <a:cs typeface="微软雅黑" panose="020B0503020204020204" pitchFamily="34" charset="-122"/>
                          <a:sym typeface="+mn-ea"/>
                        </a:rPr>
                        <a:t>《施工企业安全生产管理规范》</a:t>
                      </a:r>
                      <a:endParaRPr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r>
                        <a:rPr sz="1600" b="1">
                          <a:latin typeface="微软雅黑" panose="020B0503020204020204" pitchFamily="34" charset="-122"/>
                          <a:ea typeface="微软雅黑" panose="020B0503020204020204" pitchFamily="34" charset="-122"/>
                          <a:cs typeface="微软雅黑" panose="020B0503020204020204" pitchFamily="34" charset="-122"/>
                          <a:sym typeface="+mn-ea"/>
                        </a:rPr>
                        <a:t>GB 50656-2011</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10.0.6 建筑施工企业应明确安全技术交底分级的原则、内容、方法及确认手续。 </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87680">
                <a:tc vMerge="1">
                  <a:tcPr/>
                </a:tc>
                <a:tc>
                  <a:txBody>
                    <a:bodyPr/>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12.0.3（6） 施工作业班组应在作业过程中实施安全生产要求</a:t>
                      </a:r>
                      <a:r>
                        <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25805">
                <a:tc vMerge="1">
                  <a:tcPr/>
                </a:tc>
                <a:tc>
                  <a:txBody>
                    <a:bodyPr/>
                    <a:p>
                      <a:pPr indent="0" fontAlgn="auto">
                        <a:lnSpc>
                          <a:spcPct val="120000"/>
                        </a:lnSpc>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15.0.4 建筑施工企业应根据安全检查的类型，确定检查内容和具体标准，编制相应的安全检查评分表，配备必要的检查、测试器具。</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53533" y="952288"/>
          <a:ext cx="10800715" cy="4053840"/>
        </p:xfrm>
        <a:graphic>
          <a:graphicData uri="http://schemas.openxmlformats.org/drawingml/2006/table">
            <a:tbl>
              <a:tblPr firstRow="1" bandRow="1">
                <a:tableStyleId>{5C22544A-7EE6-4342-B048-85BDC9FD1C3A}</a:tableStyleId>
              </a:tblPr>
              <a:tblGrid>
                <a:gridCol w="1887220"/>
                <a:gridCol w="7075170"/>
                <a:gridCol w="1838325"/>
              </a:tblGrid>
              <a:tr h="720000">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706120">
                <a:tc rowSpan="5">
                  <a:txBody>
                    <a:bodyPr/>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《建筑机械使用安全技术规程》</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JGJ 33-2012</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2.0.1 特种设备操作人员应经过专业培训、考核合格取得建设行政主管部门颁发的操作证，并应经过安全技术交底后持证上岗。</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570230">
                <a:tc vMerge="1">
                  <a:tcPr/>
                </a:tc>
                <a:tc>
                  <a:txBody>
                    <a:bodyPr/>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2.0.2  机械必须按出厂使用说明书规定的技术性能、承载能力和使用条件，正确操作，合理使用，严禁超载、超速作业或任意扩大使用范围。</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r>
                        <a:rPr lang="en-US" altLang="zh-CN" sz="1600">
                          <a:latin typeface="微软雅黑" panose="020B0503020204020204" pitchFamily="34" charset="-122"/>
                          <a:ea typeface="微软雅黑" panose="020B0503020204020204" pitchFamily="34" charset="-122"/>
                          <a:sym typeface="+mn-ea"/>
                        </a:rPr>
                        <a:t>3.6.1</a:t>
                      </a: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509270">
                <a:tc vMerge="1">
                  <a:tcPr/>
                </a:tc>
                <a:tc>
                  <a:txBody>
                    <a:bodyPr/>
                    <a:p>
                      <a:pPr indent="0" fontAlgn="auto">
                        <a:lnSpc>
                          <a:spcPct val="120000"/>
                        </a:lnSpc>
                        <a:buNone/>
                      </a:pPr>
                      <a:r>
                        <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2.0.3 机械上的各种安全防护和保险装置及各种安全信息装置必须齐全有效。</a:t>
                      </a:r>
                      <a:endPar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r>
                        <a:rPr lang="en-US" altLang="zh-CN" sz="1600">
                          <a:latin typeface="微软雅黑" panose="020B0503020204020204" pitchFamily="34" charset="-122"/>
                          <a:ea typeface="微软雅黑" panose="020B0503020204020204" pitchFamily="34" charset="-122"/>
                        </a:rPr>
                        <a:t>3.6.3</a:t>
                      </a: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0612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2.0.21  清洁、保养、维修机械或电气装置前，必须先切断电源，等机械停稳后再进行操作。严禁带电或采用预约停送电时间的方式进行检修。</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r>
                        <a:rPr lang="en-US" altLang="zh-CN" sz="1600">
                          <a:latin typeface="微软雅黑" panose="020B0503020204020204" pitchFamily="34" charset="-122"/>
                          <a:ea typeface="微软雅黑" panose="020B0503020204020204" pitchFamily="34" charset="-122"/>
                        </a:rPr>
                        <a:t>3.6.4</a:t>
                      </a: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0612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 4.1.11建筑起重机械的变幅限位器、力矩限制器、起重量限制器、防坠安全器、钢丝绳防脱装置、防脱钩装置以及各种行程限位开关等安全保护装置，必须齐全有效，严禁随意调整或拆除。严禁利用限制器和限位装置代替操纵机构。</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0565" y="1485265"/>
          <a:ext cx="10800715" cy="4555490"/>
        </p:xfrm>
        <a:graphic>
          <a:graphicData uri="http://schemas.openxmlformats.org/drawingml/2006/table">
            <a:tbl>
              <a:tblPr firstRow="1" bandRow="1">
                <a:tableStyleId>{5C22544A-7EE6-4342-B048-85BDC9FD1C3A}</a:tableStyleId>
              </a:tblPr>
              <a:tblGrid>
                <a:gridCol w="1680210"/>
                <a:gridCol w="7282180"/>
                <a:gridCol w="1838325"/>
              </a:tblGrid>
              <a:tr h="680085">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706120">
                <a:tc rowSpan="5">
                  <a:txBody>
                    <a:bodyPr/>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《建筑机械使用安全技术规程》</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JGJ 33-2012</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4.1.14 在风速达到9.0m/s 及以上或大雨、大雪、大雾等恶劣天气时，严禁进行建筑起重机械的安装拆卸作业。</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r>
                        <a:rPr lang="en-US" altLang="zh-CN" sz="1600">
                          <a:latin typeface="微软雅黑" panose="020B0503020204020204" pitchFamily="34" charset="-122"/>
                          <a:ea typeface="微软雅黑" panose="020B0503020204020204" pitchFamily="34" charset="-122"/>
                        </a:rPr>
                        <a:t>3.4.7</a:t>
                      </a: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99822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4.5.2 桅杆式起重机专项方案必须按规定程序审批，并应经专家论证后实施。施工单位必须指定安全技术人员对桅杆式起重机的安装、使用和拆卸进行现场监督和监测。</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06120">
                <a:tc vMerge="1">
                  <a:tcPr/>
                </a:tc>
                <a:tc>
                  <a:txBody>
                    <a:bodyPr/>
                    <a:p>
                      <a:pPr indent="0" fontAlgn="auto">
                        <a:lnSpc>
                          <a:spcPct val="120000"/>
                        </a:lnSpc>
                        <a:buNone/>
                      </a:pPr>
                      <a:r>
                        <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5.1.4 作业前，必须查明施工场地内明、暗铺设的各类管线等设施，并应采用明显记号标识。严禁在离地下管线、承压管道1m 距离以内进行大型机械作业。</a:t>
                      </a:r>
                      <a:endPar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0612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5.1.10 机械回转作业时，配合人员必须在机械回转半径以外工作。当需在回转半径以内工作时，必须将机械停止回转并制动。</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r>
                        <a:rPr lang="en-US" altLang="zh-CN" sz="1600">
                          <a:latin typeface="微软雅黑" panose="020B0503020204020204" pitchFamily="34" charset="-122"/>
                          <a:ea typeface="微软雅黑" panose="020B0503020204020204" pitchFamily="34" charset="-122"/>
                        </a:rPr>
                        <a:t>3.4.1</a:t>
                      </a: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58825">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5.5.6 作业中，严禁人员上下机械，传递物件，以及在铲斗内、拖把或机架上坐立。</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1200" y="1194647"/>
          <a:ext cx="10800715" cy="5003165"/>
        </p:xfrm>
        <a:graphic>
          <a:graphicData uri="http://schemas.openxmlformats.org/drawingml/2006/table">
            <a:tbl>
              <a:tblPr firstRow="1" bandRow="1">
                <a:tableStyleId>{5C22544A-7EE6-4342-B048-85BDC9FD1C3A}</a:tableStyleId>
              </a:tblPr>
              <a:tblGrid>
                <a:gridCol w="1826895"/>
                <a:gridCol w="7135495"/>
                <a:gridCol w="1838325"/>
              </a:tblGrid>
              <a:tr h="720000">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82600">
                <a:tc rowSpan="7">
                  <a:txBody>
                    <a:bodyPr/>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《建筑机械使用安全技术规程》</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r>
                        <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rPr>
                        <a:t>JGJ 33-2012</a:t>
                      </a:r>
                      <a:endParaRPr lang="zh-CN" altLang="en-US"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5.10.20 装载机转向架未锁闭时，严禁站在前后车架之间进行检修保养。</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r>
                        <a:rPr lang="en-US" altLang="zh-CN" sz="1600">
                          <a:ea typeface="微软雅黑" panose="020B0503020204020204" pitchFamily="34" charset="-122"/>
                        </a:rPr>
                        <a:t>3.6.4</a:t>
                      </a:r>
                      <a:endParaRPr lang="en-US" altLang="zh-CN" sz="1600">
                        <a:ea typeface="微软雅黑" panose="020B0503020204020204" pitchFamily="34" charset="-122"/>
                      </a:endParaRPr>
                    </a:p>
                  </a:txBody>
                  <a:tcPr marL="121920" marR="121920" marT="60960" marB="60960" anchor="ctr" anchorCtr="0"/>
                </a:tc>
              </a:tr>
              <a:tr h="48768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5.13.7 夯锤下落后，在吊钩尚未降至夯锤吊环附近前，操作人员严禁提前下坑挂钩。从坑中提锤时，严禁挂钩人员站在锤上随锤提升。</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514350">
                <a:tc vMerge="1">
                  <a:tcPr/>
                </a:tc>
                <a:tc>
                  <a:txBody>
                    <a:bodyPr/>
                    <a:p>
                      <a:pPr indent="0" fontAlgn="auto">
                        <a:lnSpc>
                          <a:spcPct val="120000"/>
                        </a:lnSpc>
                        <a:buNone/>
                      </a:pPr>
                      <a:r>
                        <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7.1.23 桩孔成型后，当暂不浇注混凝土时，孔口必须及时封盖。</a:t>
                      </a:r>
                      <a:endParaRPr 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8768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8.2.7 料斗提升时，人员严禁在料斗下停留或通过;当需在料斗下方进行清理或检修时，应将料斗提升至上止点，并必须用保险销锁牢或用保险链挂牢。</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zh-CN" altLang="en-US" sz="1600">
                        <a:latin typeface="微软雅黑" panose="020B0503020204020204" pitchFamily="34" charset="-122"/>
                        <a:ea typeface="微软雅黑" panose="020B0503020204020204" pitchFamily="34" charset="-122"/>
                      </a:endParaRPr>
                    </a:p>
                  </a:txBody>
                  <a:tcPr marL="121920" marR="121920" marT="60960" marB="60960" anchor="ctr" anchorCtr="0"/>
                </a:tc>
              </a:tr>
              <a:tr h="461645">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10.3.1 木工圆锯机上的旋转锯片必须设置防护罩。</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0612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12.1.4 焊割现场及高空焊割作业下方，严禁堆放油类、木材、氧气瓶、乙炔瓶、保温材料等易燃、易爆物品。</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06120">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12.1.9 对承压状态的压力容器和装有剧毒、易燃、易爆物品的容器，严禁进行焊接或切割作业。</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748" y="1184063"/>
          <a:ext cx="10800715" cy="4400550"/>
        </p:xfrm>
        <a:graphic>
          <a:graphicData uri="http://schemas.openxmlformats.org/drawingml/2006/table">
            <a:tbl>
              <a:tblPr firstRow="1" bandRow="1">
                <a:tableStyleId>{5C22544A-7EE6-4342-B048-85BDC9FD1C3A}</a:tableStyleId>
              </a:tblPr>
              <a:tblGrid>
                <a:gridCol w="1887220"/>
                <a:gridCol w="7075170"/>
                <a:gridCol w="1838325"/>
              </a:tblGrid>
              <a:tr h="720000">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1659890">
                <a:tc rowSpan="4">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《施工现场临时用电安全技术规范》JGJ 46-2005</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1.0.3 建筑施工现场临时用电工程专用的电源中性点直接接地的220/380V三相四线制低压电力系统，必须符合下列规定:</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采用三级配电系统；</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采用 TN-S接零保护系统；</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采用二级漏电保护系统。</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544195">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3.1.4 临时用电组织设计及变更时，必须履行“编制、审核、批准”程序，由电气工程技术人员组织编制，经相关部门审核及具有法人资格企业的技术负责人批准后实施。变更用电组织设计时应补充有关图纸资料。</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06120">
                <a:tc vMerge="1">
                  <a:tcPr/>
                </a:tc>
                <a:tc>
                  <a:txBody>
                    <a:bodyPr/>
                    <a:p>
                      <a:pPr indent="0"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3.1.5 临时用电工程必须经编制、审核、批准部门和使用单位共同验收，合格后方可投入使用。</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770255">
                <a:tc vMerge="1">
                  <a:tcPr/>
                </a:tc>
                <a:tc>
                  <a:txBody>
                    <a:bodyPr/>
                    <a:p>
                      <a:pPr indent="0" fontAlgn="auto">
                        <a:lnSpc>
                          <a:spcPct val="120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rPr>
                        <a:t>3.3.4 临时用电工程定期检查应按分部、分项工程进行，对安全隐患必须及时处理，并应履行复查验收手续。</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963295"/>
          <a:ext cx="11187430" cy="5337810"/>
        </p:xfrm>
        <a:graphic>
          <a:graphicData uri="http://schemas.openxmlformats.org/drawingml/2006/table">
            <a:tbl>
              <a:tblPr firstRow="1" bandRow="1">
                <a:tableStyleId>{5C22544A-7EE6-4342-B048-85BDC9FD1C3A}</a:tableStyleId>
              </a:tblPr>
              <a:tblGrid>
                <a:gridCol w="1955800"/>
                <a:gridCol w="7427595"/>
                <a:gridCol w="1804035"/>
              </a:tblGrid>
              <a:tr h="720000">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1033780">
                <a:tc rowSpan="4">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《施工现场临时用电安全技术规范》JGJ 46-2005</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l" fontAlgn="auto">
                        <a:lnSpc>
                          <a:spcPct val="120000"/>
                        </a:lnSpc>
                        <a:buClrTx/>
                        <a:buSzTx/>
                        <a:buFontTx/>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5.1.1 在施工现场专用变压器的供电的 TN-S 接零保护系统中电气设备的金属外壳必须与保护零线连接。保护零线应由工作接地线、配电室(总配电箱)电源侧零线或总漏电保护器电源侧警线处引出。</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1484630">
                <a:tc vMerge="1">
                  <a:tcPr/>
                </a:tc>
                <a:tc>
                  <a:txBody>
                    <a:bodyPr/>
                    <a:p>
                      <a:pPr algn="l" fontAlgn="auto">
                        <a:lnSpc>
                          <a:spcPct val="120000"/>
                        </a:lnSpc>
                        <a:buClrTx/>
                        <a:buSzTx/>
                        <a:buFontTx/>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5.1.2 当施工现场与外电线路共用同一供电系统时，电气设备的接地、接零保护应与原系统保持一致。不得一部分设备做保护接零，另一部分设备做保护接地。</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20000"/>
                        </a:lnSpc>
                        <a:buClrTx/>
                        <a:buSzTx/>
                        <a:buFontTx/>
                        <a:buNone/>
                      </a:pPr>
                      <a:r>
                        <a:rPr lang="en-US" altLang="zh-CN"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采用 TN 系统做保护接零时，工作零线(N线)必须通过总漏电保护器，保护零线(PE线)必须由电源进线零线重复接地处或总漏电保护器电源侧零线处，引出形成局部 TN-S接零保护系统。</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19100">
                <a:tc vMerge="1">
                  <a:tcPr/>
                </a:tc>
                <a:tc>
                  <a:txBody>
                    <a:bodyPr/>
                    <a:p>
                      <a:pPr algn="l" fontAlgn="auto">
                        <a:lnSpc>
                          <a:spcPct val="120000"/>
                        </a:lnSpc>
                        <a:buClrTx/>
                        <a:buSzTx/>
                        <a:buFontTx/>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5.1.10  PE线上严禁装设开关或熔断器，严禁通过工作电流，且严禁断线。</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19100">
                <a:tc vMerge="1">
                  <a:tcPr/>
                </a:tc>
                <a:tc>
                  <a:txBody>
                    <a:bodyPr/>
                    <a:p>
                      <a:pPr algn="l" fontAlgn="auto">
                        <a:lnSpc>
                          <a:spcPct val="120000"/>
                        </a:lnSpc>
                        <a:buClrTx/>
                        <a:buSzTx/>
                        <a:buFontTx/>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5.3.2 TN系统中的保护零线除必须在配电室或总配电箱处做重复接地外，还必须在配电系统的中间处和末端处做重复接地。</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l" fontAlgn="auto">
                        <a:lnSpc>
                          <a:spcPct val="120000"/>
                        </a:lnSpc>
                        <a:buClrTx/>
                        <a:buSzTx/>
                        <a:buFontTx/>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       在 TN 系统中，保护零线每一处重复接地装置的接地电阻值不应大于 10Ω。在工作接地电阻值允许达到10Ω的电力系统中，所有重复接地的等效电阻值不应大于 10Ω。</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1200" y="1092200"/>
          <a:ext cx="10800715" cy="4973320"/>
        </p:xfrm>
        <a:graphic>
          <a:graphicData uri="http://schemas.openxmlformats.org/drawingml/2006/table">
            <a:tbl>
              <a:tblPr firstRow="1" bandRow="1">
                <a:tableStyleId>{5C22544A-7EE6-4342-B048-85BDC9FD1C3A}</a:tableStyleId>
              </a:tblPr>
              <a:tblGrid>
                <a:gridCol w="1929765"/>
                <a:gridCol w="7032625"/>
                <a:gridCol w="1838325"/>
              </a:tblGrid>
              <a:tr h="720000">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706120">
                <a:tc rowSpan="6">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《施工现场临时用电安全技术规范》JGJ 46-2005</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5.4.7 做防雷接地机械上的电气设备，所连接的 PE 线必须同时做重复接地，同一台机械电气设备的重复接地和机械的防雷接地可共用同一接地体，但接地电阻应符合重复接地电阻值的要求。</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ea typeface="微软雅黑" panose="020B0503020204020204" pitchFamily="34" charset="-122"/>
                      </a:endParaRPr>
                    </a:p>
                  </a:txBody>
                  <a:tcPr marL="121920" marR="121920" marT="60960" marB="60960" anchor="ctr" anchorCtr="0"/>
                </a:tc>
              </a:tr>
              <a:tr h="706120">
                <a:tc vMerge="1">
                  <a:tcPr/>
                </a:tc>
                <a:tc>
                  <a:txBody>
                    <a:bodyPr/>
                    <a:p>
                      <a:pPr indent="0" algn="l" fontAlgn="auto">
                        <a:lnSpc>
                          <a:spcPct val="120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6.1.6 配电柜应装设电源隔离开关及短路、过载、漏电保护电器。电源隔离开关分断时应有明显可见分断点。</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806450">
                <a:tc vMerge="1">
                  <a:tcPr/>
                </a:tc>
                <a:tc>
                  <a:txBody>
                    <a:bodyPr/>
                    <a:p>
                      <a:pPr indent="0" algn="l" fontAlgn="auto">
                        <a:lnSpc>
                          <a:spcPct val="125000"/>
                        </a:lnSpc>
                        <a:buNone/>
                      </a:pPr>
                      <a:r>
                        <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6.1.8 配电柜或配电线路停电维修时，应挂接地线，并应悬挂“禁止合闸、有人工作”停电标志牌。停送电必须由专人负责。</a:t>
                      </a:r>
                      <a:endParaRPr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ea typeface="微软雅黑" panose="020B0503020204020204" pitchFamily="34" charset="-122"/>
                      </a:endParaRPr>
                    </a:p>
                  </a:txBody>
                  <a:tcPr marL="121920" marR="121920" marT="60960" marB="60960" anchor="ctr" anchorCtr="0"/>
                </a:tc>
              </a:tr>
              <a:tr h="505460">
                <a:tc vMerge="1">
                  <a:tcPr/>
                </a:tc>
                <a:tc>
                  <a:txBody>
                    <a:bodyPr/>
                    <a:p>
                      <a:pPr indent="0" algn="l" fontAlgn="auto">
                        <a:lnSpc>
                          <a:spcPct val="125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6.2.3 发电机组电源必须与外电线路电源连锁，严禁并列运行。</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ea typeface="微软雅黑" panose="020B0503020204020204" pitchFamily="34" charset="-122"/>
                      </a:endParaRPr>
                    </a:p>
                  </a:txBody>
                  <a:tcPr marL="121920" marR="121920" marT="60960" marB="60960" anchor="ctr" anchorCtr="0"/>
                </a:tc>
              </a:tr>
              <a:tr h="505460">
                <a:tc vMerge="1">
                  <a:tcPr/>
                </a:tc>
                <a:tc>
                  <a:txBody>
                    <a:bodyPr/>
                    <a:p>
                      <a:pPr indent="0" algn="l" fontAlgn="auto">
                        <a:lnSpc>
                          <a:spcPct val="125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6.2.7 发电机组并列运行时，必须装设同期装置，并在机组同步运行后再向负载供电。</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ea typeface="微软雅黑" panose="020B0503020204020204" pitchFamily="34" charset="-122"/>
                      </a:endParaRPr>
                    </a:p>
                  </a:txBody>
                  <a:tcPr marL="121920" marR="121920" marT="60960" marB="60960" anchor="ctr" anchorCtr="0"/>
                </a:tc>
              </a:tr>
              <a:tr h="505460">
                <a:tc vMerge="1">
                  <a:tcPr/>
                </a:tc>
                <a:tc>
                  <a:txBody>
                    <a:bodyPr/>
                    <a:p>
                      <a:pPr indent="0" algn="l" fontAlgn="auto">
                        <a:lnSpc>
                          <a:spcPct val="125000"/>
                        </a:lnSpc>
                        <a:buNone/>
                      </a:pPr>
                      <a:r>
                        <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7.2.3 电缆线路应采用埋地或架空敷设，严禁沿地面明设，并应避免机械损伤和介质腐蚀。埋地电缆路径应设方位标志。</a:t>
                      </a:r>
                      <a:endParaRPr lang="zh-CN" altLang="en-US" sz="16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4025900" y="1649730"/>
            <a:ext cx="712470" cy="480695"/>
          </a:xfrm>
        </p:spPr>
        <p:txBody>
          <a:bodyPr/>
          <a:p>
            <a:r>
              <a:rPr lang="en-US" altLang="zh-CN"/>
              <a:t>01</a:t>
            </a:r>
            <a:endParaRPr lang="en-US" altLang="zh-CN"/>
          </a:p>
        </p:txBody>
      </p:sp>
      <p:sp>
        <p:nvSpPr>
          <p:cNvPr id="5" name="文本占位符 4"/>
          <p:cNvSpPr>
            <a:spLocks noGrp="1"/>
          </p:cNvSpPr>
          <p:nvPr>
            <p:ph type="body" sz="quarter" idx="13"/>
          </p:nvPr>
        </p:nvSpPr>
        <p:spPr>
          <a:xfrm>
            <a:off x="4738582" y="1650153"/>
            <a:ext cx="3876040" cy="480907"/>
          </a:xfrm>
        </p:spPr>
        <p:txBody>
          <a:bodyPr/>
          <a:p>
            <a:r>
              <a:rPr lang="zh-CN" altLang="en-US">
                <a:latin typeface="微软雅黑" panose="020B0503020204020204" pitchFamily="34" charset="-122"/>
                <a:ea typeface="微软雅黑" panose="020B0503020204020204" pitchFamily="34" charset="-122"/>
              </a:rPr>
              <a:t>规范出台背景</a:t>
            </a:r>
            <a:endParaRPr lang="zh-CN" altLang="en-US">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14"/>
          </p:nvPr>
        </p:nvSpPr>
        <p:spPr>
          <a:xfrm>
            <a:off x="4025900" y="2583815"/>
            <a:ext cx="712470" cy="480695"/>
          </a:xfrm>
        </p:spPr>
        <p:txBody>
          <a:bodyPr/>
          <a:p>
            <a:r>
              <a:t>02</a:t>
            </a:r>
          </a:p>
        </p:txBody>
      </p:sp>
      <p:sp>
        <p:nvSpPr>
          <p:cNvPr id="7" name="文本占位符 6"/>
          <p:cNvSpPr>
            <a:spLocks noGrp="1"/>
          </p:cNvSpPr>
          <p:nvPr>
            <p:ph type="body" sz="quarter" idx="15"/>
          </p:nvPr>
        </p:nvSpPr>
        <p:spPr>
          <a:xfrm>
            <a:off x="4738158" y="3517265"/>
            <a:ext cx="3486573" cy="480907"/>
          </a:xfrm>
        </p:spPr>
        <p:txBody>
          <a:bodyPr/>
          <a:p>
            <a:r>
              <a:rPr lang="zh-CN" altLang="en-US">
                <a:latin typeface="微软雅黑" panose="020B0503020204020204" pitchFamily="34" charset="-122"/>
                <a:ea typeface="微软雅黑" panose="020B0503020204020204" pitchFamily="34" charset="-122"/>
              </a:rPr>
              <a:t>规范主要内容及条文详解</a:t>
            </a:r>
            <a:endParaRPr lang="zh-CN" altLang="en-US">
              <a:latin typeface="微软雅黑" panose="020B0503020204020204" pitchFamily="34" charset="-122"/>
              <a:ea typeface="微软雅黑" panose="020B0503020204020204" pitchFamily="34" charset="-122"/>
            </a:endParaRPr>
          </a:p>
        </p:txBody>
      </p:sp>
      <p:sp>
        <p:nvSpPr>
          <p:cNvPr id="8" name="文本占位符 7"/>
          <p:cNvSpPr>
            <a:spLocks noGrp="1"/>
          </p:cNvSpPr>
          <p:nvPr>
            <p:ph type="body" sz="quarter" idx="16"/>
          </p:nvPr>
        </p:nvSpPr>
        <p:spPr>
          <a:xfrm>
            <a:off x="4025477" y="3517265"/>
            <a:ext cx="712471" cy="480695"/>
          </a:xfrm>
        </p:spPr>
        <p:txBody>
          <a:bodyPr/>
          <a:p>
            <a:r>
              <a:t>03</a:t>
            </a:r>
          </a:p>
        </p:txBody>
      </p:sp>
      <p:sp>
        <p:nvSpPr>
          <p:cNvPr id="19" name="文本占位符 18"/>
          <p:cNvSpPr>
            <a:spLocks noGrp="1"/>
          </p:cNvSpPr>
          <p:nvPr>
            <p:ph type="body" sz="quarter" idx="23"/>
          </p:nvPr>
        </p:nvSpPr>
        <p:spPr>
          <a:xfrm>
            <a:off x="4738582" y="2584027"/>
            <a:ext cx="4408593" cy="480907"/>
          </a:xfrm>
        </p:spPr>
        <p:txBody>
          <a:bodyPr/>
          <a:p>
            <a:r>
              <a:rPr lang="zh-CN" altLang="en-US">
                <a:latin typeface="微软雅黑" panose="020B0503020204020204" pitchFamily="34" charset="-122"/>
                <a:ea typeface="微软雅黑" panose="020B0503020204020204" pitchFamily="34" charset="-122"/>
              </a:rPr>
              <a:t>相关脚手架规范废止强制性条文一览</a:t>
            </a:r>
            <a:endParaRPr lang="zh-CN" altLang="en-US">
              <a:latin typeface="微软雅黑" panose="020B0503020204020204" pitchFamily="34" charset="-122"/>
              <a:ea typeface="微软雅黑" panose="020B0503020204020204" pitchFamily="34" charset="-122"/>
            </a:endParaRPr>
          </a:p>
        </p:txBody>
      </p:sp>
      <p:sp>
        <p:nvSpPr>
          <p:cNvPr id="2" name="文本占位符 6"/>
          <p:cNvSpPr>
            <a:spLocks noGrp="1"/>
          </p:cNvSpPr>
          <p:nvPr/>
        </p:nvSpPr>
        <p:spPr>
          <a:xfrm>
            <a:off x="4738158" y="4391660"/>
            <a:ext cx="3486573" cy="480907"/>
          </a:xfrm>
          <a:prstGeom prst="rect">
            <a:avLst/>
          </a:prstGeom>
          <a:effectLst/>
        </p:spPr>
        <p:txBody>
          <a:bodyPr anchor="t" anchorCtr="0">
            <a:noAutofit/>
          </a:bodyPr>
          <a:lstStyle>
            <a:lvl1pPr marL="0" marR="0" lvl="0" indent="0" algn="l" defTabSz="914400" rtl="0" eaLnBrk="1" fontAlgn="auto" latinLnBrk="0" hangingPunct="1">
              <a:lnSpc>
                <a:spcPct val="110000"/>
              </a:lnSpc>
              <a:spcBef>
                <a:spcPts val="0"/>
              </a:spcBef>
              <a:spcAft>
                <a:spcPts val="1000"/>
              </a:spcAft>
              <a:buClrTx/>
              <a:buSzTx/>
              <a:buFontTx/>
              <a:buNone/>
              <a:defRPr kumimoji="0" lang="zh-CN" altLang="en-US" sz="2000" b="0" i="0" u="none" strike="noStrike" kern="1200" cap="none" spc="0" normalizeH="0" baseline="0" noProof="1" dirty="0">
                <a:solidFill>
                  <a:schemeClr val="tx1"/>
                </a:solidFill>
                <a:effectLst/>
                <a:uFillTx/>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latin typeface="微软雅黑" panose="020B0503020204020204" pitchFamily="34" charset="-122"/>
                <a:ea typeface="微软雅黑" panose="020B0503020204020204" pitchFamily="34" charset="-122"/>
              </a:rPr>
              <a:t>规范出台后的启示</a:t>
            </a:r>
            <a:endParaRPr lang="zh-CN" altLang="en-US">
              <a:latin typeface="微软雅黑" panose="020B0503020204020204" pitchFamily="34" charset="-122"/>
              <a:ea typeface="微软雅黑" panose="020B0503020204020204" pitchFamily="34" charset="-122"/>
            </a:endParaRPr>
          </a:p>
        </p:txBody>
      </p:sp>
      <p:sp>
        <p:nvSpPr>
          <p:cNvPr id="3" name="文本占位符 7"/>
          <p:cNvSpPr>
            <a:spLocks noGrp="1"/>
          </p:cNvSpPr>
          <p:nvPr/>
        </p:nvSpPr>
        <p:spPr>
          <a:xfrm>
            <a:off x="4025477" y="4391660"/>
            <a:ext cx="712471" cy="480695"/>
          </a:xfrm>
          <a:prstGeom prst="rect">
            <a:avLst/>
          </a:prstGeom>
          <a:effectLst/>
        </p:spPr>
        <p:txBody>
          <a:bodyPr anchor="t" anchorCtr="0">
            <a:noAutofit/>
          </a:bodyPr>
          <a:lstStyle>
            <a:lvl1pPr marL="0" marR="0" lvl="0" indent="0" algn="ctr" defTabSz="914400" rtl="0" eaLnBrk="1" fontAlgn="auto" latinLnBrk="0" hangingPunct="1">
              <a:lnSpc>
                <a:spcPct val="100000"/>
              </a:lnSpc>
              <a:spcBef>
                <a:spcPts val="0"/>
              </a:spcBef>
              <a:spcAft>
                <a:spcPts val="1000"/>
              </a:spcAft>
              <a:buClrTx/>
              <a:buSzTx/>
              <a:buFontTx/>
              <a:buNone/>
              <a:defRPr kumimoji="0" lang="en-US" altLang="zh-CN" sz="2400" b="1" i="0" u="none" strike="noStrike" kern="1200" cap="none" spc="300" normalizeH="0" baseline="0" noProof="1" dirty="0" smtClean="0">
                <a:solidFill>
                  <a:schemeClr val="tx1">
                    <a:lumMod val="85000"/>
                    <a:lumOff val="15000"/>
                  </a:schemeClr>
                </a:solidFill>
                <a:effectLst/>
                <a:uFillTx/>
                <a:latin typeface="思源黑体 CN Bold" panose="020B0800000000000000" charset="-122"/>
                <a:ea typeface="思源黑体 CN Bold" panose="020B0800000000000000" charset="-122"/>
                <a:cs typeface="+mj-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t>04</a:t>
            </a: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1200" y="955675"/>
          <a:ext cx="10800715" cy="6828155"/>
        </p:xfrm>
        <a:graphic>
          <a:graphicData uri="http://schemas.openxmlformats.org/drawingml/2006/table">
            <a:tbl>
              <a:tblPr firstRow="1" bandRow="1">
                <a:tableStyleId>{5C22544A-7EE6-4342-B048-85BDC9FD1C3A}</a:tableStyleId>
              </a:tblPr>
              <a:tblGrid>
                <a:gridCol w="1946910"/>
                <a:gridCol w="7015480"/>
                <a:gridCol w="1838325"/>
              </a:tblGrid>
              <a:tr h="575945">
                <a:tc>
                  <a:txBody>
                    <a:bodyPr/>
                    <a:p>
                      <a:pPr algn="ctr">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610870">
                <a:tc rowSpan="5">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《施工现场临时用电安全技术规范》JGJ 46-2005</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0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7.2.1 电缆中必须包含全部工作芯线和用作保护零线或保护线的芯线。需要三相四线制配电的电缆线路必须采用五芯电缆。</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0000"/>
                        </a:lnSpc>
                        <a:buNone/>
                      </a:pPr>
                      <a:r>
                        <a:rPr lang="en-US" altLang="zh-CN"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五芯电缆必须包含淡蓝、绿/黄二种颜色绝缘芯线。淡蓝色芯线必须用作N线;绿/黄双色芯线必须用作 PE 线，严禁混用。</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87680">
                <a:tc vMerge="1">
                  <a:tcPr/>
                </a:tc>
                <a:tc>
                  <a:txBody>
                    <a:bodyPr/>
                    <a:p>
                      <a:pPr indent="0" algn="l" fontAlgn="auto">
                        <a:lnSpc>
                          <a:spcPct val="120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8.1.3 每台用电设备必须有各自专用的开关箱，严禁用同一个开关箱直接控制2台及2台以上用电设备(含插座)。</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61035">
                <a:tc vMerge="1">
                  <a:tcPr/>
                </a:tc>
                <a:tc>
                  <a:txBody>
                    <a:bodyPr/>
                    <a:p>
                      <a:pPr indent="0" algn="l" fontAlgn="auto">
                        <a:lnSpc>
                          <a:spcPct val="120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8.1.11 配电箱的电器安装板上必须分设N线端子板和 PE 线端子板。N线端子板必须与金属电器安装板绝缘;PE 线端子板必须与金属电器安装板做电气连接。</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0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进出线中的N线必须通过N线端子板连接;PE 线必须通过 PE 线端子板连接。</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87680">
                <a:tc vMerge="1">
                  <a:tcPr/>
                </a:tc>
                <a:tc>
                  <a:txBody>
                    <a:bodyPr/>
                    <a:p>
                      <a:pPr indent="0" algn="l" fontAlgn="auto">
                        <a:lnSpc>
                          <a:spcPct val="120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8.2.10 开关箱中漏电保护器的额定漏电动作电流不应大于30mA，额定漏电动作时间不应大于 0.1so</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0000"/>
                        </a:lnSpc>
                        <a:buNone/>
                      </a:pPr>
                      <a:r>
                        <a:rPr lang="en-US" altLang="zh-CN"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使用于潮湿或有腐蚀介质场所的漏电保护器应采用防溅型产品，其额定漏电动作电流不应大于15mA，额定漏电动作时间不应大于 0.1s。</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87680">
                <a:tc vMerge="1">
                  <a:tcPr/>
                </a:tc>
                <a:tc>
                  <a:txBody>
                    <a:bodyPr/>
                    <a:p>
                      <a:pPr indent="0" algn="l" fontAlgn="auto">
                        <a:lnSpc>
                          <a:spcPct val="120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8.2.11 总配电箱中漏电保护器的额定漏电动作电流应大于30mA，额定漏电动作时间应大于0.1s，但其额定漏电动作电流与额定漏电动作时间的乘积不应大于 30mA·S。</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1200" y="1092200"/>
          <a:ext cx="10800715" cy="5067935"/>
        </p:xfrm>
        <a:graphic>
          <a:graphicData uri="http://schemas.openxmlformats.org/drawingml/2006/table">
            <a:tbl>
              <a:tblPr firstRow="1" bandRow="1">
                <a:tableStyleId>{5C22544A-7EE6-4342-B048-85BDC9FD1C3A}</a:tableStyleId>
              </a:tblPr>
              <a:tblGrid>
                <a:gridCol w="1911985"/>
                <a:gridCol w="7230745"/>
                <a:gridCol w="165798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6">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《施工现场临时用电安全技术规范》JGJ 46-2005</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8.2.15 配电箱、开关箱的电源进线端严禁采用插头和插座做活动连接。</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8.3.4 对配电箱、开关箱进行定期维修、检查时，必须将其前一级相应的电源隔离开关分闸断电，并悬挂“禁止合闸、有人工作”停电标志牌，严禁带电作业。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3246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9.7.3 对混凝土搅拌机、钢筋加工机械、木工机械、盾构机械等设备进行清理、检查、维修时，必须首先将其开关箱分闸断电，呈现可见电源分断点，并关门上锁。</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10.2.2 下列特殊场所应使用安全特低电压照明器:</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隧道、人防工程、高温、有导电灰尘、比较潮湿或灯具离地面高度低于 2.5m 等场所的照明，电源电压不应大于36V</a:t>
                      </a:r>
                      <a:r>
                        <a:rPr lang="zh-CN"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潮湿和易触及带电体场所的照明，电源电压不得大于24V</a:t>
                      </a:r>
                      <a:r>
                        <a:rPr lang="zh-CN"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特别潮湿场所、导电良好的地面、锅炉或金属容器内的照明，电源电压不得大于 12V。</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527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10.2.5 照明变压器必须使用双绕组型安全隔离变压器，严禁使用自耦变压器。</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3246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10.3.11 对夜间影响飞机或车辆通行的在建工程及机械设备。必须设置醒目的红色信号灯，其电源应设在施工现场总电源开关的前侧，并应设置外电线路停止供电时的应急自备电源。</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10235" y="1805305"/>
          <a:ext cx="10800715" cy="2055495"/>
        </p:xfrm>
        <a:graphic>
          <a:graphicData uri="http://schemas.openxmlformats.org/drawingml/2006/table">
            <a:tbl>
              <a:tblPr firstRow="1" bandRow="1">
                <a:tableStyleId>{5C22544A-7EE6-4342-B048-85BDC9FD1C3A}</a:tableStyleId>
              </a:tblPr>
              <a:tblGrid>
                <a:gridCol w="2565400"/>
                <a:gridCol w="6577330"/>
                <a:gridCol w="165798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641985">
                <a:tc rowSpan="2">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《建筑施工安全检查标准》JGJ 59-2011</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4.0.1 建筑施工安全检查评定中，保证项目应全数检查。</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5.0.3 当建筑施工安全检查评定的等级为不合格时，必须限期整改达到合格。</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574165"/>
          <a:ext cx="10800715" cy="5067935"/>
        </p:xfrm>
        <a:graphic>
          <a:graphicData uri="http://schemas.openxmlformats.org/drawingml/2006/table">
            <a:tbl>
              <a:tblPr firstRow="1" bandRow="1">
                <a:tableStyleId>{5C22544A-7EE6-4342-B048-85BDC9FD1C3A}</a:tableStyleId>
              </a:tblPr>
              <a:tblGrid>
                <a:gridCol w="1911985"/>
                <a:gridCol w="7230745"/>
                <a:gridCol w="165798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2">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《液压滑动模板施工安全技术规程》JGJ 65-2013</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5.0.5 液压系统千斤顶和支承杆应符合下列规定: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千斤顶的工作荷载不应大于额定荷载;</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支承杆应满足强度和稳定性要求;</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千斤顶应具有防滑移自锁装置。</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12.0.7 滑模装置分段安装或拆除时，各分段必须采取固定措施;滑模装置中的支承杆安装或拆除过程必须采取防坠措施。</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1200" y="1092200"/>
          <a:ext cx="10800715" cy="5067935"/>
        </p:xfrm>
        <a:graphic>
          <a:graphicData uri="http://schemas.openxmlformats.org/drawingml/2006/table">
            <a:tbl>
              <a:tblPr firstRow="1" bandRow="1">
                <a:tableStyleId>{5C22544A-7EE6-4342-B048-85BDC9FD1C3A}</a:tableStyleId>
              </a:tblPr>
              <a:tblGrid>
                <a:gridCol w="1911985"/>
                <a:gridCol w="7230745"/>
                <a:gridCol w="165798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3">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《建筑施工高处作业安全技术规范》JGJ 80-2016</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4.1.1 坠落高度基准面 2m 及以上进行临边作业时，应在临空一侧设置防护栏杆，并应采用密目式安全立网或工具式栏板封闭。</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4.2.1 在洞口作业时，应采取防坠落措施，并应符合下列规定：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当垂直洞口短边边长小于 500 ㎜时，应采取封堵措施；当垂直洞口短边边长大于或等于 500 ㎜时，应在临空一侧设置高度不小于 1.2m 的防护栏杆，并应采用密目式安全立网或工具式栏板封闭，设置挡脚板；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当非垂直洞口短边尺寸为 25mm～500 ㎜时，应采用承载力满足使用要求的盖板覆盖，盖板四周搁置应均衡，且应防止盖板移位；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当非垂直洞口短边边长为 500 ㎜～1500 ㎜时，应采用专项设计盖板覆盖，并应采取固定措施；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 当非垂直洞口短边长大于或等于 1500mm 时，应在洞口作业侧设置高度不小于 1.2m 的防护栏杆，并应采用密目式安全立网或工具式栏板封闭；洞口应采用安全平网封闭。</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3246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5.2.3 严禁在未固定、无防护的构件及安装中的管道上作业或通行。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702435"/>
          <a:ext cx="10800715" cy="4840605"/>
        </p:xfrm>
        <a:graphic>
          <a:graphicData uri="http://schemas.openxmlformats.org/drawingml/2006/table">
            <a:tbl>
              <a:tblPr firstRow="1" bandRow="1">
                <a:tableStyleId>{5C22544A-7EE6-4342-B048-85BDC9FD1C3A}</a:tableStyleId>
              </a:tblPr>
              <a:tblGrid>
                <a:gridCol w="1911985"/>
                <a:gridCol w="7230745"/>
                <a:gridCol w="165798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2">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《建筑施工高处作业安全技术规范》JGJ 80-2016</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6.4.1 悬挑式操作平台的设置应符合下列规定：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悬挑式操作平台的搁置点、拉结点、支撑点应设置在主体结构上，且应可靠连接；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未经专项设计的临时设施上，不得设置悬挑式操作平台；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悬挑式操作平台的结构应稳定可靠，且其承载力应符合使用要求。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52133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8.1.2 当需采用平网进行防护时，严禁使用密目式安全立网代替平网使用。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963295"/>
          <a:ext cx="10800715" cy="5403850"/>
        </p:xfrm>
        <a:graphic>
          <a:graphicData uri="http://schemas.openxmlformats.org/drawingml/2006/table">
            <a:tbl>
              <a:tblPr firstRow="1" bandRow="1">
                <a:tableStyleId>{5C22544A-7EE6-4342-B048-85BDC9FD1C3A}</a:tableStyleId>
              </a:tblPr>
              <a:tblGrid>
                <a:gridCol w="1611630"/>
                <a:gridCol w="7531100"/>
                <a:gridCol w="165798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6">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《龙门架及井架物料提升机安全技术规范》JGJ 88-2010</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5.1.5 钢丝绳在卷筒上应整齐排列，端部应与卷筒压紧装置连接牢固。当吊笼处于最低位置时，卷筒上的钢丝绳不应少于3 圈。</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41846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5.1.7 物料提升机严禁使用摩擦型卷扬机。</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r>
                        <a:rPr lang="en-US" altLang="zh-CN" sz="1600">
                          <a:latin typeface="微软雅黑" panose="020B0503020204020204" pitchFamily="34" charset="-122"/>
                          <a:ea typeface="微软雅黑" panose="020B0503020204020204" pitchFamily="34" charset="-122"/>
                        </a:rPr>
                        <a:t>3.4.4</a:t>
                      </a: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3246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6.1.1 当荷载达到额定起重量的 90%时，起重量限制器应发出警示信号;当荷载达到额定起重量的110%时，起重量限制器应切断上升主电路电源。</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6.1.2 当吊笼提升钢丝绳断绳时，防坠安全器应制停带有额定起重量的吊笼，且不应造成结构损坏。自升平台应采用渐进式防坠安全器。</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527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8.3.2 当物料提升机安装高度大于或等于30m 时，不得使用缆风绳。</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3246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9.1.1 安装、拆除物料提升机的单位应具备下列条件:</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安装、拆除单位应具有起重机械安拆资质及安全生产许可证;</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安装、拆除作业人员必须经专门培训，取得特种作业资格证。</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43865">
                <a:tc>
                  <a:txBody>
                    <a:bodyPr/>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c>
                  <a:txBody>
                    <a:bodyPr/>
                    <a:p>
                      <a:pPr indent="0" algn="l" fontAlgn="auto">
                        <a:lnSpc>
                          <a:spcPct val="125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11.0.2 物料提升机必须由取得特种作业操作证的人员操作。</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43230">
                <a:tc>
                  <a:txBody>
                    <a:bodyPr/>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a:tc>
                <a:tc>
                  <a:txBody>
                    <a:bodyPr/>
                    <a:p>
                      <a:pPr indent="0" algn="l" fontAlgn="auto">
                        <a:lnSpc>
                          <a:spcPct val="125000"/>
                        </a:lnSpc>
                        <a:buNone/>
                      </a:pPr>
                      <a:r>
                        <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11.0.3 物料提升机严禁载人。</a:t>
                      </a:r>
                      <a:endParaRPr lang="zh-CN" alt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325" y="1487170"/>
          <a:ext cx="10800715" cy="5067935"/>
        </p:xfrm>
        <a:graphic>
          <a:graphicData uri="http://schemas.openxmlformats.org/drawingml/2006/table">
            <a:tbl>
              <a:tblPr firstRow="1" bandRow="1">
                <a:tableStyleId>{5C22544A-7EE6-4342-B048-85BDC9FD1C3A}</a:tableStyleId>
              </a:tblPr>
              <a:tblGrid>
                <a:gridCol w="1911985"/>
                <a:gridCol w="7230745"/>
                <a:gridCol w="165798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4">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《建筑工程施工现场环境与卫生标准》JGJ 146-2013</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4.2.1 本条为强制性条文。施工现场的主要道路是指机动车行驶的道路。硬化处理指采取铺设混凝土、碎石等方法，并根据气候条件定期洒水，防止扬尘污染。</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4.2.5 本条为强制性条文。使用容器运输或搭设专用封闭式垃圾道清运垃圾可有效避免高空坠物及扬尘污染。高空坠物和凌空抛掷极易造成人身伤害。</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3246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4.2.6 本条为强制性条文。施工现场焚烧废弃物容易引发火灾，燃烧过程中会产生有毒有害气体造成环境污染。</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5.1.6 本条为强制性条文。宿舍条件对居住人员身心健康有重大影响。可开启式外窗是指可以打开通风采光的外窗，并作为应急逃生通道。床铺超过2层，人员上下存在安全隐患，个人空间受限。通铺不能保证私人空间，容易造成传染病，且不利于应急逃生。</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385050"/>
                <a:gridCol w="165798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5">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《建筑拆除工程安全技术规范》JGJ 147-2016</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5.1.1 人工拆除施工应从上至下逐层拆除，并应分段进行，不得乖直交叉作业。当框架结构采用人工拆除施工时，应按楼板、次梁、主梁、结构柱的顺序依次进行。</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5.1.2 当进行人工拆除作业时，水平构件上严禁人员聚集或集中堆放物料，作业人员应在稳定的结构或脚手架上操作。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5.1.3 当人工拆除建筑墙体时，严禁采用底部掏掘或推倒的方法。</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5.2.2 当采用机械拆除建筑时，应从上至下逐层拆除，并应分段进行；应先拆除非承重结构，再拆除承重结构。</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527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6.0.3 拆除工程施工前，必须对施工作业人员进行书面安全技术交底，且应有记录并签字确认。</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325" y="1693545"/>
          <a:ext cx="10800715" cy="5067935"/>
        </p:xfrm>
        <a:graphic>
          <a:graphicData uri="http://schemas.openxmlformats.org/drawingml/2006/table">
            <a:tbl>
              <a:tblPr firstRow="1" bandRow="1">
                <a:tableStyleId>{5C22544A-7EE6-4342-B048-85BDC9FD1C3A}</a:tableStyleId>
              </a:tblPr>
              <a:tblGrid>
                <a:gridCol w="2101215"/>
                <a:gridCol w="6904355"/>
                <a:gridCol w="179514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《建筑施工模板安全技术规范》JGJ 162-2008</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5.1.6 模板结构构件的长细比应符合下列规定：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受压构件长细比：支架立柱及桁架不应大于 150；拉条、缀条、斜撑等联系构件不应大于 200；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受拉构件长细比：钢杆件不应大于 350：木杆件不应大于 250。</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2235200" y="3327400"/>
            <a:ext cx="6577753" cy="817880"/>
          </a:xfrm>
        </p:spPr>
        <p:txBody>
          <a:bodyPr/>
          <a:lstStyle/>
          <a:p>
            <a:r>
              <a:rPr lang="zh-CN" altLang="en-US">
                <a:latin typeface="微软雅黑" panose="020B0503020204020204" pitchFamily="34" charset="-122"/>
                <a:ea typeface="微软雅黑" panose="020B0503020204020204" pitchFamily="34" charset="-122"/>
              </a:rPr>
              <a:t>规范出台背景</a:t>
            </a:r>
            <a:endParaRPr lang="zh-CN" altLang="en-US">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20"/>
          </p:nvPr>
        </p:nvSpPr>
        <p:spPr/>
        <p:txBody>
          <a:bodyPr/>
          <a:lstStyle/>
          <a:p>
            <a:r>
              <a:rPr lang="en-US" altLang="zh-CN">
                <a:latin typeface="微软雅黑" panose="020B0503020204020204" pitchFamily="34" charset="-122"/>
                <a:ea typeface="微软雅黑" panose="020B0503020204020204" pitchFamily="34" charset="-122"/>
              </a:rPr>
              <a:t>01</a:t>
            </a:r>
            <a:endParaRPr lang="en-US" altLang="zh-CN">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1200" y="1092200"/>
          <a:ext cx="10800715" cy="5067935"/>
        </p:xfrm>
        <a:graphic>
          <a:graphicData uri="http://schemas.openxmlformats.org/drawingml/2006/table">
            <a:tbl>
              <a:tblPr firstRow="1" bandRow="1">
                <a:tableStyleId>{5C22544A-7EE6-4342-B048-85BDC9FD1C3A}</a:tableStyleId>
              </a:tblPr>
              <a:tblGrid>
                <a:gridCol w="1800225"/>
                <a:gridCol w="7342505"/>
                <a:gridCol w="165798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3539490">
                <a:tc>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《建筑施工模板安全技术规范》JGJ 162-2008</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6.1.9 支撑梁、板的支架立柱安装构造应符合下列规定：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梁和板的立柱，纵横向间距应相等或成倍数。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木立柱底部应设垫木，顶部应设支撑头。钢管立柱底部应设垫木和底座，顶部应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设可调支托，U 型支托与楞梁两侧间如有间隙，必须楔紧，其螺杆伸出钢管顶部不得大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于 200mm，螺杆外径与立柱钢管内径的间隙不得大于 3mm，安装时应保证上下同心。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在立柱底距地面 200mm 高处，沿纵横水平方向应按纵下横上的程序设扫地杆。可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调支托底部的立柱顶端应沿纵横向设置一道水平拉杆。扫地杆与顶部水平拉杆之间的间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距，在满足模板设计所确定的水平拉杆步距要求条件下，进行平均分配确定步距后，在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每一步距处纵横向应各设一道水平拉杆。当层高在 8～20m 时，在最顶步距两水平拉杆中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间应加设一道水平拉杆；当层高大于 20m 时，在最顶两步距水平拉杆中间应分别增加一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道水平拉杆。所有水平拉杆的端部均应与四周建筑物顶紧顶牢。无处可顶时，应于水平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拉杆端部和中部沿竖向设置连续式剪刀撑。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 木立柱的扫地杆、水平拉杆、剪刀撑应采用 40mm×50mm 木条或 25mm×80mm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的木板条与木立柱钉牢。钢管立柱的扫地杆、水平拉杆、剪刀撑应采用Φ48mm×3.5ｍｍ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钢管，用扣件与钢管立柱扣牢。木扫地杆、水平拉杆、剪刀撑应采用搭接，并应用铁钉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钉牢。钢管扫地杆、水平拉杆应采用对接，剪刀撑应采用搭接，搭接长度不得小于 500mm，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用两个旋转扣件分别在离杆端不小于 100mm 处进行固定。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711200" y="1092200"/>
          <a:ext cx="10800715" cy="5067935"/>
        </p:xfrm>
        <a:graphic>
          <a:graphicData uri="http://schemas.openxmlformats.org/drawingml/2006/table">
            <a:tbl>
              <a:tblPr firstRow="1" bandRow="1">
                <a:tableStyleId>{5C22544A-7EE6-4342-B048-85BDC9FD1C3A}</a:tableStyleId>
              </a:tblPr>
              <a:tblGrid>
                <a:gridCol w="1911985"/>
                <a:gridCol w="7230745"/>
                <a:gridCol w="1657985"/>
              </a:tblGrid>
              <a:tr h="72000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3539490">
                <a:tc>
                  <a:txBody>
                    <a:bodyPr/>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6.2.4 当采用扣件式钢管作立柱支撑时，其安装构造应符合下列规定： </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钢管规格、间距、扣件应符合设计要求。每根立柱底部应设置底座及垫板，垫板厚度不得小于 50mm。 </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钢管支架立柱间距、扫地杆、水平拉杆、剪刀撑的设置应符合本规范第 6.1.9 条的规定。当立柱底部不在同一高度时，高处的纵向扫地杆应向低处延长不少于两跨，高低差不得大于 1m，立柱距边坡上方边缘不得小于 0.5m。 </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立柱接长严禁搭接，必须采用对接扣件连接，相邻两立柱的对接接头不得在同步内，且对接接头沿竖向错开的距离不宜小于 500mm，各接头中心距主节点不宜大于步距的 1/3。 </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严禁将上段的钢管立柱与下段钢管立柱错开固定于水平拉杆上。 </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满堂模板和共享空间模板支架立柱，在外侧周圈应设由下至上的竖向连续式剪刀撑；中间在纵横向应每隔 10m 左右设由下至上的竖向连续式的剪刀撑，其宽度宜为 4～6m，并在剪刀撑部位的顶部、扫地杆处设置水平剪刀撑（见图 6.2.4—1）。剪刀撑杆件的底端应与地面顶紧，夹角宜为 45°～60°。当建筑层高在 8～20m 时，除应满足上述规定外，还应在纵横向相邻的两竖向连续式剪刀撑之间增加之字斜撑，在有水平剪刀撑的部位，应在每个剪刀撑中间处增加一道水平剪刀撑（见图 6.2.4—2）。当建筑层高超过 20m时，在满足以上规定的基础上，应将所有之字斜撑全部改为连续式剪刀撑。</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当支架立柱高度超过 5m 时，应在立柱周圈外侧和中间有结构柱的部位，按水平间距 6～9m，竖向间距 2～3m 与建筑结构设置一个固结点。 </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当仅为单排立柱时，应按本规范第 6.2.3 条的规定执行。</a:t>
                      </a:r>
                      <a:endParaRPr sz="12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385050"/>
                <a:gridCol w="165798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5">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《建筑拆除工程安全技术规范》JGJ 147-2016</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5.1.1 人工拆除施工应从上至下逐层拆除，并应分段进行，不得乖直交叉作业。当框架结构采用人工拆除施工时，应按楼板、次梁、主梁、结构柱的顺序依次进行。</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5.1.2 当进行人工拆除作业时，水平构件上严禁人员聚集或集中堆放物料，作业人员应在稳定的结构或脚手架上操作。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5.1.3 当人工拆除建筑墙体时，严禁采用底部掏掘或推倒的方法。</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5.2.2 当采用机械拆除建筑时，应从上至下逐层拆除，并应分段进行；应先拆除非承重结构，再拆除承重结构。</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527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6.0.3 拆除工程施工前，必须对施工作业人员进行书面安全技术交底，且应有记录并签字确认。</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01345" y="1728470"/>
          <a:ext cx="10800715" cy="1951990"/>
        </p:xfrm>
        <a:graphic>
          <a:graphicData uri="http://schemas.openxmlformats.org/drawingml/2006/table">
            <a:tbl>
              <a:tblPr firstRow="1" bandRow="1">
                <a:tableStyleId>{5C22544A-7EE6-4342-B048-85BDC9FD1C3A}</a:tableStyleId>
              </a:tblPr>
              <a:tblGrid>
                <a:gridCol w="1757680"/>
                <a:gridCol w="7385050"/>
                <a:gridCol w="165798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538480">
                <a:tc rowSpan="2">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《建筑外墙清洗维护技术规程》JGJ 168-2009</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4.1.3.清洗维护不得采用 pH 值小于4 或 pH 值大于 10 的清洗剂以及有毒有害化学品。</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5.5.5 清洗维护作业时，不得在同一垂直方向的上下面同时作业。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894840"/>
                <a:gridCol w="7247890"/>
                <a:gridCol w="165798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5">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《建筑施工土石方工程安全技术规范》JGJ 180-2009</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2.0.2 土石方工程应编制专项施工安全方案，并应严格按照方案实施。</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lang="en-US"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a:t>
                      </a: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0.3 施工前应针对安全风险进行安全教育及安全技术交底。特种作业人员必须持证上岗，机械操作人员应经过专业技术培训。</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2.0.4 施工现场发现危及人身安全和公共安全的隐患时，必须立即停止作业，排除隐患后方可恢复施工。</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5.1.4 爆破作业环境有下列情况时，严禁进行爆破作业。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爆破可能产生不稳定边坡、滑坡、崩塌的危险;</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2、爆破可能危及建(构)筑物、公共设施或人员的安全:3 恶劣天气条件下。</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527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6.3.2 基坑支护结构必须在达到设计要求的强度后，方可开挖下层土方，严禁提前开控和超控。施工过程中，严禁设备或重物碰撞支撑、腰梁、锚杆等基坑支护结构，亦不得在支护结构上放。置或悬挂重物。</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152640"/>
                <a:gridCol w="189039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3">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《建筑施工作业劳动防护用品配置及使用标准》JGJ 184-2009</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2.0.4 进入施工现场人员必须佩戴安全帽。作业人员必须戴安全帽、穿工作鞋和工作服;应按作业要求正确使用劳动防护用品。在 2m 及以上的无可靠安全防护设施的高处、悬崖和陡坡作业时，必须系挂安全带。</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 架子工、起重吊装工、信号指挥工的劳动防护用品配备应符合下列规定: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架子工、塔式起重机操作人员、起重吊装工应配备灵便紧口的工作服、系带防滑鞋和工作手套。</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信号指挥工应配备专用标志服装。在自然强光环境条件作业时，应配备有色防护眼镜。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3.0.2 电工的劳动防护用品配备应符合下列规定: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维修电工应配备绝缘鞋、绝缘手套和灵便紧口的工作服。2 安装电工应配备手套和防护眼镜。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高压电气作业时，应配备相应等级的绝缘鞋、绝缘手套和有色防护眼镜。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385050"/>
                <a:gridCol w="165798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2">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《建筑施工作业劳动防护用品配置及使用标准》JGJ 184-2009</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3.0.3 电焊工、气割工的劳动防护用品配备应符合下列规定: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电焊工、气割工应配备阻燃防护服、绝缘鞋、鞋盖、电焊手套和焊接防护面罩。在高处作业时，应配备安全帽与面罩连接式焊接防护面罩和阻燃安全带。</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从事清除焊渣作业时，应配备防护眼镜。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从事磨削钨极作业时，应配备手套、防尘口罩和防护眼镜。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 从事酸碱等腐蚀性作业时，应配备防腐蚀性工作服、耐酸碱胶鞋，戴耐酸碱手套、防护口罩和防护眼镜。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 在密闭环境或通风不良的情况下，应配备送风式防护面罩。</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3.0.4 锅炉、压力容器及管道安装工的劳动防护用品配备应符合下列规定: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锅炉及压力容器安装工、管道安装工应配备紧口工作服和保护足趾安全鞋。在强光环境条件作业时，应配备有色防护眼镜。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在地下或潮湿场所，应配备紧口工作服、绝缘鞋和绝缘手套。</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307580"/>
                <a:gridCol w="173545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4">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《建筑施工作业劳动防护用品配置及使用标准》JGJ 184-2009</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3.0.5 油漆工在从事涂刷、喷漆作业时，应配备防静电工作服、防静电鞋、防静电手套、防毒口罩和防护眼镜;从事砂纸打磨作业时，应配备防尘口罩和密闭式防护眼镜。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3.0.6 普通工从事淋灰、筛灰作业时，应配备高腰工作鞋、鞋盖、手套和防尘口罩，应配备防护眼镜;从事抬、扛物料作业时，应配备垫肩;从事人工挖扩桩孔孔井下作业时，应配备雨靴、手套和安全绳;从事拆除工程作业时，应配备保护足趾安全鞋、手套。</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3.0.10 磨石工应配备紧口工作服、绝缘胶靴、绝缘手套和防尘</a:t>
                      </a:r>
                      <a:r>
                        <a:rPr lang="zh-CN"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口罩。</a:t>
                      </a:r>
                      <a:endParaRPr lang="zh-CN"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3.0.14 防水工的劳动防护用品配备应符合下列规定: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从事涂刷作业时，应配备防静电工作服、防静电鞋和鞋盖、防护手套、防毒口罩和防护眼镜。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从事沥青熔化、运送作业时，应配备防烫工作服、高腰布面胶底防滑鞋和鞋盖、工作帽、耐高温长手套、防毒口罩和防护眼镜。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307580"/>
                <a:gridCol w="173545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2">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《建筑施工作业劳动防护用品配置及使用标准》JGJ 184-2009</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p>
                      <a:pPr algn="ctr">
                        <a:buNone/>
                      </a:pP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3.0.17 钳工、铆工、通风工的劳动防护用品配备应符合下列规定:</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从事使用锉刀、刮刀、錾子、扁铲等工具作业时，应配备紧口工作服和防护眼镜。</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从事剔凿作业时，应配备手套和防护眼镜;从事搬抬作业时，应配备保护足趾安全鞋和手套。</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从事石棉、玻璃棉等含尘毒材料作业时，操作人员应配备防异物工作服、防尘口罩、风帽、风镜和薄膜手套。</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3.0.19 电梯安装工、起重机械安装拆卸工从事安装、拆卸和维修作业时，应配备紧口工作服、保护足趾安全鞋和手套。</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535805"/>
        </p:xfrm>
        <a:graphic>
          <a:graphicData uri="http://schemas.openxmlformats.org/drawingml/2006/table">
            <a:tbl>
              <a:tblPr firstRow="1" bandRow="1">
                <a:tableStyleId>{5C22544A-7EE6-4342-B048-85BDC9FD1C3A}</a:tableStyleId>
              </a:tblPr>
              <a:tblGrid>
                <a:gridCol w="1920875"/>
                <a:gridCol w="7144385"/>
                <a:gridCol w="173545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5">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《建筑施工升降机安装、使用、拆卸安全技术规程》JGJ 215-2010</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4.1.6 有下列情况之一的施工升降机不得安装使用；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1 属国家明令淘汰或禁止使用的；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2 超过由安全技术标准或制造厂家规定使用年限的；</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 经检验达不到安全技术标准规定的；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 无完整安全技术档案的；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 无齐全有效的安全保护装置的。</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4.2.10 安装作业时必须将按钮盒或操作盒移至吊笼顶部操作。当导轨架或附墙架上有人员作业时，严禁开动施工升降机。</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5.2.2 严禁施工升降机使用超过有效标定期的防坠安全器。</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6926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5.2.10 严禁用行程限位开关作为停止运行的控制开关。</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527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5.3.9 严禁在施工升降机运行中进行保养、维修作业。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49673" y="990600"/>
            <a:ext cx="11493500" cy="4838065"/>
          </a:xfrm>
          <a:prstGeom prst="rect">
            <a:avLst/>
          </a:prstGeom>
          <a:noFill/>
        </p:spPr>
        <p:txBody>
          <a:bodyPr wrap="square">
            <a:spAutoFit/>
          </a:bodyPr>
          <a:lstStyle/>
          <a:p>
            <a:pPr indent="457200" fontAlgn="auto">
              <a:lnSpc>
                <a:spcPct val="150000"/>
              </a:lnSpc>
              <a:buNone/>
            </a:pPr>
            <a:r>
              <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为适应国际技术法规与技术标准通行规则，2016年以来，住房和城乡建设部陆续印发《深化工程建设标准化工作改革的意见》等文件，提出</a:t>
            </a:r>
            <a:r>
              <a:rPr sz="1865" i="0" dirty="0">
                <a:solidFill>
                  <a:srgbClr val="FF0000"/>
                </a:solidFill>
                <a:effectLst/>
                <a:latin typeface="微软雅黑" panose="020B0503020204020204" pitchFamily="34" charset="-122"/>
                <a:ea typeface="微软雅黑" panose="020B0503020204020204" pitchFamily="34" charset="-122"/>
                <a:cs typeface="微软雅黑" panose="020B0503020204020204" pitchFamily="34" charset="-122"/>
              </a:rPr>
              <a:t>政府制定强制性标准、社会团体制定自愿采用性标准</a:t>
            </a:r>
            <a:r>
              <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的长远目标，明确了</a:t>
            </a:r>
            <a:r>
              <a:rPr sz="1865" b="1"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逐步用全文强制性工程建设规范取代现行标准中分散的强制性条文的改革任务，逐步形成由法律、行政法规、部门规章中的技术性规定与全文强制性工程建设规范构成的“技术法规”体系</a:t>
            </a:r>
            <a:r>
              <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endPar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457200" fontAlgn="auto">
              <a:lnSpc>
                <a:spcPct val="150000"/>
              </a:lnSpc>
              <a:buNone/>
            </a:pPr>
            <a:r>
              <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关于规范种类。强制性工程建设规范体系覆盖工程建设领域各类建设工程项目，分为</a:t>
            </a:r>
            <a:r>
              <a:rPr sz="1865" b="1"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工程项目类规范</a:t>
            </a:r>
            <a:r>
              <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（简称项目规范）和</a:t>
            </a:r>
            <a:r>
              <a:rPr sz="1865" b="1"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通用技术类规范</a:t>
            </a:r>
            <a:r>
              <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简称通用规范）两种类型。项目规范以工程建设项目整体为对象，以项目的规模、布局、功能、性能和关键技术措施等五大要素为主要内容。通用规范以实现工程建设项目功能性能要求的各专业通用技术为对象，以勘察、设计、施工、维修、养护等通用技术要求为主要内容。在全文强制性工程建设规范体系中，项目规范为主干，</a:t>
            </a:r>
            <a:r>
              <a:rPr sz="1865" b="1"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通用规范是对各类项目共性的、通用的专业性关键技术措施的规定</a:t>
            </a:r>
            <a:r>
              <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rPr>
              <a:t>。</a:t>
            </a:r>
            <a:endParaRPr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Arial" panose="020B0604020202020204" pitchFamily="34" charset="0"/>
              <a:buNone/>
            </a:pPr>
            <a:endParaRPr lang="zh-CN" altLang="en-US" sz="1865" i="0" dirty="0">
              <a:solidFill>
                <a:srgbClr val="333333"/>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占位符 3"/>
          <p:cNvSpPr>
            <a:spLocks noGrp="1"/>
          </p:cNvSpPr>
          <p:nvPr>
            <p:ph type="body" sz="quarter" idx="11"/>
          </p:nvPr>
        </p:nvSpPr>
        <p:spPr>
          <a:xfrm>
            <a:off x="1068070" y="365125"/>
            <a:ext cx="3858260" cy="490220"/>
          </a:xfrm>
        </p:spPr>
        <p:txBody>
          <a:bodyPr/>
          <a:p>
            <a:pPr defTabSz="457200"/>
            <a:r>
              <a:rPr>
                <a:latin typeface="微软雅黑" panose="020B0503020204020204" pitchFamily="34" charset="-122"/>
                <a:ea typeface="微软雅黑" panose="020B0503020204020204" pitchFamily="34" charset="-122"/>
                <a:sym typeface="+mn-ea"/>
              </a:rPr>
              <a:t>技术法规体系建设需要</a:t>
            </a:r>
            <a:endParaRPr>
              <a:latin typeface="微软雅黑" panose="020B0503020204020204" pitchFamily="34" charset="-122"/>
              <a:ea typeface="微软雅黑" panose="020B0503020204020204" pitchFamily="3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307580"/>
                <a:gridCol w="173545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4">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《市政架桥机安全使用技术规程》JGJ 266-2011</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 架桥机应具有特种设备制造许可证、产品合格证、使用说明书、制造监督检验证明和备案证明。</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3.0.3，从事架桥机的装拆企业必须具备建设主管部门颁发的起重设备安装工程专业承包资质和施工企业安全生产许可证架桥机的特种作业人员必须持有国家认可具备培训资格部门签发的操作资格证书上岗。</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3.0.5 施工单位应根据工程情况选用架桥机类型，并应制定作业计划、编制架桥机装拆和使用的施工方案。施工方案应通过专家论证，并应经监理单位批准后方可实施。必须严格按施工方案组织施工，不得擅自修改和调整施工方案。</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69278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4.4.5 架桥机安装完毕后，使用单位应组织出租、安装、监理等有关单位进行验收.并应委托具有国家认可检验检测资质的机构进行检测，检测后应出具检验报告。架桥机应经验收合格后再投入使用。</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2144395"/>
                <a:gridCol w="6920865"/>
                <a:gridCol w="173545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3">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《建筑施工起重吊装工程安全技术规范》JGJ 276-2012</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 必须编制吊装作业施工组织设计，并应充分考虑施工现场的环境、道路、架空电线等情况。作业前应进行技术交底；作业中，未经技术负责人批准，不得随意更改。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3.0.19 起吊过程中，在起重机行走、回转、俯仰吊臂、起落吊钩等动作前，起重司机应鸣声示意。一次只宜进行一个动作，待前一动作结束后，再进行下一动作。 </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3.0.23 严禁在已吊起的构件下面或起重臂下旋转范围内作业或行走。</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r>
                        <a:rPr lang="en-US" altLang="zh-CN" sz="1600">
                          <a:latin typeface="微软雅黑" panose="020B0503020204020204" pitchFamily="34" charset="-122"/>
                          <a:ea typeface="微软雅黑" panose="020B0503020204020204" pitchFamily="34" charset="-122"/>
                        </a:rPr>
                        <a:t>3.4.1</a:t>
                      </a: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a:latin typeface="微软雅黑" panose="020B0503020204020204" pitchFamily="34" charset="-122"/>
                <a:ea typeface="微软雅黑" panose="020B0503020204020204" pitchFamily="34" charset="-122"/>
                <a:sym typeface="+mn-ea"/>
              </a:rPr>
              <a:t>废止强制性条文</a:t>
            </a:r>
            <a:r>
              <a:rPr>
                <a:latin typeface="微软雅黑" panose="020B0503020204020204" pitchFamily="34" charset="-122"/>
                <a:ea typeface="微软雅黑" panose="020B0503020204020204" pitchFamily="34" charset="-122"/>
                <a:sym typeface="+mn-ea"/>
              </a:rPr>
              <a:t>一览</a:t>
            </a:r>
            <a:endParaRPr>
              <a:latin typeface="微软雅黑" panose="020B0503020204020204" pitchFamily="34" charset="-122"/>
              <a:ea typeface="微软雅黑" panose="020B0503020204020204" pitchFamily="34" charset="-122"/>
              <a:sym typeface="+mn-ea"/>
            </a:endParaRPr>
          </a:p>
          <a:p>
            <a:endParaRPr lang="zh-CN" altLang="en-US">
              <a:latin typeface="微软雅黑" panose="020B0503020204020204" pitchFamily="34" charset="-122"/>
              <a:ea typeface="微软雅黑" panose="020B0503020204020204" pitchFamily="34" charset="-122"/>
              <a:sym typeface="+mn-ea"/>
            </a:endParaRPr>
          </a:p>
        </p:txBody>
      </p:sp>
      <p:graphicFrame>
        <p:nvGraphicFramePr>
          <p:cNvPr id="4" name="表格 3"/>
          <p:cNvGraphicFramePr/>
          <p:nvPr>
            <p:custDataLst>
              <p:tags r:id="rId1"/>
            </p:custDataLst>
          </p:nvPr>
        </p:nvGraphicFramePr>
        <p:xfrm>
          <a:off x="695960" y="1341755"/>
          <a:ext cx="10800715" cy="4324985"/>
        </p:xfrm>
        <a:graphic>
          <a:graphicData uri="http://schemas.openxmlformats.org/drawingml/2006/table">
            <a:tbl>
              <a:tblPr firstRow="1" bandRow="1">
                <a:tableStyleId>{5C22544A-7EE6-4342-B048-85BDC9FD1C3A}</a:tableStyleId>
              </a:tblPr>
              <a:tblGrid>
                <a:gridCol w="1757680"/>
                <a:gridCol w="7307580"/>
                <a:gridCol w="1735455"/>
              </a:tblGrid>
              <a:tr h="720090">
                <a:tc>
                  <a:txBody>
                    <a:bodyPr/>
                    <a:p>
                      <a:pPr algn="ctr">
                        <a:buClrTx/>
                        <a:buSzTx/>
                        <a:buFontTx/>
                        <a:buNone/>
                      </a:pPr>
                      <a:r>
                        <a:rPr lang="zh-CN" altLang="en-US" sz="1800">
                          <a:latin typeface="微软雅黑" panose="020B0503020204020204" pitchFamily="34" charset="-122"/>
                          <a:ea typeface="微软雅黑" panose="020B0503020204020204" pitchFamily="34" charset="-122"/>
                        </a:rPr>
                        <a:t>规范编号</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废止强条条文</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c>
                  <a:txBody>
                    <a:bodyPr/>
                    <a:p>
                      <a:pPr algn="ctr">
                        <a:buClrTx/>
                        <a:buSzTx/>
                        <a:buFontTx/>
                        <a:buNone/>
                      </a:pPr>
                      <a:r>
                        <a:rPr lang="zh-CN" altLang="en-US" sz="1800">
                          <a:latin typeface="微软雅黑" panose="020B0503020204020204" pitchFamily="34" charset="-122"/>
                          <a:ea typeface="微软雅黑" panose="020B0503020204020204" pitchFamily="34" charset="-122"/>
                        </a:rPr>
                        <a:t>通用规范中是否有相关要求</a:t>
                      </a:r>
                      <a:endParaRPr lang="zh-CN" altLang="en-US" sz="1800">
                        <a:latin typeface="微软雅黑" panose="020B0503020204020204" pitchFamily="34" charset="-122"/>
                        <a:ea typeface="微软雅黑" panose="020B0503020204020204" pitchFamily="34" charset="-122"/>
                      </a:endParaRPr>
                    </a:p>
                  </a:txBody>
                  <a:tcPr marL="121920" marR="121920" marT="60960" marB="60960" anchor="ctr" anchorCtr="0"/>
                </a:tc>
              </a:tr>
              <a:tr h="435610">
                <a:tc rowSpan="3">
                  <a:txBody>
                    <a:bodyPr/>
                    <a:p>
                      <a:pPr algn="ctr">
                        <a:buNone/>
                      </a:pPr>
                      <a:r>
                        <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rPr>
                        <a:t>《建筑塔式起重机安全监控系统应用技术规程》JGJ 332-2014</a:t>
                      </a:r>
                      <a:endParaRPr lang="en-US" altLang="zh-CN" sz="1600" b="1">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3.1.1 塔机安全监控系统应具有对塔机的起重量、起重力矩、起升高度、幅度、回转角度、运行行程信息进行实时监视和数据存储功能。当塔机有运行危险趋势时，塔机控制回路电源应能自动切断。</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tc>
                <a:tc>
                  <a:txBody>
                    <a:bodyPr/>
                    <a:p>
                      <a:pPr algn="ctr">
                        <a:buNone/>
                      </a:pPr>
                      <a:endParaRPr lang="en-US" altLang="zh-CN" sz="1600">
                        <a:latin typeface="微软雅黑" panose="020B0503020204020204" pitchFamily="34" charset="-122"/>
                        <a:ea typeface="微软雅黑" panose="020B0503020204020204" pitchFamily="34" charset="-122"/>
                        <a:sym typeface="+mn-ea"/>
                      </a:endParaRPr>
                    </a:p>
                  </a:txBody>
                  <a:tcPr marL="121920" marR="121920" marT="60960" marB="60960" anchor="ctr" anchorCtr="0"/>
                </a:tc>
              </a:tr>
              <a:tr h="693420">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3.1.2 在既有塔机升级加装安全监控系统时，严禁损伤塔机受力结构。</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r h="478155">
                <a:tc vMerge="1">
                  <a:tcPr/>
                </a:tc>
                <a:tc>
                  <a:txBody>
                    <a:bodyPr/>
                    <a:p>
                      <a:pPr indent="0" algn="l" fontAlgn="auto">
                        <a:lnSpc>
                          <a:spcPct val="125000"/>
                        </a:lnSpc>
                        <a:buNone/>
                      </a:pPr>
                      <a:r>
                        <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rPr>
                        <a:t>3.1.3 在既有塔机升级加装安全监控系统时，不得改变塔机原有安全装置及电气控制系统的功能和性能。</a:t>
                      </a:r>
                      <a:endParaRPr sz="1400" dirty="0">
                        <a:effectLst/>
                        <a:latin typeface="微软雅黑" panose="020B0503020204020204" pitchFamily="34" charset="-122"/>
                        <a:ea typeface="微软雅黑" panose="020B0503020204020204" pitchFamily="34" charset="-122"/>
                        <a:cs typeface="微软雅黑" panose="020B0503020204020204" pitchFamily="34" charset="-122"/>
                        <a:sym typeface="+mn-ea"/>
                      </a:endParaRPr>
                    </a:p>
                  </a:txBody>
                  <a:tcPr marL="121920" marR="121920" marT="60960" marB="60960" anchor="ctr" anchorCtr="0"/>
                </a:tc>
                <a:tc>
                  <a:txBody>
                    <a:bodyPr/>
                    <a:p>
                      <a:pPr algn="ctr">
                        <a:buNone/>
                      </a:pPr>
                      <a:endParaRPr lang="en-US" altLang="zh-CN" sz="1600">
                        <a:latin typeface="微软雅黑" panose="020B0503020204020204" pitchFamily="34" charset="-122"/>
                        <a:ea typeface="微软雅黑" panose="020B0503020204020204" pitchFamily="34" charset="-122"/>
                      </a:endParaRPr>
                    </a:p>
                  </a:txBody>
                  <a:tcPr marL="121920" marR="121920" marT="60960" marB="60960" anchor="ctr" anchorCtr="0"/>
                </a:tc>
              </a:tr>
            </a:tbl>
          </a:graphicData>
        </a:graphic>
      </p:graphicFrame>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1320800" y="3327400"/>
            <a:ext cx="6898640" cy="817880"/>
          </a:xfrm>
        </p:spPr>
        <p:txBody>
          <a:bodyPr/>
          <a:lstStyle/>
          <a:p>
            <a:r>
              <a:rPr lang="zh-CN" altLang="en-US">
                <a:latin typeface="微软雅黑" panose="020B0503020204020204" pitchFamily="34" charset="-122"/>
                <a:ea typeface="微软雅黑" panose="020B0503020204020204" pitchFamily="34" charset="-122"/>
              </a:rPr>
              <a:t>新规范主要内容及条文详解</a:t>
            </a:r>
            <a:endParaRPr lang="zh-CN" altLang="en-US">
              <a:latin typeface="微软雅黑" panose="020B0503020204020204" pitchFamily="34" charset="-122"/>
              <a:ea typeface="微软雅黑" panose="020B0503020204020204" pitchFamily="34" charset="-122"/>
            </a:endParaRPr>
          </a:p>
        </p:txBody>
      </p:sp>
      <p:sp>
        <p:nvSpPr>
          <p:cNvPr id="6" name="文本占位符 5"/>
          <p:cNvSpPr>
            <a:spLocks noGrp="1"/>
          </p:cNvSpPr>
          <p:nvPr>
            <p:ph type="body" sz="quarter" idx="20"/>
          </p:nvPr>
        </p:nvSpPr>
        <p:spPr/>
        <p:txBody>
          <a:bodyPr/>
          <a:lstStyle/>
          <a:p>
            <a:r>
              <a:rPr lang="en-US" altLang="zh-CN">
                <a:latin typeface="微软雅黑" panose="020B0503020204020204" pitchFamily="34" charset="-122"/>
                <a:ea typeface="微软雅黑" panose="020B0503020204020204" pitchFamily="34" charset="-122"/>
              </a:rPr>
              <a:t>03</a:t>
            </a:r>
            <a:endParaRPr lang="en-US" altLang="zh-CN">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823710" y="707390"/>
            <a:ext cx="5281295" cy="5145405"/>
          </a:xfrm>
          <a:prstGeom prst="rect">
            <a:avLst/>
          </a:prstGeom>
          <a:noFill/>
        </p:spPr>
        <p:txBody>
          <a:bodyPr wrap="square" rtlCol="0" anchor="t">
            <a:spAutoFit/>
          </a:bodyPr>
          <a:p>
            <a:pPr fontAlgn="auto">
              <a:lnSpc>
                <a:spcPct val="120000"/>
              </a:lnSpc>
              <a:spcBef>
                <a:spcPts val="0"/>
              </a:spcBef>
              <a:spcAft>
                <a:spcPts val="0"/>
              </a:spcAft>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sym typeface="+mn-ea"/>
              </a:rPr>
              <a:t>目录</a:t>
            </a:r>
            <a:r>
              <a:rPr lang="zh-CN" altLang="en-US" sz="1400" i="1">
                <a:latin typeface="微软雅黑" panose="020B0503020204020204" pitchFamily="34" charset="-122"/>
                <a:ea typeface="微软雅黑" panose="020B0503020204020204" pitchFamily="34" charset="-122"/>
                <a:cs typeface="微软雅黑" panose="020B0503020204020204" pitchFamily="34" charset="-122"/>
                <a:sym typeface="+mn-ea"/>
              </a:rPr>
              <a:t>（共计</a:t>
            </a:r>
            <a:r>
              <a:rPr lang="en-US" altLang="zh-CN" sz="1400" i="1">
                <a:latin typeface="微软雅黑" panose="020B0503020204020204" pitchFamily="34" charset="-122"/>
                <a:ea typeface="微软雅黑" panose="020B0503020204020204" pitchFamily="34" charset="-122"/>
                <a:cs typeface="微软雅黑" panose="020B0503020204020204" pitchFamily="34" charset="-122"/>
                <a:sym typeface="+mn-ea"/>
              </a:rPr>
              <a:t>134</a:t>
            </a:r>
            <a:r>
              <a:rPr lang="zh-CN" altLang="en-US" sz="1400" i="1">
                <a:latin typeface="微软雅黑" panose="020B0503020204020204" pitchFamily="34" charset="-122"/>
                <a:ea typeface="微软雅黑" panose="020B0503020204020204" pitchFamily="34" charset="-122"/>
                <a:cs typeface="微软雅黑" panose="020B0503020204020204" pitchFamily="34" charset="-122"/>
                <a:sym typeface="+mn-ea"/>
              </a:rPr>
              <a:t>条）</a:t>
            </a:r>
            <a:endParaRPr lang="zh-CN" altLang="en-US" sz="1400" i="1">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20000"/>
              </a:lnSpc>
              <a:spcBef>
                <a:spcPts val="0"/>
              </a:spcBef>
              <a:spcAft>
                <a:spcPts val="0"/>
              </a:spcAft>
            </a:pPr>
            <a:r>
              <a:rPr lang="zh-CN" altLang="en-US" sz="1400" i="1">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en-US" altLang="zh-CN"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1</a:t>
            </a:r>
            <a:r>
              <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、总则</a:t>
            </a:r>
            <a:r>
              <a:rPr lang="en-US" altLang="zh-CN"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条）</a:t>
            </a:r>
            <a:endPar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en-US" altLang="zh-CN"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2</a:t>
            </a:r>
            <a:r>
              <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、基本规定</a:t>
            </a:r>
            <a:r>
              <a:rPr lang="zh-CN" altLang="en-US"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条）</a:t>
            </a:r>
            <a:endPar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en-US" altLang="zh-CN"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3</a:t>
            </a:r>
            <a:r>
              <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、安全管理</a:t>
            </a:r>
            <a:r>
              <a:rPr lang="zh-CN" altLang="en-US"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条）</a:t>
            </a:r>
            <a:endParaRPr lang="zh-CN" altLang="en-US"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20000"/>
              </a:lnSpc>
              <a:spcBef>
                <a:spcPts val="0"/>
              </a:spcBef>
              <a:spcAft>
                <a:spcPts val="0"/>
              </a:spcAft>
            </a:pP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3.1</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一般规定</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（4条）</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3.9</a:t>
            </a:r>
            <a:r>
              <a:rPr lang="zh-CN" altLang="en-US"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中毒和窒息</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（4条）</a:t>
            </a:r>
            <a:endPar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3.2</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高处坠落</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（6条）</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a:t>
            </a:r>
            <a:r>
              <a:rPr lang="en-US" altLang="zh-CN"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触电</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（6条）</a:t>
            </a:r>
            <a:endPar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3.3</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物体打击</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（5条）</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a:t>
            </a:r>
            <a:r>
              <a:rPr lang="en-US" altLang="zh-CN"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爆炸</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（8条）</a:t>
            </a:r>
            <a:endPar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3.4</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起重伤害</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（7条）</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a:t>
            </a:r>
            <a:r>
              <a:rPr lang="en-US" altLang="zh-CN"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爆破作业</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（5条）</a:t>
            </a:r>
            <a:endPar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3.5</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坍塌</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（14条）</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a:t>
            </a:r>
            <a:r>
              <a:rPr lang="en-US" altLang="zh-CN"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13</a:t>
            </a:r>
            <a:r>
              <a:rPr lang="zh-CN" altLang="en-US"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透水</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（3条）</a:t>
            </a:r>
            <a:endPar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Bef>
                <a:spcPts val="0"/>
              </a:spcBef>
              <a:spcAft>
                <a:spcPts val="0"/>
              </a:spcAft>
              <a:buClrTx/>
              <a:buSzTx/>
              <a:buFontTx/>
            </a:pP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3.6</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机械伤害</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（6条）</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3.14</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淹溺</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（3条）</a:t>
            </a:r>
            <a:endPar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Bef>
                <a:spcPts val="0"/>
              </a:spcBef>
              <a:spcAft>
                <a:spcPts val="0"/>
              </a:spcAft>
              <a:buClrTx/>
              <a:buSzTx/>
              <a:buFontTx/>
            </a:pP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3.7</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冒顶片帮</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（4条）</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3.15</a:t>
            </a:r>
            <a:r>
              <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灼烫</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（3条）</a:t>
            </a:r>
            <a:endPar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fontAlgn="auto">
              <a:lnSpc>
                <a:spcPct val="120000"/>
              </a:lnSpc>
              <a:spcBef>
                <a:spcPts val="0"/>
              </a:spcBef>
              <a:spcAft>
                <a:spcPts val="0"/>
              </a:spcAft>
            </a:pP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3.8</a:t>
            </a:r>
            <a:r>
              <a:rPr lang="zh-CN" altLang="en-US" sz="1600"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车辆伤害</a:t>
            </a:r>
            <a:r>
              <a:rPr lang="en-US" altLang="zh-CN" sz="1400" i="1" kern="0" spc="100">
                <a:uFillTx/>
                <a:latin typeface="微软雅黑" panose="020B0503020204020204" pitchFamily="34" charset="-122"/>
                <a:ea typeface="微软雅黑" panose="020B0503020204020204" pitchFamily="34" charset="-122"/>
                <a:cs typeface="微软雅黑" panose="020B0503020204020204" pitchFamily="34" charset="-122"/>
                <a:sym typeface="+mn-ea"/>
              </a:rPr>
              <a:t>（5条）</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6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algn="l" fontAlgn="auto">
              <a:lnSpc>
                <a:spcPct val="120000"/>
              </a:lnSpc>
              <a:spcBef>
                <a:spcPts val="0"/>
              </a:spcBef>
              <a:spcAft>
                <a:spcPts val="0"/>
              </a:spcAft>
              <a:buClrTx/>
              <a:buSzTx/>
              <a:buFontTx/>
            </a:pPr>
            <a:r>
              <a:rPr lang="en-US" altLang="zh-CN"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4</a:t>
            </a:r>
            <a:r>
              <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、环境管理计</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（9条）</a:t>
            </a:r>
            <a:endPar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5、卫生管理</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条）</a:t>
            </a:r>
            <a:endPar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20000"/>
              </a:lnSpc>
              <a:spcBef>
                <a:spcPts val="0"/>
              </a:spcBef>
              <a:spcAft>
                <a:spcPts val="0"/>
              </a:spcAft>
            </a:pPr>
            <a:r>
              <a:rPr lang="en-US" altLang="zh-CN"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6</a:t>
            </a:r>
            <a:r>
              <a:rPr lang="zh-CN" altLang="en-US"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、职业健康管理</a:t>
            </a:r>
            <a:r>
              <a:rPr lang="en-US" altLang="zh-CN" sz="1400"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(13</a:t>
            </a:r>
            <a:r>
              <a:rPr lang="zh-CN" altLang="en-US"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条）</a:t>
            </a:r>
            <a:endParaRPr lang="zh-CN" altLang="en-US" sz="1400" i="1" kern="0" spc="1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rcRect r="47987"/>
          <a:stretch>
            <a:fillRect/>
          </a:stretch>
        </p:blipFill>
        <p:spPr>
          <a:xfrm>
            <a:off x="-51647" y="5927"/>
            <a:ext cx="5970693" cy="6666653"/>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总则</a:t>
            </a:r>
            <a:endParaRPr lang="zh-CN" altLang="en-US"/>
          </a:p>
        </p:txBody>
      </p:sp>
      <p:sp>
        <p:nvSpPr>
          <p:cNvPr id="3" name="文本框 2"/>
          <p:cNvSpPr txBox="1"/>
          <p:nvPr/>
        </p:nvSpPr>
        <p:spPr>
          <a:xfrm>
            <a:off x="405130" y="1094740"/>
            <a:ext cx="6494780" cy="4246245"/>
          </a:xfrm>
          <a:prstGeom prst="rect">
            <a:avLst/>
          </a:prstGeom>
          <a:noFill/>
        </p:spPr>
        <p:txBody>
          <a:bodyPr wrap="square" rtlCol="0" anchor="t">
            <a:spAutoFit/>
          </a:bodyPr>
          <a:p>
            <a:pPr fontAlgn="auto">
              <a:lnSpc>
                <a:spcPct val="150000"/>
              </a:lnSpc>
            </a:pPr>
            <a:r>
              <a:rPr lang="zh-CN" altLang="en-US"/>
              <a:t>1.0.1 为在建筑与市政工程施工中保障</a:t>
            </a:r>
            <a:r>
              <a:rPr lang="zh-CN" altLang="en-US">
                <a:solidFill>
                  <a:srgbClr val="FF0000"/>
                </a:solidFill>
              </a:rPr>
              <a:t>人身健康</a:t>
            </a:r>
            <a:r>
              <a:rPr lang="zh-CN" altLang="en-US"/>
              <a:t>和</a:t>
            </a:r>
            <a:r>
              <a:rPr lang="zh-CN" altLang="en-US">
                <a:solidFill>
                  <a:srgbClr val="FF0000"/>
                </a:solidFill>
              </a:rPr>
              <a:t>生命财产安全、生态环境安全</a:t>
            </a:r>
            <a:r>
              <a:rPr lang="zh-CN" altLang="en-US"/>
              <a:t>，满足经济社会管理基本需要，制定本规范。</a:t>
            </a:r>
            <a:endParaRPr lang="zh-CN" altLang="en-US"/>
          </a:p>
          <a:p>
            <a:pPr fontAlgn="auto">
              <a:lnSpc>
                <a:spcPct val="150000"/>
              </a:lnSpc>
            </a:pPr>
            <a:r>
              <a:rPr lang="zh-CN" altLang="en-US"/>
              <a:t>1.0.2 建筑与市政工程施工现场</a:t>
            </a:r>
            <a:r>
              <a:rPr lang="zh-CN" altLang="en-US">
                <a:solidFill>
                  <a:srgbClr val="FF0000"/>
                </a:solidFill>
              </a:rPr>
              <a:t>安全、环境、卫生与职业健康</a:t>
            </a:r>
            <a:r>
              <a:rPr lang="zh-CN" altLang="en-US"/>
              <a:t>管理</a:t>
            </a:r>
            <a:r>
              <a:rPr lang="zh-CN" altLang="en-US" b="1"/>
              <a:t>必须执行本规范</a:t>
            </a:r>
            <a:r>
              <a:rPr lang="zh-CN" altLang="en-US"/>
              <a:t>。</a:t>
            </a:r>
            <a:endParaRPr lang="zh-CN" altLang="en-US"/>
          </a:p>
          <a:p>
            <a:pPr fontAlgn="auto">
              <a:lnSpc>
                <a:spcPct val="150000"/>
              </a:lnSpc>
            </a:pPr>
            <a:r>
              <a:rPr lang="zh-CN" altLang="en-US"/>
              <a:t>1.0.3 建筑与市政工程施工应符合国家施工现场</a:t>
            </a:r>
            <a:r>
              <a:rPr lang="zh-CN" altLang="en-US">
                <a:solidFill>
                  <a:srgbClr val="FF0000"/>
                </a:solidFill>
              </a:rPr>
              <a:t>安全、环保、防灾减灾、应急管理、卫生及职业健康</a:t>
            </a:r>
            <a:r>
              <a:rPr lang="zh-CN" altLang="en-US"/>
              <a:t>等方面的政策，实现人身健康和生命财产安全、生态环境安全。</a:t>
            </a:r>
            <a:endParaRPr lang="zh-CN" altLang="en-US"/>
          </a:p>
          <a:p>
            <a:pPr fontAlgn="auto">
              <a:lnSpc>
                <a:spcPct val="150000"/>
              </a:lnSpc>
            </a:pPr>
            <a:r>
              <a:rPr lang="zh-CN" altLang="en-US"/>
              <a:t>1.0.4 工程建设所采用的技术方法和措施是否符合本规范要求，由相关责任主体判定。其中，创新性的技术方法和措施，应进行论证并符合本规范中有关性能的要求。</a:t>
            </a:r>
            <a:endParaRPr lang="zh-CN" altLang="en-US"/>
          </a:p>
        </p:txBody>
      </p:sp>
      <p:pic>
        <p:nvPicPr>
          <p:cNvPr id="9219" name="图片 3"/>
          <p:cNvPicPr>
            <a:picLocks noChangeAspect="1"/>
          </p:cNvPicPr>
          <p:nvPr/>
        </p:nvPicPr>
        <p:blipFill>
          <a:blip r:embed="rId1"/>
          <a:srcRect l="67857" t="46227" r="9293" b="11435"/>
          <a:stretch>
            <a:fillRect/>
          </a:stretch>
        </p:blipFill>
        <p:spPr>
          <a:xfrm>
            <a:off x="7512050" y="1179830"/>
            <a:ext cx="3678555" cy="426021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a:xfrm>
            <a:off x="1068070" y="365125"/>
            <a:ext cx="1761490" cy="490220"/>
          </a:xfrm>
        </p:spPr>
        <p:txBody>
          <a:bodyPr/>
          <a:p>
            <a:r>
              <a:rPr lang="zh-CN" altLang="en-US"/>
              <a:t>基本规定</a:t>
            </a:r>
            <a:endParaRPr lang="zh-CN" altLang="en-US"/>
          </a:p>
        </p:txBody>
      </p:sp>
      <p:sp>
        <p:nvSpPr>
          <p:cNvPr id="3" name="文本框 2"/>
          <p:cNvSpPr txBox="1"/>
          <p:nvPr/>
        </p:nvSpPr>
        <p:spPr>
          <a:xfrm>
            <a:off x="1068070" y="1084580"/>
            <a:ext cx="9137015" cy="1337945"/>
          </a:xfrm>
          <a:prstGeom prst="rect">
            <a:avLst/>
          </a:prstGeom>
          <a:noFill/>
        </p:spPr>
        <p:txBody>
          <a:bodyPr wrap="square" rtlCol="0" anchor="t">
            <a:spAutoFit/>
          </a:bodyPr>
          <a:p>
            <a:pPr>
              <a:lnSpc>
                <a:spcPct val="150000"/>
              </a:lnSpc>
            </a:pPr>
            <a:r>
              <a:rPr lang="zh-CN" altLang="en-US"/>
              <a:t>2.0.1 工程项目</a:t>
            </a:r>
            <a:r>
              <a:rPr lang="zh-CN" altLang="en-US">
                <a:solidFill>
                  <a:srgbClr val="FF0000"/>
                </a:solidFill>
              </a:rPr>
              <a:t>专项施工方案</a:t>
            </a:r>
            <a:r>
              <a:rPr lang="zh-CN" altLang="en-US"/>
              <a:t>和</a:t>
            </a:r>
            <a:r>
              <a:rPr lang="zh-CN" altLang="en-US">
                <a:solidFill>
                  <a:srgbClr val="FF0000"/>
                </a:solidFill>
              </a:rPr>
              <a:t>应急预案</a:t>
            </a:r>
            <a:r>
              <a:rPr lang="zh-CN" altLang="en-US"/>
              <a:t>应根据工程类型、环境地质条件和工程实践制定。</a:t>
            </a:r>
            <a:endParaRPr lang="zh-CN" altLang="en-US"/>
          </a:p>
          <a:p>
            <a:pPr>
              <a:lnSpc>
                <a:spcPct val="150000"/>
              </a:lnSpc>
            </a:pPr>
            <a:r>
              <a:rPr lang="zh-CN" altLang="en-US"/>
              <a:t>2.0.2 工程项目应根据工程特点及环境条件进行安全分析、</a:t>
            </a:r>
            <a:r>
              <a:rPr lang="zh-CN" altLang="en-US">
                <a:solidFill>
                  <a:srgbClr val="FF0000"/>
                </a:solidFill>
              </a:rPr>
              <a:t>危险源辨识和风险评价</a:t>
            </a:r>
            <a:r>
              <a:rPr lang="zh-CN" altLang="en-US"/>
              <a:t>，编制</a:t>
            </a:r>
            <a:r>
              <a:rPr lang="zh-CN" altLang="en-US">
                <a:solidFill>
                  <a:srgbClr val="FF0000"/>
                </a:solidFill>
              </a:rPr>
              <a:t>重大危险源清单</a:t>
            </a:r>
            <a:r>
              <a:rPr lang="zh-CN" altLang="en-US"/>
              <a:t>并制定相应的预防和控制措施。</a:t>
            </a:r>
            <a:endParaRPr lang="zh-CN" altLang="en-US"/>
          </a:p>
        </p:txBody>
      </p:sp>
      <p:graphicFrame>
        <p:nvGraphicFramePr>
          <p:cNvPr id="10" name="表格 9"/>
          <p:cNvGraphicFramePr/>
          <p:nvPr>
            <p:custDataLst>
              <p:tags r:id="rId1"/>
            </p:custDataLst>
          </p:nvPr>
        </p:nvGraphicFramePr>
        <p:xfrm>
          <a:off x="7912735" y="2433955"/>
          <a:ext cx="3831590" cy="954405"/>
        </p:xfrm>
        <a:graphic>
          <a:graphicData uri="http://schemas.openxmlformats.org/drawingml/2006/table">
            <a:tbl>
              <a:tblPr firstRow="1" bandRow="1">
                <a:tableStyleId>{5940675A-B579-460E-94D1-54222C63F5DA}</a:tableStyleId>
              </a:tblPr>
              <a:tblGrid>
                <a:gridCol w="681990"/>
                <a:gridCol w="1652905"/>
                <a:gridCol w="759460"/>
                <a:gridCol w="737235"/>
              </a:tblGrid>
              <a:tr h="152400">
                <a:tc rowSpan="6">
                  <a:txBody>
                    <a:bodyPr/>
                    <a:p>
                      <a:pPr indent="0" algn="ctr">
                        <a:buNone/>
                      </a:pP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rowSpan="3">
                  <a:txBody>
                    <a:bodyPr/>
                    <a:p>
                      <a:pPr indent="0" algn="ctr">
                        <a:buNone/>
                      </a:pPr>
                      <a:r>
                        <a:rPr lang="en-US" sz="1000" b="0">
                          <a:solidFill>
                            <a:srgbClr val="333333"/>
                          </a:solidFill>
                          <a:latin typeface="楷体_GB2312" charset="0"/>
                          <a:cs typeface="楷体_GB2312" charset="0"/>
                        </a:rPr>
                        <a:t>建筑幕墙安装工程</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坍塌</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19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物体打击</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319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333333"/>
                          </a:solidFill>
                          <a:latin typeface="楷体_GB2312" charset="0"/>
                          <a:cs typeface="楷体_GB2312" charset="0"/>
                        </a:rPr>
                        <a:t>高处坠落</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52400">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1000" b="0">
                          <a:solidFill>
                            <a:srgbClr val="333333"/>
                          </a:solidFill>
                          <a:latin typeface="楷体_GB2312" charset="0"/>
                          <a:cs typeface="楷体_GB2312" charset="0"/>
                        </a:rPr>
                        <a:t>钢结构、网架和索膜结构安装工程</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坍塌</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192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物体打击</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256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333333"/>
                          </a:solidFill>
                          <a:latin typeface="楷体_GB2312" charset="0"/>
                          <a:cs typeface="楷体_GB2312" charset="0"/>
                        </a:rPr>
                        <a:t>高处坠落</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bl>
          </a:graphicData>
        </a:graphic>
      </p:graphicFrame>
      <p:graphicFrame>
        <p:nvGraphicFramePr>
          <p:cNvPr id="11" name="表格 10"/>
          <p:cNvGraphicFramePr/>
          <p:nvPr>
            <p:custDataLst>
              <p:tags r:id="rId2"/>
            </p:custDataLst>
          </p:nvPr>
        </p:nvGraphicFramePr>
        <p:xfrm>
          <a:off x="7912735" y="3388360"/>
          <a:ext cx="3831590" cy="3331845"/>
        </p:xfrm>
        <a:graphic>
          <a:graphicData uri="http://schemas.openxmlformats.org/drawingml/2006/table">
            <a:tbl>
              <a:tblPr firstRow="1" bandRow="1">
                <a:tableStyleId>{5940675A-B579-460E-94D1-54222C63F5DA}</a:tableStyleId>
              </a:tblPr>
              <a:tblGrid>
                <a:gridCol w="684530"/>
                <a:gridCol w="1633855"/>
                <a:gridCol w="770890"/>
                <a:gridCol w="742315"/>
              </a:tblGrid>
              <a:tr h="166370">
                <a:tc rowSpan="19">
                  <a:txBody>
                    <a:bodyPr/>
                    <a:p>
                      <a:pPr indent="0" algn="ctr">
                        <a:buNone/>
                      </a:pPr>
                      <a:r>
                        <a:rPr lang="en-US" altLang="en-US" sz="1000" b="0">
                          <a:solidFill>
                            <a:srgbClr val="333333"/>
                          </a:solidFill>
                          <a:latin typeface="楷体_GB2312" charset="0"/>
                          <a:ea typeface="楷体_GB2312" charset="0"/>
                          <a:cs typeface="楷体_GB2312" charset="0"/>
                        </a:rPr>
                        <a:t>02</a:t>
                      </a:r>
                      <a:r>
                        <a:rPr lang="zh-CN" altLang="en-US" sz="1000" b="0">
                          <a:solidFill>
                            <a:srgbClr val="333333"/>
                          </a:solidFill>
                          <a:latin typeface="楷体_GB2312" charset="0"/>
                          <a:ea typeface="楷体_GB2312" charset="0"/>
                          <a:cs typeface="楷体_GB2312" charset="0"/>
                        </a:rPr>
                        <a:t>物的因素</a:t>
                      </a:r>
                      <a:endParaRPr lang="zh-CN"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rowSpan="6">
                  <a:txBody>
                    <a:bodyPr/>
                    <a:p>
                      <a:pPr indent="0" algn="ctr">
                        <a:buNone/>
                      </a:pPr>
                      <a:r>
                        <a:rPr lang="en-US" sz="1000" b="0">
                          <a:solidFill>
                            <a:srgbClr val="333333"/>
                          </a:solidFill>
                          <a:latin typeface="楷体_GB2312" charset="0"/>
                          <a:cs typeface="楷体_GB2312" charset="0"/>
                        </a:rPr>
                        <a:t>人工挖孔桩工程</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坍塌</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70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物体打击</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触电</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70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高处坠落</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起重伤害</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33337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333333"/>
                          </a:solidFill>
                          <a:latin typeface="楷体_GB2312" charset="0"/>
                          <a:cs typeface="楷体_GB2312" charset="0"/>
                        </a:rPr>
                        <a:t>中毒和窒息</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1000" b="0">
                          <a:solidFill>
                            <a:srgbClr val="333333"/>
                          </a:solidFill>
                          <a:latin typeface="楷体_GB2312" charset="0"/>
                          <a:cs typeface="楷体_GB2312" charset="0"/>
                        </a:rPr>
                        <a:t>装配式建筑混凝土预制构件安装工程</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坍塌</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70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物体打击</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333333"/>
                          </a:solidFill>
                          <a:latin typeface="楷体_GB2312" charset="0"/>
                          <a:cs typeface="楷体_GB2312" charset="0"/>
                        </a:rPr>
                        <a:t>起重伤害</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5735">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a:p>
                      <a:pPr indent="0" algn="ctr">
                        <a:buNone/>
                      </a:pPr>
                      <a:r>
                        <a:rPr lang="en-US" sz="1000" b="0">
                          <a:solidFill>
                            <a:srgbClr val="333333"/>
                          </a:solidFill>
                          <a:latin typeface="楷体_GB2312" charset="0"/>
                          <a:cs typeface="楷体_GB2312" charset="0"/>
                        </a:rPr>
                        <a:t>高边坡工程</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坍塌</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70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高处坠落</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滑坡</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70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涌泥涌水</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333333"/>
                          </a:solidFill>
                          <a:latin typeface="楷体_GB2312" charset="0"/>
                          <a:cs typeface="楷体_GB2312" charset="0"/>
                        </a:rPr>
                        <a:t>物体打击</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a:p>
                      <a:pPr indent="0" algn="ctr">
                        <a:buNone/>
                      </a:pPr>
                      <a:r>
                        <a:rPr lang="en-US" sz="1000" b="0">
                          <a:solidFill>
                            <a:srgbClr val="333333"/>
                          </a:solidFill>
                          <a:latin typeface="楷体_GB2312" charset="0"/>
                          <a:cs typeface="楷体_GB2312" charset="0"/>
                        </a:rPr>
                        <a:t>高填方工程</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滑坡</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70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333333"/>
                          </a:solidFill>
                          <a:latin typeface="楷体_GB2312" charset="0"/>
                          <a:cs typeface="楷体_GB2312" charset="0"/>
                        </a:rPr>
                        <a:t>沉陷</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3">
                  <a:txBody>
                    <a:bodyPr/>
                    <a:p>
                      <a:pPr indent="0" algn="ctr">
                        <a:buNone/>
                      </a:pPr>
                      <a:r>
                        <a:rPr lang="en-US" sz="1000" b="0">
                          <a:solidFill>
                            <a:srgbClr val="333333"/>
                          </a:solidFill>
                          <a:latin typeface="楷体_GB2312" charset="0"/>
                          <a:cs typeface="楷体_GB2312" charset="0"/>
                        </a:rPr>
                        <a:t>拆除工程</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坍塌</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70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solidFill>
                            <a:srgbClr val="333333"/>
                          </a:solidFill>
                          <a:latin typeface="楷体_GB2312" charset="0"/>
                          <a:cs typeface="楷体_GB2312" charset="0"/>
                        </a:rPr>
                        <a:t>物体打击</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r h="1663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solidFill>
                            <a:srgbClr val="333333"/>
                          </a:solidFill>
                          <a:latin typeface="楷体_GB2312" charset="0"/>
                          <a:cs typeface="楷体_GB2312" charset="0"/>
                        </a:rPr>
                        <a:t>机械伤害</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c>
                  <a:txBody>
                    <a:bodyPr/>
                    <a:p>
                      <a:pPr indent="0" algn="ctr">
                        <a:buNone/>
                      </a:pPr>
                      <a:r>
                        <a:rPr lang="en-US" sz="1000" b="0">
                          <a:solidFill>
                            <a:srgbClr val="333333"/>
                          </a:solidFill>
                          <a:latin typeface="楷体_GB2312" charset="0"/>
                          <a:cs typeface="楷体_GB2312" charset="0"/>
                        </a:rPr>
                        <a:t>参考表1</a:t>
                      </a:r>
                      <a:endParaRPr lang="en-US" altLang="en-US" sz="1000" b="0">
                        <a:solidFill>
                          <a:srgbClr val="333333"/>
                        </a:solidFill>
                        <a:latin typeface="楷体_GB2312" charset="0"/>
                        <a:ea typeface="楷体_GB2312" charset="0"/>
                        <a:cs typeface="楷体_GB2312"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4">
                        <a:lumMod val="60000"/>
                        <a:lumOff val="40000"/>
                      </a:schemeClr>
                    </a:solidFill>
                  </a:tcPr>
                </a:tc>
              </a:tr>
            </a:tbl>
          </a:graphicData>
        </a:graphic>
      </p:graphicFrame>
      <p:pic>
        <p:nvPicPr>
          <p:cNvPr id="4" name="图片 3"/>
          <p:cNvPicPr>
            <a:picLocks noChangeAspect="1"/>
          </p:cNvPicPr>
          <p:nvPr/>
        </p:nvPicPr>
        <p:blipFill>
          <a:blip r:embed="rId3"/>
          <a:stretch>
            <a:fillRect/>
          </a:stretch>
        </p:blipFill>
        <p:spPr>
          <a:xfrm>
            <a:off x="-635" y="2347595"/>
            <a:ext cx="4914265" cy="4375150"/>
          </a:xfrm>
          <a:prstGeom prst="rect">
            <a:avLst/>
          </a:prstGeom>
        </p:spPr>
      </p:pic>
      <p:pic>
        <p:nvPicPr>
          <p:cNvPr id="6" name="图片 5"/>
          <p:cNvPicPr>
            <a:picLocks noChangeAspect="1"/>
          </p:cNvPicPr>
          <p:nvPr/>
        </p:nvPicPr>
        <p:blipFill>
          <a:blip r:embed="rId4"/>
          <a:stretch>
            <a:fillRect/>
          </a:stretch>
        </p:blipFill>
        <p:spPr>
          <a:xfrm>
            <a:off x="4842510" y="2421890"/>
            <a:ext cx="3792220" cy="430085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基本规定</a:t>
            </a:r>
            <a:endParaRPr lang="zh-CN" altLang="en-US"/>
          </a:p>
        </p:txBody>
      </p:sp>
      <p:sp>
        <p:nvSpPr>
          <p:cNvPr id="4" name="文本框 3"/>
          <p:cNvSpPr txBox="1"/>
          <p:nvPr/>
        </p:nvSpPr>
        <p:spPr>
          <a:xfrm>
            <a:off x="1551305" y="976630"/>
            <a:ext cx="9088755" cy="5365115"/>
          </a:xfrm>
          <a:prstGeom prst="rect">
            <a:avLst/>
          </a:prstGeom>
          <a:noFill/>
        </p:spPr>
        <p:txBody>
          <a:bodyPr wrap="square" rtlCol="0" anchor="t">
            <a:noAutofit/>
          </a:bodyPr>
          <a:p>
            <a:pPr>
              <a:lnSpc>
                <a:spcPct val="150000"/>
              </a:lnSpc>
            </a:pPr>
            <a:r>
              <a:rPr lang="zh-CN" altLang="en-US" sz="1600">
                <a:sym typeface="+mn-ea"/>
              </a:rPr>
              <a:t>2.0.3 施工现场规划、设计应根据场地情况、人住队伍和人员数量、功能需求、工程所在地气候特点和地方管理要求等各项条件，采取满足</a:t>
            </a:r>
            <a:r>
              <a:rPr lang="zh-CN" altLang="en-US" sz="1600">
                <a:solidFill>
                  <a:srgbClr val="FF0000"/>
                </a:solidFill>
                <a:sym typeface="+mn-ea"/>
              </a:rPr>
              <a:t>施工生产、安全防护、消防、卫生防疫、环境保护、防范自然灾害和规范化管理等要求的措施。</a:t>
            </a:r>
            <a:endParaRPr lang="zh-CN" altLang="en-US" sz="1600"/>
          </a:p>
          <a:p>
            <a:pPr>
              <a:lnSpc>
                <a:spcPct val="150000"/>
              </a:lnSpc>
            </a:pPr>
            <a:r>
              <a:rPr lang="zh-CN" altLang="en-US" sz="1600">
                <a:sym typeface="+mn-ea"/>
              </a:rPr>
              <a:t>2.0.4 施工现场生活区应符合下列规定:</a:t>
            </a:r>
            <a:endParaRPr lang="zh-CN" altLang="en-US" sz="1600"/>
          </a:p>
          <a:p>
            <a:pPr>
              <a:lnSpc>
                <a:spcPct val="150000"/>
              </a:lnSpc>
            </a:pPr>
            <a:r>
              <a:rPr lang="zh-CN" altLang="en-US" sz="1600">
                <a:sym typeface="+mn-ea"/>
              </a:rPr>
              <a:t>1 </a:t>
            </a:r>
            <a:r>
              <a:rPr lang="zh-CN" altLang="en-US" sz="1600">
                <a:solidFill>
                  <a:srgbClr val="FF0000"/>
                </a:solidFill>
                <a:sym typeface="+mn-ea"/>
              </a:rPr>
              <a:t>围挡</a:t>
            </a:r>
            <a:r>
              <a:rPr lang="zh-CN" altLang="en-US" sz="1600">
                <a:sym typeface="+mn-ea"/>
              </a:rPr>
              <a:t>应采用可循环、可拆卸、标准化的定型材料，且高度不得低于 1.8m。</a:t>
            </a:r>
            <a:endParaRPr lang="zh-CN" altLang="en-US" sz="1600"/>
          </a:p>
          <a:p>
            <a:pPr>
              <a:lnSpc>
                <a:spcPct val="150000"/>
              </a:lnSpc>
            </a:pPr>
            <a:r>
              <a:rPr lang="zh-CN" altLang="en-US" sz="1600">
                <a:sym typeface="+mn-ea"/>
              </a:rPr>
              <a:t>2 应设置</a:t>
            </a:r>
            <a:r>
              <a:rPr lang="zh-CN" altLang="en-US" sz="1600">
                <a:solidFill>
                  <a:srgbClr val="FF0000"/>
                </a:solidFill>
                <a:sym typeface="+mn-ea"/>
              </a:rPr>
              <a:t>门卫室、宿舍、厕所</a:t>
            </a:r>
            <a:r>
              <a:rPr lang="zh-CN" altLang="en-US" sz="1600">
                <a:sym typeface="+mn-ea"/>
              </a:rPr>
              <a:t>等临建房屋，配备满足人员。管理和生活需要的场所和设施;场地应进行</a:t>
            </a:r>
            <a:r>
              <a:rPr lang="zh-CN" altLang="en-US" sz="1600">
                <a:solidFill>
                  <a:srgbClr val="FF0000"/>
                </a:solidFill>
                <a:sym typeface="+mn-ea"/>
              </a:rPr>
              <a:t>硬化和绿化，并应设置有效的排水设施</a:t>
            </a:r>
            <a:r>
              <a:rPr lang="zh-CN" altLang="en-US" sz="1600">
                <a:sym typeface="+mn-ea"/>
              </a:rPr>
              <a:t>。</a:t>
            </a:r>
            <a:endParaRPr lang="zh-CN" altLang="en-US" sz="1600"/>
          </a:p>
          <a:p>
            <a:pPr>
              <a:lnSpc>
                <a:spcPct val="150000"/>
              </a:lnSpc>
            </a:pPr>
            <a:r>
              <a:rPr lang="zh-CN" altLang="en-US" sz="1600">
                <a:sym typeface="+mn-ea"/>
              </a:rPr>
              <a:t>3 出入大门处应有专职门卫，并应实行</a:t>
            </a:r>
            <a:r>
              <a:rPr lang="zh-CN" altLang="en-US" sz="1600">
                <a:solidFill>
                  <a:srgbClr val="FF0000"/>
                </a:solidFill>
                <a:sym typeface="+mn-ea"/>
              </a:rPr>
              <a:t>封闭式管理</a:t>
            </a:r>
            <a:r>
              <a:rPr lang="zh-CN" altLang="en-US" sz="1600">
                <a:sym typeface="+mn-ea"/>
              </a:rPr>
              <a:t>。</a:t>
            </a:r>
            <a:endParaRPr lang="zh-CN" altLang="en-US" sz="1600"/>
          </a:p>
          <a:p>
            <a:pPr>
              <a:lnSpc>
                <a:spcPct val="150000"/>
              </a:lnSpc>
            </a:pPr>
            <a:r>
              <a:rPr lang="zh-CN" altLang="en-US" sz="1600">
                <a:sym typeface="+mn-ea"/>
              </a:rPr>
              <a:t>4 应制定法定</a:t>
            </a:r>
            <a:r>
              <a:rPr lang="zh-CN" altLang="en-US" sz="1600">
                <a:solidFill>
                  <a:srgbClr val="FF0000"/>
                </a:solidFill>
                <a:sym typeface="+mn-ea"/>
              </a:rPr>
              <a:t>传染病、食物中毒、急性职业中毒</a:t>
            </a:r>
            <a:r>
              <a:rPr lang="zh-CN" altLang="en-US" sz="1600">
                <a:sym typeface="+mn-ea"/>
              </a:rPr>
              <a:t>等突发疾病应急预案。</a:t>
            </a:r>
            <a:endParaRPr lang="zh-CN" altLang="en-US" sz="1600"/>
          </a:p>
          <a:p>
            <a:pPr>
              <a:lnSpc>
                <a:spcPct val="150000"/>
              </a:lnSpc>
            </a:pPr>
            <a:r>
              <a:rPr lang="zh-CN" altLang="en-US" sz="1600">
                <a:sym typeface="+mn-ea"/>
              </a:rPr>
              <a:t>2.0.5 应根据各工种的作业条件和劳动环境等为作业人员配备安全有效的</a:t>
            </a:r>
            <a:r>
              <a:rPr lang="zh-CN" altLang="en-US" sz="1600">
                <a:solidFill>
                  <a:srgbClr val="FF0000"/>
                </a:solidFill>
                <a:sym typeface="+mn-ea"/>
              </a:rPr>
              <a:t>劳动防护用品，并应及时开展劳动防护用品使用培训</a:t>
            </a:r>
            <a:r>
              <a:rPr lang="zh-CN" altLang="en-US" sz="1600">
                <a:sym typeface="+mn-ea"/>
              </a:rPr>
              <a:t>。</a:t>
            </a:r>
            <a:endParaRPr lang="zh-CN" altLang="en-US" sz="1600"/>
          </a:p>
          <a:p>
            <a:pPr>
              <a:lnSpc>
                <a:spcPct val="150000"/>
              </a:lnSpc>
            </a:pPr>
            <a:r>
              <a:rPr lang="zh-CN" altLang="en-US" sz="1600">
                <a:sym typeface="+mn-ea"/>
              </a:rPr>
              <a:t>2.0.6 </a:t>
            </a:r>
            <a:r>
              <a:rPr lang="zh-CN" altLang="en-US" sz="1600">
                <a:solidFill>
                  <a:srgbClr val="FF0000"/>
                </a:solidFill>
                <a:sym typeface="+mn-ea"/>
              </a:rPr>
              <a:t>进场材料应具备质量证明文件</a:t>
            </a:r>
            <a:r>
              <a:rPr lang="zh-CN" altLang="en-US" sz="1600">
                <a:sym typeface="+mn-ea"/>
              </a:rPr>
              <a:t>，其品种、规格、性能等应满足使用及安全卫生要求。</a:t>
            </a:r>
            <a:endParaRPr lang="zh-CN" altLang="en-US" sz="1600"/>
          </a:p>
          <a:p>
            <a:pPr>
              <a:lnSpc>
                <a:spcPct val="150000"/>
              </a:lnSpc>
            </a:pPr>
            <a:r>
              <a:rPr lang="zh-CN" altLang="en-US" sz="1600">
                <a:sym typeface="+mn-ea"/>
              </a:rPr>
              <a:t>2.0.7 </a:t>
            </a:r>
            <a:r>
              <a:rPr lang="zh-CN" altLang="en-US" sz="1600">
                <a:solidFill>
                  <a:srgbClr val="FF0000"/>
                </a:solidFill>
                <a:sym typeface="+mn-ea"/>
              </a:rPr>
              <a:t>各类设施、设备应具备制造许可证</a:t>
            </a:r>
            <a:r>
              <a:rPr lang="zh-CN" altLang="en-US" sz="1600">
                <a:sym typeface="+mn-ea"/>
              </a:rPr>
              <a:t>或其他质量证明文件。</a:t>
            </a:r>
            <a:endParaRPr lang="zh-CN" altLang="en-US" sz="1600"/>
          </a:p>
          <a:p>
            <a:pPr>
              <a:lnSpc>
                <a:spcPct val="150000"/>
              </a:lnSpc>
            </a:pPr>
            <a:r>
              <a:rPr lang="zh-CN" altLang="en-US" sz="1600">
                <a:sym typeface="+mn-ea"/>
              </a:rPr>
              <a:t>2.0.8 停缓建工程项目应做好停工期间的安全保障工作，</a:t>
            </a:r>
            <a:r>
              <a:rPr lang="zh-CN" altLang="en-US" sz="1600">
                <a:solidFill>
                  <a:srgbClr val="FF0000"/>
                </a:solidFill>
                <a:sym typeface="+mn-ea"/>
              </a:rPr>
              <a:t>复工前应进行检查，排除安全隐患</a:t>
            </a:r>
            <a:r>
              <a:rPr lang="zh-CN" altLang="en-US" sz="1600">
                <a:sym typeface="+mn-ea"/>
              </a:rPr>
              <a:t>。</a:t>
            </a:r>
            <a:endParaRPr lang="zh-CN" altLang="en-US" sz="1600">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一般规定</a:t>
            </a:r>
            <a:endParaRPr lang="zh-CN" altLang="en-US"/>
          </a:p>
        </p:txBody>
      </p:sp>
      <p:sp>
        <p:nvSpPr>
          <p:cNvPr id="3" name="文本框 2"/>
          <p:cNvSpPr txBox="1"/>
          <p:nvPr/>
        </p:nvSpPr>
        <p:spPr>
          <a:xfrm>
            <a:off x="603885" y="1151255"/>
            <a:ext cx="6677025" cy="4297680"/>
          </a:xfrm>
          <a:prstGeom prst="rect">
            <a:avLst/>
          </a:prstGeom>
          <a:noFill/>
        </p:spPr>
        <p:txBody>
          <a:bodyPr wrap="square" rtlCol="0" anchor="t">
            <a:noAutofit/>
          </a:bodyPr>
          <a:p>
            <a:pPr fontAlgn="auto">
              <a:lnSpc>
                <a:spcPct val="150000"/>
              </a:lnSpc>
              <a:spcBef>
                <a:spcPts val="500"/>
              </a:spcBef>
              <a:spcAft>
                <a:spcPts val="500"/>
              </a:spcAft>
            </a:pPr>
            <a:r>
              <a:rPr lang="zh-CN" altLang="en-US"/>
              <a:t>3.1.1 工程项目应根据工程特点制定各项安全生产管理制度，建立健全</a:t>
            </a:r>
            <a:r>
              <a:rPr lang="zh-CN" altLang="en-US">
                <a:solidFill>
                  <a:srgbClr val="FF0000"/>
                </a:solidFill>
              </a:rPr>
              <a:t>安全生产管理体系</a:t>
            </a:r>
            <a:r>
              <a:rPr lang="zh-CN" altLang="en-US"/>
              <a:t>。</a:t>
            </a:r>
            <a:endParaRPr lang="zh-CN" altLang="en-US"/>
          </a:p>
          <a:p>
            <a:pPr fontAlgn="auto">
              <a:lnSpc>
                <a:spcPct val="150000"/>
              </a:lnSpc>
              <a:spcBef>
                <a:spcPts val="500"/>
              </a:spcBef>
              <a:spcAft>
                <a:spcPts val="500"/>
              </a:spcAft>
            </a:pPr>
            <a:r>
              <a:rPr lang="zh-CN" altLang="en-US"/>
              <a:t>3.1.2 施工现场应合理设置安全生产宣传标语和标牌，标牌设置应牢固可靠。应在主要施工部位、作业层面、危险区域以及主要通道口设置</a:t>
            </a:r>
            <a:r>
              <a:rPr lang="zh-CN" altLang="en-US">
                <a:solidFill>
                  <a:srgbClr val="FF0000"/>
                </a:solidFill>
              </a:rPr>
              <a:t>安全警示标识</a:t>
            </a:r>
            <a:r>
              <a:rPr lang="zh-CN" altLang="en-US"/>
              <a:t>。</a:t>
            </a:r>
            <a:endParaRPr lang="zh-CN" altLang="en-US"/>
          </a:p>
          <a:p>
            <a:pPr fontAlgn="auto">
              <a:lnSpc>
                <a:spcPct val="150000"/>
              </a:lnSpc>
              <a:spcBef>
                <a:spcPts val="500"/>
              </a:spcBef>
              <a:spcAft>
                <a:spcPts val="500"/>
              </a:spcAft>
            </a:pPr>
            <a:r>
              <a:rPr lang="zh-CN" altLang="en-US"/>
              <a:t>3.1.3 施工现场应根据安全事故类型采取防护措施。对存在的安全问题和隐患，</a:t>
            </a:r>
            <a:r>
              <a:rPr lang="zh-CN" altLang="en-US">
                <a:solidFill>
                  <a:srgbClr val="FF0000"/>
                </a:solidFill>
              </a:rPr>
              <a:t>应定人、定时间、定措施组织整改</a:t>
            </a:r>
            <a:r>
              <a:rPr lang="zh-CN" altLang="en-US"/>
              <a:t>。</a:t>
            </a:r>
            <a:endParaRPr lang="zh-CN" altLang="en-US"/>
          </a:p>
          <a:p>
            <a:pPr fontAlgn="auto">
              <a:lnSpc>
                <a:spcPct val="150000"/>
              </a:lnSpc>
              <a:spcBef>
                <a:spcPts val="500"/>
              </a:spcBef>
              <a:spcAft>
                <a:spcPts val="500"/>
              </a:spcAft>
            </a:pPr>
            <a:r>
              <a:rPr lang="zh-CN" altLang="en-US"/>
              <a:t>3.1.4 </a:t>
            </a:r>
            <a:r>
              <a:rPr lang="zh-CN" altLang="en-US">
                <a:solidFill>
                  <a:srgbClr val="FF0000"/>
                </a:solidFill>
              </a:rPr>
              <a:t>不得在外电架空线路正下方</a:t>
            </a:r>
            <a:r>
              <a:rPr lang="zh-CN" altLang="en-US"/>
              <a:t>施工、吊装、搭设作业棚、建造生活设施或堆放构件、架具、材料及其他杂物等。</a:t>
            </a:r>
            <a:endParaRPr lang="zh-CN" altLang="en-US"/>
          </a:p>
        </p:txBody>
      </p:sp>
      <p:pic>
        <p:nvPicPr>
          <p:cNvPr id="4" name="图片 3"/>
          <p:cNvPicPr>
            <a:picLocks noChangeAspect="1"/>
          </p:cNvPicPr>
          <p:nvPr>
            <p:custDataLst>
              <p:tags r:id="rId1"/>
            </p:custDataLst>
          </p:nvPr>
        </p:nvPicPr>
        <p:blipFill>
          <a:blip r:embed="rId2"/>
          <a:stretch>
            <a:fillRect/>
          </a:stretch>
        </p:blipFill>
        <p:spPr>
          <a:xfrm>
            <a:off x="7125970" y="3773170"/>
            <a:ext cx="4876800" cy="26574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2"/>
          <p:cNvSpPr/>
          <p:nvPr/>
        </p:nvSpPr>
        <p:spPr>
          <a:xfrm>
            <a:off x="6156960" y="1725295"/>
            <a:ext cx="4062730" cy="390525"/>
          </a:xfrm>
          <a:prstGeom prst="rect">
            <a:avLst/>
          </a:prstGeom>
          <a:solidFill>
            <a:srgbClr val="44546A"/>
          </a:solidFill>
          <a:ln w="9525">
            <a:noFill/>
          </a:ln>
        </p:spPr>
        <p:txBody>
          <a:bodyPr anchor="ctr"/>
          <a:p>
            <a:pPr algn="ctr" eaLnBrk="0" hangingPunct="0"/>
            <a:endParaRPr lang="zh-CN" altLang="zh-CN" sz="1500">
              <a:solidFill>
                <a:srgbClr val="404040"/>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直接连接符 3"/>
          <p:cNvSpPr/>
          <p:nvPr/>
        </p:nvSpPr>
        <p:spPr>
          <a:xfrm>
            <a:off x="7877175" y="2240915"/>
            <a:ext cx="7620" cy="3214370"/>
          </a:xfrm>
          <a:prstGeom prst="line">
            <a:avLst/>
          </a:prstGeom>
          <a:ln w="50800" cap="flat" cmpd="sng">
            <a:solidFill>
              <a:srgbClr val="354B5E"/>
            </a:solidFill>
            <a:prstDash val="solid"/>
            <a:miter/>
            <a:headEnd type="none" w="med" len="med"/>
            <a:tailEnd type="none" w="med" len="med"/>
          </a:ln>
        </p:spPr>
        <p:txBody>
          <a:bodyPr anchor="t"/>
          <a:p>
            <a:pPr eaLnBrk="0" hangingPunct="0"/>
            <a:endParaRPr lang="zh-CN" altLang="en-US" sz="1280">
              <a:latin typeface="Segoe UI" panose="020B0502040204020203" pitchFamily="2" charset="0"/>
              <a:ea typeface="微软雅黑" panose="020B0503020204020204" pitchFamily="34" charset="-122"/>
            </a:endParaRPr>
          </a:p>
        </p:txBody>
      </p:sp>
      <p:sp>
        <p:nvSpPr>
          <p:cNvPr id="11" name="直接连接符 4"/>
          <p:cNvSpPr/>
          <p:nvPr/>
        </p:nvSpPr>
        <p:spPr>
          <a:xfrm>
            <a:off x="6015355" y="5467985"/>
            <a:ext cx="4204335" cy="1270"/>
          </a:xfrm>
          <a:prstGeom prst="line">
            <a:avLst/>
          </a:prstGeom>
          <a:ln w="38100" cap="flat" cmpd="sng">
            <a:solidFill>
              <a:srgbClr val="354B5E"/>
            </a:solidFill>
            <a:prstDash val="solid"/>
            <a:miter/>
            <a:headEnd type="none" w="med" len="med"/>
            <a:tailEnd type="none" w="med" len="med"/>
          </a:ln>
        </p:spPr>
        <p:txBody>
          <a:bodyPr anchor="t"/>
          <a:p>
            <a:pPr eaLnBrk="0" hangingPunct="0"/>
            <a:endParaRPr lang="zh-CN" altLang="en-US" sz="1280">
              <a:latin typeface="Segoe UI" panose="020B0502040204020203" pitchFamily="2" charset="0"/>
              <a:ea typeface="微软雅黑" panose="020B0503020204020204" pitchFamily="34" charset="-122"/>
            </a:endParaRPr>
          </a:p>
        </p:txBody>
      </p:sp>
      <p:sp>
        <p:nvSpPr>
          <p:cNvPr id="12" name="直接连接符 5"/>
          <p:cNvSpPr/>
          <p:nvPr/>
        </p:nvSpPr>
        <p:spPr>
          <a:xfrm>
            <a:off x="8061960" y="2247265"/>
            <a:ext cx="1687195" cy="1270"/>
          </a:xfrm>
          <a:prstGeom prst="line">
            <a:avLst/>
          </a:prstGeom>
          <a:ln w="38100" cap="flat" cmpd="sng">
            <a:solidFill>
              <a:srgbClr val="354B5E"/>
            </a:solidFill>
            <a:prstDash val="solid"/>
            <a:miter/>
            <a:headEnd type="none" w="med" len="med"/>
            <a:tailEnd type="none" w="med" len="med"/>
          </a:ln>
        </p:spPr>
        <p:txBody>
          <a:bodyPr anchor="t"/>
          <a:p>
            <a:pPr eaLnBrk="0" hangingPunct="0"/>
            <a:endParaRPr lang="zh-CN" altLang="en-US" sz="1280">
              <a:latin typeface="Segoe UI" panose="020B0502040204020203" pitchFamily="2" charset="0"/>
              <a:ea typeface="微软雅黑" panose="020B0503020204020204" pitchFamily="34" charset="-122"/>
            </a:endParaRPr>
          </a:p>
        </p:txBody>
      </p:sp>
      <p:sp>
        <p:nvSpPr>
          <p:cNvPr id="13" name="直接连接符 6"/>
          <p:cNvSpPr/>
          <p:nvPr/>
        </p:nvSpPr>
        <p:spPr>
          <a:xfrm>
            <a:off x="6012815" y="2247265"/>
            <a:ext cx="1687195" cy="635"/>
          </a:xfrm>
          <a:prstGeom prst="line">
            <a:avLst/>
          </a:prstGeom>
          <a:ln w="38100" cap="flat" cmpd="sng">
            <a:solidFill>
              <a:srgbClr val="354B5E"/>
            </a:solidFill>
            <a:prstDash val="solid"/>
            <a:miter/>
            <a:headEnd type="none" w="med" len="med"/>
            <a:tailEnd type="none" w="med" len="med"/>
          </a:ln>
        </p:spPr>
        <p:txBody>
          <a:bodyPr anchor="t"/>
          <a:p>
            <a:pPr eaLnBrk="0" hangingPunct="0"/>
            <a:endParaRPr lang="zh-CN" altLang="en-US" sz="1280">
              <a:latin typeface="Segoe UI" panose="020B0502040204020203" pitchFamily="2" charset="0"/>
              <a:ea typeface="微软雅黑" panose="020B0503020204020204" pitchFamily="34" charset="-122"/>
            </a:endParaRPr>
          </a:p>
        </p:txBody>
      </p:sp>
      <p:sp>
        <p:nvSpPr>
          <p:cNvPr id="14" name="文本框 7"/>
          <p:cNvSpPr/>
          <p:nvPr/>
        </p:nvSpPr>
        <p:spPr>
          <a:xfrm>
            <a:off x="6156960" y="2337435"/>
            <a:ext cx="2027555" cy="3014345"/>
          </a:xfrm>
          <a:prstGeom prst="rect">
            <a:avLst/>
          </a:prstGeom>
          <a:noFill/>
          <a:ln w="9525">
            <a:noFill/>
          </a:ln>
        </p:spPr>
        <p:txBody>
          <a:bodyPr anchor="t">
            <a:noAutofit/>
          </a:bodyPr>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物体打击</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车辆伤害</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机械伤害</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起重伤害</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触电</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淹溺</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火灾</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灼烫</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高处坠落</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坍塌</a:t>
            </a:r>
            <a:endParaRPr lang="zh-CN" altLang="en-US" sz="1500" b="1" dirty="0">
              <a:solidFill>
                <a:schemeClr val="accent2"/>
              </a:solidFill>
              <a:latin typeface="宋体" panose="02010600030101010101" pitchFamily="2" charset="-122"/>
              <a:ea typeface="微软雅黑" panose="020B0503020204020204" pitchFamily="34" charset="-122"/>
              <a:sym typeface="Times New Roman" panose="02020603050405020304" pitchFamily="18" charset="0"/>
            </a:endParaRPr>
          </a:p>
        </p:txBody>
      </p:sp>
      <p:sp>
        <p:nvSpPr>
          <p:cNvPr id="15" name="文本框 8"/>
          <p:cNvSpPr/>
          <p:nvPr/>
        </p:nvSpPr>
        <p:spPr>
          <a:xfrm>
            <a:off x="6372860" y="1732915"/>
            <a:ext cx="3794760" cy="321945"/>
          </a:xfrm>
          <a:prstGeom prst="rect">
            <a:avLst/>
          </a:prstGeom>
          <a:noFill/>
          <a:ln w="9525">
            <a:noFill/>
          </a:ln>
        </p:spPr>
        <p:txBody>
          <a:bodyPr wrap="square" anchor="t">
            <a:spAutoFit/>
          </a:bodyPr>
          <a:p>
            <a:pPr algn="ctr" eaLnBrk="0" fontAlgn="base" hangingPunct="0"/>
            <a:r>
              <a:rPr lang="zh-CN" altLang="en-US" sz="1500" b="1" noProof="1">
                <a:solidFill>
                  <a:schemeClr val="bg1"/>
                </a:solidFill>
                <a:latin typeface="微软雅黑" panose="020B0503020204020204" pitchFamily="34" charset="-122"/>
                <a:ea typeface="微软雅黑" panose="020B0503020204020204" pitchFamily="34" charset="-122"/>
                <a:sym typeface="+mn-ea"/>
              </a:rPr>
              <a:t>《企业职工伤亡事故分类》(GB6441）</a:t>
            </a:r>
            <a:endParaRPr lang="zh-CN" altLang="en-US" sz="1500" b="1" noProof="1">
              <a:solidFill>
                <a:schemeClr val="bg1"/>
              </a:solidFill>
              <a:effectLst>
                <a:outerShdw blurRad="38100" dist="38100" dir="2700000">
                  <a:srgbClr val="FFFFFF"/>
                </a:outerShdw>
              </a:effectLst>
              <a:latin typeface="微软雅黑" panose="020B0503020204020204" pitchFamily="34" charset="-122"/>
              <a:ea typeface="微软雅黑" panose="020B0503020204020204" pitchFamily="34" charset="-122"/>
              <a:sym typeface="+mn-ea"/>
            </a:endParaRPr>
          </a:p>
        </p:txBody>
      </p:sp>
      <p:sp>
        <p:nvSpPr>
          <p:cNvPr id="16" name="文本框 9"/>
          <p:cNvSpPr/>
          <p:nvPr/>
        </p:nvSpPr>
        <p:spPr>
          <a:xfrm>
            <a:off x="8564880" y="2440940"/>
            <a:ext cx="2027555" cy="3014345"/>
          </a:xfrm>
          <a:prstGeom prst="rect">
            <a:avLst/>
          </a:prstGeom>
          <a:noFill/>
          <a:ln w="9525">
            <a:noFill/>
          </a:ln>
        </p:spPr>
        <p:txBody>
          <a:bodyPr anchor="t">
            <a:noAutofit/>
          </a:bodyPr>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冒顶片帮</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透水</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放炮</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瓦斯爆炸</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火药爆炸</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锅炉爆炸</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容器爆炸</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其他爆炸</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中毒和窒息</a:t>
            </a:r>
            <a:endParaRPr lang="zh-CN" altLang="en-US" sz="1500" b="1" dirty="0">
              <a:solidFill>
                <a:schemeClr val="accent2"/>
              </a:solidFill>
              <a:latin typeface="宋体" panose="02010600030101010101" pitchFamily="2" charset="-122"/>
              <a:ea typeface="微软雅黑" panose="020B0503020204020204" pitchFamily="34" charset="-122"/>
            </a:endParaRPr>
          </a:p>
          <a:p>
            <a:pPr marL="213995" indent="-213995">
              <a:lnSpc>
                <a:spcPts val="2300"/>
              </a:lnSpc>
              <a:buClr>
                <a:srgbClr val="D74B4B"/>
              </a:buClr>
              <a:buFont typeface="Wingdings" panose="05000000000000000000" charset="0"/>
              <a:buChar char=""/>
            </a:pPr>
            <a:r>
              <a:rPr lang="zh-CN" altLang="en-US" sz="1500" b="1" dirty="0">
                <a:solidFill>
                  <a:schemeClr val="accent2"/>
                </a:solidFill>
                <a:latin typeface="宋体" panose="02010600030101010101" pitchFamily="2" charset="-122"/>
                <a:ea typeface="微软雅黑" panose="020B0503020204020204" pitchFamily="34" charset="-122"/>
              </a:rPr>
              <a:t>其他伤害</a:t>
            </a:r>
            <a:endParaRPr lang="zh-CN" altLang="en-US" sz="1500" b="1" dirty="0">
              <a:solidFill>
                <a:schemeClr val="accent2"/>
              </a:solidFill>
              <a:latin typeface="宋体" panose="02010600030101010101" pitchFamily="2" charset="-122"/>
              <a:ea typeface="微软雅黑" panose="020B0503020204020204" pitchFamily="34" charset="-122"/>
              <a:sym typeface="Times New Roman" panose="02020603050405020304" pitchFamily="18" charset="0"/>
            </a:endParaRPr>
          </a:p>
        </p:txBody>
      </p:sp>
      <p:sp>
        <p:nvSpPr>
          <p:cNvPr id="24" name="object 24"/>
          <p:cNvSpPr txBox="1"/>
          <p:nvPr/>
        </p:nvSpPr>
        <p:spPr>
          <a:xfrm>
            <a:off x="2655570" y="1510665"/>
            <a:ext cx="1751965" cy="4506595"/>
          </a:xfrm>
          <a:prstGeom prst="rect">
            <a:avLst/>
          </a:prstGeom>
        </p:spPr>
        <p:txBody>
          <a:bodyPr vert="horz" wrap="square" lIns="0" tIns="14105" rIns="0" bIns="0" rtlCol="0">
            <a:noAutofit/>
          </a:bodyPr>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3.2  </a:t>
            </a:r>
            <a:r>
              <a:rPr lang="zh-CN" altLang="en-US" sz="1480" b="1">
                <a:latin typeface="微软雅黑" panose="020B0503020204020204" pitchFamily="34" charset="-122"/>
                <a:cs typeface="微软雅黑" panose="020B0503020204020204" pitchFamily="34" charset="-122"/>
              </a:rPr>
              <a:t>高处坠落</a:t>
            </a:r>
            <a:endParaRPr lang="en-US" altLang="zh-CN" sz="1480" b="1">
              <a:latin typeface="微软雅黑" panose="020B0503020204020204" pitchFamily="34" charset="-122"/>
              <a:cs typeface="微软雅黑" panose="020B0503020204020204" pitchFamily="34" charset="-122"/>
            </a:endParaRPr>
          </a:p>
          <a:p>
            <a:pPr indent="0">
              <a:lnSpc>
                <a:spcPct val="126000"/>
              </a:lnSpc>
              <a:buClr>
                <a:srgbClr val="D74B4B"/>
              </a:buClr>
              <a:buFont typeface="Wingdings" panose="05000000000000000000" charset="0"/>
              <a:buNone/>
            </a:pPr>
            <a:r>
              <a:rPr lang="en-US" altLang="zh-CN" sz="1480" b="1">
                <a:latin typeface="微软雅黑" panose="020B0503020204020204" pitchFamily="34" charset="-122"/>
                <a:cs typeface="微软雅黑" panose="020B0503020204020204" pitchFamily="34" charset="-122"/>
              </a:rPr>
              <a:t>3.3  </a:t>
            </a:r>
            <a:r>
              <a:rPr lang="zh-CN" altLang="en-US" sz="1480" b="1">
                <a:latin typeface="微软雅黑" panose="020B0503020204020204" pitchFamily="34" charset="-122"/>
                <a:cs typeface="微软雅黑" panose="020B0503020204020204" pitchFamily="34" charset="-122"/>
              </a:rPr>
              <a:t>物体打击</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3.4  </a:t>
            </a:r>
            <a:r>
              <a:rPr lang="zh-CN" altLang="en-US" sz="1480" b="1">
                <a:latin typeface="微软雅黑" panose="020B0503020204020204" pitchFamily="34" charset="-122"/>
                <a:cs typeface="微软雅黑" panose="020B0503020204020204" pitchFamily="34" charset="-122"/>
              </a:rPr>
              <a:t>起重伤害</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3.5  </a:t>
            </a:r>
            <a:r>
              <a:rPr lang="zh-CN" altLang="en-US" sz="1480" b="1">
                <a:latin typeface="微软雅黑" panose="020B0503020204020204" pitchFamily="34" charset="-122"/>
                <a:cs typeface="微软雅黑" panose="020B0503020204020204" pitchFamily="34" charset="-122"/>
              </a:rPr>
              <a:t>坍塌</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3.6  </a:t>
            </a:r>
            <a:r>
              <a:rPr lang="zh-CN" altLang="en-US" sz="1480" b="1">
                <a:latin typeface="微软雅黑" panose="020B0503020204020204" pitchFamily="34" charset="-122"/>
                <a:cs typeface="微软雅黑" panose="020B0503020204020204" pitchFamily="34" charset="-122"/>
              </a:rPr>
              <a:t>机械伤害</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3.7  </a:t>
            </a:r>
            <a:r>
              <a:rPr lang="zh-CN" altLang="en-US" sz="1480" b="1">
                <a:latin typeface="微软雅黑" panose="020B0503020204020204" pitchFamily="34" charset="-122"/>
                <a:cs typeface="微软雅黑" panose="020B0503020204020204" pitchFamily="34" charset="-122"/>
              </a:rPr>
              <a:t>冒顶片帮</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3.8  </a:t>
            </a:r>
            <a:r>
              <a:rPr lang="zh-CN" altLang="en-US" sz="1480" b="1">
                <a:latin typeface="微软雅黑" panose="020B0503020204020204" pitchFamily="34" charset="-122"/>
                <a:cs typeface="微软雅黑" panose="020B0503020204020204" pitchFamily="34" charset="-122"/>
              </a:rPr>
              <a:t>车辆伤害</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3.9  </a:t>
            </a:r>
            <a:r>
              <a:rPr lang="zh-CN" altLang="en-US" sz="1480" b="1">
                <a:latin typeface="微软雅黑" panose="020B0503020204020204" pitchFamily="34" charset="-122"/>
                <a:cs typeface="微软雅黑" panose="020B0503020204020204" pitchFamily="34" charset="-122"/>
              </a:rPr>
              <a:t>中毒与窒息</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3.10  </a:t>
            </a:r>
            <a:r>
              <a:rPr lang="zh-CN" altLang="en-US" sz="1480" b="1">
                <a:latin typeface="微软雅黑" panose="020B0503020204020204" pitchFamily="34" charset="-122"/>
                <a:cs typeface="微软雅黑" panose="020B0503020204020204" pitchFamily="34" charset="-122"/>
              </a:rPr>
              <a:t>触电</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3.11  </a:t>
            </a:r>
            <a:r>
              <a:rPr lang="zh-CN" altLang="en-US" sz="1480" b="1">
                <a:latin typeface="微软雅黑" panose="020B0503020204020204" pitchFamily="34" charset="-122"/>
                <a:cs typeface="微软雅黑" panose="020B0503020204020204" pitchFamily="34" charset="-122"/>
              </a:rPr>
              <a:t>爆炸</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3.12  </a:t>
            </a:r>
            <a:r>
              <a:rPr lang="zh-CN" altLang="en-US" sz="1480" b="1">
                <a:latin typeface="微软雅黑" panose="020B0503020204020204" pitchFamily="34" charset="-122"/>
                <a:cs typeface="微软雅黑" panose="020B0503020204020204" pitchFamily="34" charset="-122"/>
              </a:rPr>
              <a:t>爆破作业</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3.13   </a:t>
            </a:r>
            <a:r>
              <a:rPr lang="zh-CN" altLang="en-US" sz="1480" b="1">
                <a:latin typeface="微软雅黑" panose="020B0503020204020204" pitchFamily="34" charset="-122"/>
                <a:cs typeface="微软雅黑" panose="020B0503020204020204" pitchFamily="34" charset="-122"/>
              </a:rPr>
              <a:t>透水</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3.14   </a:t>
            </a:r>
            <a:r>
              <a:rPr lang="zh-CN" altLang="en-US" sz="1480" b="1">
                <a:latin typeface="微软雅黑" panose="020B0503020204020204" pitchFamily="34" charset="-122"/>
                <a:cs typeface="微软雅黑" panose="020B0503020204020204" pitchFamily="34" charset="-122"/>
              </a:rPr>
              <a:t>淹溺</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3.15   </a:t>
            </a:r>
            <a:r>
              <a:rPr lang="zh-CN" altLang="en-US" sz="1480" b="1">
                <a:latin typeface="微软雅黑" panose="020B0503020204020204" pitchFamily="34" charset="-122"/>
                <a:cs typeface="微软雅黑" panose="020B0503020204020204" pitchFamily="34" charset="-122"/>
              </a:rPr>
              <a:t>烫伤</a:t>
            </a:r>
            <a:endParaRPr lang="zh-CN" altLang="en-US" sz="1480" b="1">
              <a:latin typeface="微软雅黑" panose="020B0503020204020204" pitchFamily="34" charset="-122"/>
              <a:cs typeface="微软雅黑" panose="020B0503020204020204" pitchFamily="34" charset="-122"/>
            </a:endParaRPr>
          </a:p>
        </p:txBody>
      </p:sp>
      <p:sp>
        <p:nvSpPr>
          <p:cNvPr id="17" name="文本框 16"/>
          <p:cNvSpPr txBox="1"/>
          <p:nvPr/>
        </p:nvSpPr>
        <p:spPr>
          <a:xfrm>
            <a:off x="1181735" y="331470"/>
            <a:ext cx="3350895" cy="521970"/>
          </a:xfrm>
          <a:prstGeom prst="rect">
            <a:avLst/>
          </a:prstGeom>
          <a:noFill/>
        </p:spPr>
        <p:txBody>
          <a:bodyPr wrap="square" rtlCol="0">
            <a:spAutoFit/>
          </a:bodyPr>
          <a:p>
            <a:r>
              <a:rPr lang="zh-CN" altLang="en-US" sz="2800">
                <a:latin typeface="思源黑体 CN Heavy" panose="020B0A00000000000000" charset="-122"/>
                <a:ea typeface="思源黑体 CN Heavy" panose="020B0A00000000000000" charset="-122"/>
              </a:rPr>
              <a:t>事故（危害）类型</a:t>
            </a:r>
            <a:endParaRPr lang="zh-CN" altLang="en-US" sz="2800">
              <a:latin typeface="思源黑体 CN Heavy" panose="020B0A00000000000000" charset="-122"/>
              <a:ea typeface="思源黑体 CN Heavy" panose="020B0A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p:cBhvr>
                                        <p:cTn id="14" dur="500"/>
                                        <p:tgtEl>
                                          <p:spTgt spid="13"/>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p:cBhvr>
                                        <p:cTn id="18" dur="500"/>
                                        <p:tgtEl>
                                          <p:spTgt spid="10"/>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p:cBhvr>
                                        <p:cTn id="22" dur="500"/>
                                        <p:tgtEl>
                                          <p:spTgt spid="12"/>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p:cBhvr>
                                        <p:cTn id="32" dur="500"/>
                                        <p:tgtEl>
                                          <p:spTgt spid="11"/>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p:cTn id="36" dur="500" fill="hold"/>
                                        <p:tgtEl>
                                          <p:spTgt spid="16"/>
                                        </p:tgtEl>
                                        <p:attrNameLst>
                                          <p:attrName>ppt_w</p:attrName>
                                        </p:attrNameLst>
                                      </p:cBhvr>
                                      <p:tavLst>
                                        <p:tav tm="0">
                                          <p:val>
                                            <p:fltVal val="0"/>
                                          </p:val>
                                        </p:tav>
                                        <p:tav tm="100000">
                                          <p:val>
                                            <p:strVal val="#ppt_w"/>
                                          </p:val>
                                        </p:tav>
                                      </p:tavLst>
                                    </p:anim>
                                    <p:anim calcmode="lin" valueType="num">
                                      <p:cBhvr>
                                        <p:cTn id="37" dur="500" fill="hold"/>
                                        <p:tgtEl>
                                          <p:spTgt spid="16"/>
                                        </p:tgtEl>
                                        <p:attrNameLst>
                                          <p:attrName>ppt_h</p:attrName>
                                        </p:attrNameLst>
                                      </p:cBhvr>
                                      <p:tavLst>
                                        <p:tav tm="0">
                                          <p:val>
                                            <p:fltVal val="0"/>
                                          </p:val>
                                        </p:tav>
                                        <p:tav tm="100000">
                                          <p:val>
                                            <p:strVal val="#ppt_h"/>
                                          </p:val>
                                        </p:tav>
                                      </p:tavLst>
                                    </p:anim>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2" grpId="0" bldLvl="0" animBg="1"/>
      <p:bldP spid="13" grpId="0" bldLvl="0" animBg="1"/>
      <p:bldP spid="14" grpId="0" bldLvl="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406400" y="990600"/>
            <a:ext cx="11493500" cy="4838065"/>
          </a:xfrm>
          <a:prstGeom prst="rect">
            <a:avLst/>
          </a:prstGeom>
          <a:noFill/>
        </p:spPr>
        <p:txBody>
          <a:bodyPr wrap="square">
            <a:spAutoFit/>
          </a:bodyPr>
          <a:lstStyle/>
          <a:p>
            <a:pPr indent="457200" fontAlgn="auto">
              <a:lnSpc>
                <a:spcPct val="150000"/>
              </a:lnSpc>
              <a:buNone/>
            </a:pPr>
            <a:r>
              <a:rPr sz="1865" i="0" dirty="0">
                <a:effectLst/>
                <a:latin typeface="微软雅黑" panose="020B0503020204020204" pitchFamily="34" charset="-122"/>
                <a:ea typeface="微软雅黑" panose="020B0503020204020204" pitchFamily="34" charset="-122"/>
                <a:cs typeface="思源宋体 CN" panose="02020400000000000000" charset="-122"/>
              </a:rPr>
              <a:t>强制性工程建设规范具有</a:t>
            </a:r>
            <a:r>
              <a:rPr sz="1865" b="1" i="0" dirty="0">
                <a:effectLst/>
                <a:latin typeface="微软雅黑" panose="020B0503020204020204" pitchFamily="34" charset="-122"/>
                <a:ea typeface="微软雅黑" panose="020B0503020204020204" pitchFamily="34" charset="-122"/>
                <a:cs typeface="思源宋体 CN" panose="02020400000000000000" charset="-122"/>
              </a:rPr>
              <a:t>强制约束力</a:t>
            </a:r>
            <a:r>
              <a:rPr sz="1865" i="0" dirty="0">
                <a:effectLst/>
                <a:latin typeface="微软雅黑" panose="020B0503020204020204" pitchFamily="34" charset="-122"/>
                <a:ea typeface="微软雅黑" panose="020B0503020204020204" pitchFamily="34" charset="-122"/>
                <a:cs typeface="思源宋体 CN" panose="02020400000000000000" charset="-122"/>
              </a:rPr>
              <a:t>，工程建设项目的勘察、设计、施工、验收、维修、养护、拆除等建设活动全过程中</a:t>
            </a:r>
            <a:r>
              <a:rPr sz="1865" b="1" i="0" dirty="0">
                <a:effectLst/>
                <a:latin typeface="微软雅黑" panose="020B0503020204020204" pitchFamily="34" charset="-122"/>
                <a:ea typeface="微软雅黑" panose="020B0503020204020204" pitchFamily="34" charset="-122"/>
                <a:cs typeface="思源宋体 CN" panose="02020400000000000000" charset="-122"/>
              </a:rPr>
              <a:t>必须严格执行</a:t>
            </a:r>
            <a:r>
              <a:rPr sz="1865" i="0" dirty="0">
                <a:effectLst/>
                <a:latin typeface="微软雅黑" panose="020B0503020204020204" pitchFamily="34" charset="-122"/>
                <a:ea typeface="微软雅黑" panose="020B0503020204020204" pitchFamily="34" charset="-122"/>
                <a:cs typeface="思源宋体 CN" panose="02020400000000000000" charset="-122"/>
              </a:rPr>
              <a:t>。与强制性工程建设规范配套的</a:t>
            </a:r>
            <a:r>
              <a:rPr sz="1865" i="0" dirty="0">
                <a:solidFill>
                  <a:srgbClr val="FF0000"/>
                </a:solidFill>
                <a:effectLst/>
                <a:latin typeface="微软雅黑" panose="020B0503020204020204" pitchFamily="34" charset="-122"/>
                <a:ea typeface="微软雅黑" panose="020B0503020204020204" pitchFamily="34" charset="-122"/>
                <a:cs typeface="思源宋体 CN" panose="02020400000000000000" charset="-122"/>
              </a:rPr>
              <a:t>推荐性工程建设标准</a:t>
            </a:r>
            <a:r>
              <a:rPr sz="1865" i="0" dirty="0">
                <a:effectLst/>
                <a:latin typeface="微软雅黑" panose="020B0503020204020204" pitchFamily="34" charset="-122"/>
                <a:ea typeface="微软雅黑" panose="020B0503020204020204" pitchFamily="34" charset="-122"/>
                <a:cs typeface="思源宋体 CN" panose="02020400000000000000" charset="-122"/>
              </a:rPr>
              <a:t>是经过实践检验的、保障达到强制性规范要求的成熟技术措施，</a:t>
            </a:r>
            <a:r>
              <a:rPr sz="1865" i="0" dirty="0">
                <a:solidFill>
                  <a:srgbClr val="FF0000"/>
                </a:solidFill>
                <a:effectLst/>
                <a:latin typeface="微软雅黑" panose="020B0503020204020204" pitchFamily="34" charset="-122"/>
                <a:ea typeface="微软雅黑" panose="020B0503020204020204" pitchFamily="34" charset="-122"/>
                <a:cs typeface="思源宋体 CN" panose="02020400000000000000" charset="-122"/>
              </a:rPr>
              <a:t>一般情况下也应当执行</a:t>
            </a:r>
            <a:r>
              <a:rPr sz="1865" i="0" dirty="0">
                <a:effectLst/>
                <a:latin typeface="微软雅黑" panose="020B0503020204020204" pitchFamily="34" charset="-122"/>
                <a:ea typeface="微软雅黑" panose="020B0503020204020204" pitchFamily="34" charset="-122"/>
                <a:cs typeface="思源宋体 CN" panose="02020400000000000000" charset="-122"/>
              </a:rPr>
              <a:t>。在满足强制性工程建设规范规定的项目功能、性能要求和关键技术措施的前提下，可合理选用相关团体标准、企业标准，使项目功能、性能更加优化或达到更高水平。推荐性工程建设标准、团体标准、企业标准要与强制性工程建设规范协调配套，各项技术要求不得低于强制性工程建设规范的相关技术水平。</a:t>
            </a:r>
            <a:endParaRPr sz="1865" i="0" dirty="0">
              <a:effectLst/>
              <a:latin typeface="微软雅黑" panose="020B0503020204020204" pitchFamily="34" charset="-122"/>
              <a:ea typeface="微软雅黑" panose="020B0503020204020204" pitchFamily="34" charset="-122"/>
              <a:cs typeface="思源宋体 CN" panose="02020400000000000000" charset="-122"/>
            </a:endParaRPr>
          </a:p>
          <a:p>
            <a:pPr indent="457200" fontAlgn="auto">
              <a:lnSpc>
                <a:spcPct val="150000"/>
              </a:lnSpc>
              <a:buNone/>
            </a:pPr>
            <a:r>
              <a:rPr sz="1865" i="0" dirty="0">
                <a:effectLst/>
                <a:latin typeface="微软雅黑" panose="020B0503020204020204" pitchFamily="34" charset="-122"/>
                <a:ea typeface="微软雅黑" panose="020B0503020204020204" pitchFamily="34" charset="-122"/>
                <a:cs typeface="思源宋体 CN" panose="02020400000000000000" charset="-122"/>
              </a:rPr>
              <a:t>强制性工程建设规范实施后，现行相关工程建设国家标准、行业标准中的强制性条文同时废止。现行工程建设地方标准中的强制性条文应及时修订，且不得低于强制性工程建设规范的规定。</a:t>
            </a:r>
            <a:r>
              <a:rPr sz="1865" b="1" i="0" dirty="0">
                <a:effectLst/>
                <a:latin typeface="微软雅黑" panose="020B0503020204020204" pitchFamily="34" charset="-122"/>
                <a:ea typeface="微软雅黑" panose="020B0503020204020204" pitchFamily="34" charset="-122"/>
                <a:cs typeface="思源宋体 CN" panose="02020400000000000000" charset="-122"/>
              </a:rPr>
              <a:t>现行工程建设标准（包括强制性标准和推荐性标准）中有关规定与强制性工程建设规范的规定不一致的，以强制性工程建设规范的规定为准</a:t>
            </a:r>
            <a:r>
              <a:rPr sz="1865" i="0" dirty="0">
                <a:effectLst/>
                <a:latin typeface="微软雅黑" panose="020B0503020204020204" pitchFamily="34" charset="-122"/>
                <a:ea typeface="微软雅黑" panose="020B0503020204020204" pitchFamily="34" charset="-122"/>
                <a:cs typeface="思源宋体 CN" panose="02020400000000000000" charset="-122"/>
              </a:rPr>
              <a:t>。</a:t>
            </a:r>
            <a:endParaRPr sz="1865" i="0" dirty="0">
              <a:effectLst/>
              <a:latin typeface="微软雅黑" panose="020B0503020204020204" pitchFamily="34" charset="-122"/>
              <a:ea typeface="微软雅黑" panose="020B0503020204020204" pitchFamily="34" charset="-122"/>
              <a:cs typeface="思源宋体 CN" panose="02020400000000000000" charset="-122"/>
            </a:endParaRPr>
          </a:p>
          <a:p>
            <a:pPr marL="285750" indent="-285750">
              <a:lnSpc>
                <a:spcPct val="150000"/>
              </a:lnSpc>
              <a:buFont typeface="Arial" panose="020B0604020202020204" pitchFamily="34" charset="0"/>
              <a:buChar char="•"/>
            </a:pPr>
            <a:endParaRPr lang="zh-CN" altLang="en-US" sz="1865" i="0" dirty="0">
              <a:effectLst/>
              <a:latin typeface="微软雅黑" panose="020B0503020204020204" pitchFamily="34" charset="-122"/>
              <a:ea typeface="微软雅黑" panose="020B0503020204020204" pitchFamily="34" charset="-122"/>
              <a:cs typeface="思源宋体 CN" panose="02020400000000000000" charset="-122"/>
            </a:endParaRPr>
          </a:p>
        </p:txBody>
      </p:sp>
      <p:sp>
        <p:nvSpPr>
          <p:cNvPr id="2" name="文本占位符 1"/>
          <p:cNvSpPr>
            <a:spLocks noGrp="1"/>
          </p:cNvSpPr>
          <p:nvPr>
            <p:ph type="body" sz="quarter" idx="11"/>
          </p:nvPr>
        </p:nvSpPr>
        <p:spPr>
          <a:xfrm>
            <a:off x="1068070" y="365125"/>
            <a:ext cx="3858260" cy="490220"/>
          </a:xfrm>
        </p:spPr>
        <p:txBody>
          <a:bodyPr/>
          <a:p>
            <a:pPr defTabSz="457200"/>
            <a:r>
              <a:rPr>
                <a:latin typeface="微软雅黑" panose="020B0503020204020204" pitchFamily="34" charset="-122"/>
                <a:ea typeface="微软雅黑" panose="020B0503020204020204" pitchFamily="34" charset="-122"/>
                <a:sym typeface="+mn-ea"/>
              </a:rPr>
              <a:t>技术法规体系建设需要</a:t>
            </a:r>
            <a:endParaRPr>
              <a:latin typeface="微软雅黑" panose="020B0503020204020204" pitchFamily="34" charset="-122"/>
              <a:ea typeface="微软雅黑" panose="020B0503020204020204" pitchFamily="3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a:xfrm>
            <a:off x="1068070" y="365125"/>
            <a:ext cx="1830070" cy="490220"/>
          </a:xfrm>
        </p:spPr>
        <p:txBody>
          <a:bodyPr/>
          <a:p>
            <a:r>
              <a:rPr lang="zh-CN" altLang="en-US"/>
              <a:t>高处坠落</a:t>
            </a:r>
            <a:endParaRPr lang="zh-CN" altLang="en-US"/>
          </a:p>
        </p:txBody>
      </p:sp>
      <p:sp>
        <p:nvSpPr>
          <p:cNvPr id="3" name="文本框 2"/>
          <p:cNvSpPr txBox="1"/>
          <p:nvPr/>
        </p:nvSpPr>
        <p:spPr>
          <a:xfrm>
            <a:off x="570865" y="1057910"/>
            <a:ext cx="10073640" cy="922020"/>
          </a:xfrm>
          <a:prstGeom prst="rect">
            <a:avLst/>
          </a:prstGeom>
          <a:noFill/>
        </p:spPr>
        <p:txBody>
          <a:bodyPr wrap="square" rtlCol="0" anchor="t">
            <a:spAutoFit/>
          </a:bodyPr>
          <a:p>
            <a:pPr>
              <a:lnSpc>
                <a:spcPct val="150000"/>
              </a:lnSpc>
            </a:pPr>
            <a:r>
              <a:rPr lang="zh-CN" altLang="en-US"/>
              <a:t>3.2.1 在坠落高度基准面上方 2m及以上进行高空或高处作业时，应设置安全防护设施并采取防滑措施，高处作业人员应正确佩戴安全帽、安全带等劳动防护用品。</a:t>
            </a:r>
            <a:endParaRPr lang="zh-CN" altLang="en-US"/>
          </a:p>
        </p:txBody>
      </p:sp>
      <p:sp>
        <p:nvSpPr>
          <p:cNvPr id="4" name="文本框 3"/>
          <p:cNvSpPr txBox="1"/>
          <p:nvPr/>
        </p:nvSpPr>
        <p:spPr>
          <a:xfrm>
            <a:off x="571500" y="2042160"/>
            <a:ext cx="10073005" cy="922020"/>
          </a:xfrm>
          <a:prstGeom prst="rect">
            <a:avLst/>
          </a:prstGeom>
          <a:noFill/>
        </p:spPr>
        <p:txBody>
          <a:bodyPr wrap="square" rtlCol="0" anchor="t">
            <a:spAutoFit/>
          </a:bodyPr>
          <a:p>
            <a:pPr>
              <a:lnSpc>
                <a:spcPct val="150000"/>
              </a:lnSpc>
            </a:pPr>
            <a:r>
              <a:rPr lang="zh-CN" altLang="en-US"/>
              <a:t>3.2.2 高处作业应制定合理的作业顺序。多工种垂直交叉作业存在安全风险时，应在上下层之间设置安全防护设施。严禁无防护措施进行多层垂直作业。</a:t>
            </a:r>
            <a:endParaRPr lang="zh-CN" altLang="en-US"/>
          </a:p>
        </p:txBody>
      </p:sp>
      <p:pic>
        <p:nvPicPr>
          <p:cNvPr id="6" name="图片 5"/>
          <p:cNvPicPr>
            <a:picLocks noChangeAspect="1"/>
          </p:cNvPicPr>
          <p:nvPr/>
        </p:nvPicPr>
        <p:blipFill>
          <a:blip r:embed="rId1"/>
          <a:stretch>
            <a:fillRect/>
          </a:stretch>
        </p:blipFill>
        <p:spPr>
          <a:xfrm>
            <a:off x="244475" y="3507740"/>
            <a:ext cx="6218555" cy="2076450"/>
          </a:xfrm>
          <a:prstGeom prst="rect">
            <a:avLst/>
          </a:prstGeom>
        </p:spPr>
      </p:pic>
      <p:pic>
        <p:nvPicPr>
          <p:cNvPr id="7" name="图片 6" descr="2"/>
          <p:cNvPicPr>
            <a:picLocks noChangeAspect="1"/>
          </p:cNvPicPr>
          <p:nvPr/>
        </p:nvPicPr>
        <p:blipFill>
          <a:blip r:embed="rId2"/>
          <a:stretch>
            <a:fillRect/>
          </a:stretch>
        </p:blipFill>
        <p:spPr>
          <a:xfrm>
            <a:off x="6600825" y="3026410"/>
            <a:ext cx="5083810" cy="28898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t>高处作业</a:t>
            </a:r>
          </a:p>
        </p:txBody>
      </p:sp>
      <p:sp>
        <p:nvSpPr>
          <p:cNvPr id="4" name="文本框 3"/>
          <p:cNvSpPr txBox="1"/>
          <p:nvPr/>
        </p:nvSpPr>
        <p:spPr>
          <a:xfrm>
            <a:off x="1357630" y="1392555"/>
            <a:ext cx="9655175" cy="1337945"/>
          </a:xfrm>
          <a:prstGeom prst="rect">
            <a:avLst/>
          </a:prstGeom>
          <a:noFill/>
        </p:spPr>
        <p:txBody>
          <a:bodyPr wrap="square" rtlCol="0" anchor="t">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latin typeface="宋体" panose="02010600030101010101" pitchFamily="2" charset="-122"/>
                <a:ea typeface="宋体" panose="02010600030101010101" pitchFamily="2" charset="-122"/>
              </a:rPr>
              <a:t>施工现场立体交叉作业时，下层作业的位置，应处于坠落半径之外，坠落半径见下表的规定，模板、脚手架等拆除作业应适当增大坠落半径。当达不到规定时，应设置安全</a:t>
            </a:r>
            <a:r>
              <a:rPr lang="zh-CN" altLang="en-US">
                <a:solidFill>
                  <a:srgbClr val="FF0000"/>
                </a:solidFill>
                <a:latin typeface="宋体" panose="02010600030101010101" pitchFamily="2" charset="-122"/>
                <a:ea typeface="宋体" panose="02010600030101010101" pitchFamily="2" charset="-122"/>
              </a:rPr>
              <a:t>防护棚</a:t>
            </a:r>
            <a:r>
              <a:rPr lang="zh-CN" altLang="en-US">
                <a:latin typeface="宋体" panose="02010600030101010101" pitchFamily="2" charset="-122"/>
                <a:ea typeface="宋体" panose="02010600030101010101" pitchFamily="2" charset="-122"/>
              </a:rPr>
              <a:t>，下方应设置警戒隔离区。（</a:t>
            </a:r>
            <a:r>
              <a:rPr lang="en-US" altLang="zh-CN">
                <a:latin typeface="宋体" panose="02010600030101010101" pitchFamily="2" charset="-122"/>
                <a:ea typeface="宋体" panose="02010600030101010101" pitchFamily="2" charset="-122"/>
              </a:rPr>
              <a:t>JGJ80-2016</a:t>
            </a:r>
            <a:r>
              <a:rPr lang="zh-CN" altLang="en-US">
                <a:latin typeface="宋体" panose="02010600030101010101" pitchFamily="2" charset="-122"/>
                <a:ea typeface="宋体" panose="02010600030101010101" pitchFamily="2" charset="-122"/>
              </a:rPr>
              <a:t>）</a:t>
            </a:r>
            <a:endParaRPr lang="zh-CN" altLang="en-US">
              <a:latin typeface="宋体" panose="02010600030101010101" pitchFamily="2" charset="-122"/>
              <a:ea typeface="宋体" panose="02010600030101010101" pitchFamily="2" charset="-122"/>
            </a:endParaRPr>
          </a:p>
        </p:txBody>
      </p:sp>
      <p:graphicFrame>
        <p:nvGraphicFramePr>
          <p:cNvPr id="5" name="表格 4"/>
          <p:cNvGraphicFramePr/>
          <p:nvPr>
            <p:custDataLst>
              <p:tags r:id="rId1"/>
            </p:custDataLst>
          </p:nvPr>
        </p:nvGraphicFramePr>
        <p:xfrm>
          <a:off x="2011045" y="3291205"/>
          <a:ext cx="5688330" cy="1905000"/>
        </p:xfrm>
        <a:graphic>
          <a:graphicData uri="http://schemas.openxmlformats.org/drawingml/2006/table">
            <a:tbl>
              <a:tblPr firstRow="1" bandRow="1">
                <a:tableStyleId>{5C22544A-7EE6-4342-B048-85BDC9FD1C3A}</a:tableStyleId>
              </a:tblPr>
              <a:tblGrid>
                <a:gridCol w="1424940"/>
                <a:gridCol w="2316480"/>
                <a:gridCol w="1946910"/>
              </a:tblGrid>
              <a:tr h="381000">
                <a:tc>
                  <a:txBody>
                    <a:bodyPr/>
                    <a:p>
                      <a:pPr algn="ctr">
                        <a:buNone/>
                      </a:pPr>
                      <a:r>
                        <a:rPr lang="zh-CN" altLang="en-US"/>
                        <a:t>序号</a:t>
                      </a:r>
                      <a:endParaRPr lang="zh-CN" altLang="en-US"/>
                    </a:p>
                  </a:txBody>
                  <a:tcPr anchor="ctr" anchorCtr="0"/>
                </a:tc>
                <a:tc>
                  <a:txBody>
                    <a:bodyPr/>
                    <a:p>
                      <a:pPr algn="ctr">
                        <a:buNone/>
                      </a:pPr>
                      <a:r>
                        <a:rPr lang="zh-CN" altLang="en-US"/>
                        <a:t>上层作业高度</a:t>
                      </a:r>
                      <a:endParaRPr lang="zh-CN" altLang="en-US"/>
                    </a:p>
                  </a:txBody>
                  <a:tcPr anchor="ctr" anchorCtr="0"/>
                </a:tc>
                <a:tc>
                  <a:txBody>
                    <a:bodyPr/>
                    <a:p>
                      <a:pPr algn="ctr">
                        <a:buNone/>
                      </a:pPr>
                      <a:r>
                        <a:rPr lang="zh-CN" altLang="en-US"/>
                        <a:t>坠落半径</a:t>
                      </a:r>
                      <a:endParaRPr lang="zh-CN" altLang="en-US"/>
                    </a:p>
                  </a:txBody>
                  <a:tcPr anchor="ctr" anchorCtr="0"/>
                </a:tc>
              </a:tr>
              <a:tr h="381000">
                <a:tc>
                  <a:txBody>
                    <a:bodyPr/>
                    <a:p>
                      <a:pPr algn="ctr">
                        <a:buNone/>
                      </a:pPr>
                      <a:r>
                        <a:rPr lang="en-US" altLang="zh-CN"/>
                        <a:t>1</a:t>
                      </a:r>
                      <a:endParaRPr lang="en-US" altLang="zh-CN"/>
                    </a:p>
                  </a:txBody>
                  <a:tcPr anchor="ctr" anchorCtr="0"/>
                </a:tc>
                <a:tc>
                  <a:txBody>
                    <a:bodyPr/>
                    <a:p>
                      <a:pPr algn="ctr">
                        <a:buNone/>
                      </a:pPr>
                      <a:r>
                        <a:rPr lang="en-US" altLang="zh-CN"/>
                        <a:t>2</a:t>
                      </a:r>
                      <a:r>
                        <a:rPr lang="en-US" altLang="zh-CN">
                          <a:latin typeface="Arial" panose="020B0604020202020204" pitchFamily="34" charset="0"/>
                          <a:cs typeface="Arial" panose="020B0604020202020204" pitchFamily="34" charset="0"/>
                        </a:rPr>
                        <a:t>≤h&lt;5</a:t>
                      </a:r>
                      <a:endParaRPr lang="en-US" altLang="zh-CN">
                        <a:latin typeface="Arial" panose="020B0604020202020204" pitchFamily="34" charset="0"/>
                        <a:cs typeface="Arial" panose="020B0604020202020204" pitchFamily="34" charset="0"/>
                      </a:endParaRPr>
                    </a:p>
                  </a:txBody>
                  <a:tcPr anchor="ctr" anchorCtr="0"/>
                </a:tc>
                <a:tc>
                  <a:txBody>
                    <a:bodyPr/>
                    <a:p>
                      <a:pPr algn="ctr">
                        <a:buNone/>
                      </a:pPr>
                      <a:r>
                        <a:rPr lang="en-US" altLang="zh-CN"/>
                        <a:t>3</a:t>
                      </a:r>
                      <a:endParaRPr lang="en-US" altLang="zh-CN"/>
                    </a:p>
                  </a:txBody>
                  <a:tcPr anchor="ctr" anchorCtr="0"/>
                </a:tc>
              </a:tr>
              <a:tr h="381000">
                <a:tc>
                  <a:txBody>
                    <a:bodyPr/>
                    <a:p>
                      <a:pPr algn="ctr">
                        <a:buNone/>
                      </a:pPr>
                      <a:r>
                        <a:rPr lang="en-US" altLang="zh-CN"/>
                        <a:t>2</a:t>
                      </a:r>
                      <a:endParaRPr lang="en-US" altLang="zh-CN"/>
                    </a:p>
                  </a:txBody>
                  <a:tcPr anchor="ctr" anchorCtr="0"/>
                </a:tc>
                <a:tc>
                  <a:txBody>
                    <a:bodyPr/>
                    <a:p>
                      <a:pPr algn="ctr">
                        <a:buNone/>
                      </a:pPr>
                      <a:r>
                        <a:rPr lang="en-US" altLang="zh-CN" sz="1800">
                          <a:sym typeface="+mn-ea"/>
                        </a:rPr>
                        <a:t>5</a:t>
                      </a:r>
                      <a:r>
                        <a:rPr lang="en-US" altLang="zh-CN" sz="1800">
                          <a:latin typeface="Arial" panose="020B0604020202020204" pitchFamily="34" charset="0"/>
                          <a:cs typeface="Arial" panose="020B0604020202020204" pitchFamily="34" charset="0"/>
                          <a:sym typeface="+mn-ea"/>
                        </a:rPr>
                        <a:t>≤h&lt;15</a:t>
                      </a:r>
                      <a:endParaRPr lang="zh-CN" altLang="en-US"/>
                    </a:p>
                  </a:txBody>
                  <a:tcPr anchor="ctr" anchorCtr="0"/>
                </a:tc>
                <a:tc>
                  <a:txBody>
                    <a:bodyPr/>
                    <a:p>
                      <a:pPr algn="ctr">
                        <a:buNone/>
                      </a:pPr>
                      <a:r>
                        <a:rPr lang="en-US" altLang="zh-CN"/>
                        <a:t>4</a:t>
                      </a:r>
                      <a:endParaRPr lang="en-US" altLang="zh-CN"/>
                    </a:p>
                  </a:txBody>
                  <a:tcPr anchor="ctr" anchorCtr="0"/>
                </a:tc>
              </a:tr>
              <a:tr h="381000">
                <a:tc>
                  <a:txBody>
                    <a:bodyPr/>
                    <a:p>
                      <a:pPr algn="ctr">
                        <a:buNone/>
                      </a:pPr>
                      <a:r>
                        <a:rPr lang="en-US" altLang="zh-CN"/>
                        <a:t>3</a:t>
                      </a:r>
                      <a:endParaRPr lang="en-US" altLang="zh-CN"/>
                    </a:p>
                  </a:txBody>
                  <a:tcPr anchor="ctr" anchorCtr="0"/>
                </a:tc>
                <a:tc>
                  <a:txBody>
                    <a:bodyPr/>
                    <a:p>
                      <a:pPr algn="ctr">
                        <a:buNone/>
                      </a:pPr>
                      <a:r>
                        <a:rPr lang="en-US" altLang="zh-CN" sz="1800">
                          <a:sym typeface="+mn-ea"/>
                        </a:rPr>
                        <a:t>15</a:t>
                      </a:r>
                      <a:r>
                        <a:rPr lang="en-US" altLang="zh-CN" sz="1800">
                          <a:latin typeface="Arial" panose="020B0604020202020204" pitchFamily="34" charset="0"/>
                          <a:cs typeface="Arial" panose="020B0604020202020204" pitchFamily="34" charset="0"/>
                          <a:sym typeface="+mn-ea"/>
                        </a:rPr>
                        <a:t>≤h&lt;30</a:t>
                      </a:r>
                      <a:endParaRPr lang="zh-CN" altLang="en-US"/>
                    </a:p>
                  </a:txBody>
                  <a:tcPr anchor="ctr" anchorCtr="0"/>
                </a:tc>
                <a:tc>
                  <a:txBody>
                    <a:bodyPr/>
                    <a:p>
                      <a:pPr algn="ctr">
                        <a:buNone/>
                      </a:pPr>
                      <a:r>
                        <a:rPr lang="en-US" altLang="zh-CN"/>
                        <a:t>5</a:t>
                      </a:r>
                      <a:endParaRPr lang="en-US" altLang="zh-CN"/>
                    </a:p>
                  </a:txBody>
                  <a:tcPr anchor="ctr" anchorCtr="0"/>
                </a:tc>
              </a:tr>
              <a:tr h="381000">
                <a:tc>
                  <a:txBody>
                    <a:bodyPr/>
                    <a:p>
                      <a:pPr algn="ctr">
                        <a:buNone/>
                      </a:pPr>
                      <a:r>
                        <a:rPr lang="en-US" altLang="zh-CN"/>
                        <a:t>4</a:t>
                      </a:r>
                      <a:endParaRPr lang="en-US" altLang="zh-CN"/>
                    </a:p>
                  </a:txBody>
                  <a:tcPr anchor="ctr" anchorCtr="0"/>
                </a:tc>
                <a:tc>
                  <a:txBody>
                    <a:bodyPr/>
                    <a:p>
                      <a:pPr algn="ctr">
                        <a:buNone/>
                      </a:pPr>
                      <a:r>
                        <a:rPr lang="en-US" altLang="zh-CN" sz="1800">
                          <a:sym typeface="+mn-ea"/>
                        </a:rPr>
                        <a:t>h</a:t>
                      </a:r>
                      <a:r>
                        <a:rPr lang="en-US" altLang="zh-CN" sz="1800">
                          <a:latin typeface="Arial" panose="020B0604020202020204" pitchFamily="34" charset="0"/>
                          <a:cs typeface="Arial" panose="020B0604020202020204" pitchFamily="34" charset="0"/>
                          <a:sym typeface="+mn-ea"/>
                        </a:rPr>
                        <a:t>≥30</a:t>
                      </a:r>
                      <a:endParaRPr lang="en-US" altLang="zh-CN" sz="1800">
                        <a:latin typeface="Arial" panose="020B0604020202020204" pitchFamily="34" charset="0"/>
                        <a:cs typeface="Arial" panose="020B0604020202020204" pitchFamily="34" charset="0"/>
                        <a:sym typeface="+mn-ea"/>
                      </a:endParaRPr>
                    </a:p>
                  </a:txBody>
                  <a:tcPr anchor="ctr" anchorCtr="0"/>
                </a:tc>
                <a:tc>
                  <a:txBody>
                    <a:bodyPr/>
                    <a:p>
                      <a:pPr algn="ctr">
                        <a:buNone/>
                      </a:pPr>
                      <a:r>
                        <a:rPr lang="en-US" altLang="zh-CN"/>
                        <a:t>6</a:t>
                      </a:r>
                      <a:endParaRPr lang="en-US" altLang="zh-CN"/>
                    </a:p>
                  </a:txBody>
                  <a:tcPr anchor="ctr" anchorCtr="0"/>
                </a:tc>
              </a:tr>
            </a:tbl>
          </a:graphicData>
        </a:graphic>
      </p:graphicFrame>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8665" y="3777615"/>
            <a:ext cx="3051175" cy="27882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a:sym typeface="+mn-ea"/>
              </a:rPr>
              <a:t>高处坠落</a:t>
            </a:r>
            <a:endParaRPr lang="zh-CN" altLang="en-US"/>
          </a:p>
          <a:p>
            <a:endParaRPr lang="zh-CN" altLang="en-US"/>
          </a:p>
        </p:txBody>
      </p:sp>
      <p:sp>
        <p:nvSpPr>
          <p:cNvPr id="3" name="文本框 2"/>
          <p:cNvSpPr txBox="1"/>
          <p:nvPr/>
        </p:nvSpPr>
        <p:spPr>
          <a:xfrm>
            <a:off x="818515" y="1117600"/>
            <a:ext cx="9991725" cy="1337945"/>
          </a:xfrm>
          <a:prstGeom prst="rect">
            <a:avLst/>
          </a:prstGeom>
          <a:noFill/>
        </p:spPr>
        <p:txBody>
          <a:bodyPr wrap="square" rtlCol="0" anchor="t">
            <a:spAutoFit/>
          </a:bodyPr>
          <a:p>
            <a:pPr>
              <a:lnSpc>
                <a:spcPct val="150000"/>
              </a:lnSpc>
            </a:pPr>
            <a:r>
              <a:rPr lang="zh-CN" altLang="en-US"/>
              <a:t>3.2.3 在建工程的预留洞口、通道口、楼梯口、电梯井口等孔洞以及无围护设施或围护设施高度低于 1.2m 的楼层周边、楼梯侧边、平台或阳台边、屋面周边和沟、坑、槽等边沿应采取安全防护措施，并严禁随意拆除。</a:t>
            </a:r>
            <a:endParaRPr lang="zh-CN" altLang="en-US"/>
          </a:p>
        </p:txBody>
      </p:sp>
      <p:pic>
        <p:nvPicPr>
          <p:cNvPr id="6" name="图片 5" descr="u=1691273135,1900056289&amp;fm=26&amp;fmt=auto.webp"/>
          <p:cNvPicPr>
            <a:picLocks noChangeAspect="1"/>
          </p:cNvPicPr>
          <p:nvPr/>
        </p:nvPicPr>
        <p:blipFill>
          <a:blip r:embed="rId1"/>
          <a:stretch>
            <a:fillRect/>
          </a:stretch>
        </p:blipFill>
        <p:spPr>
          <a:xfrm>
            <a:off x="819150" y="2781300"/>
            <a:ext cx="4105910" cy="3079750"/>
          </a:xfrm>
          <a:prstGeom prst="rect">
            <a:avLst/>
          </a:prstGeom>
        </p:spPr>
      </p:pic>
      <p:sp>
        <p:nvSpPr>
          <p:cNvPr id="8" name="文本框 7"/>
          <p:cNvSpPr txBox="1"/>
          <p:nvPr/>
        </p:nvSpPr>
        <p:spPr>
          <a:xfrm>
            <a:off x="818515" y="5861050"/>
            <a:ext cx="4106545" cy="460375"/>
          </a:xfrm>
          <a:prstGeom prst="rect">
            <a:avLst/>
          </a:prstGeom>
          <a:noFill/>
        </p:spPr>
        <p:txBody>
          <a:bodyPr wrap="square" rtlCol="0" anchor="t">
            <a:spAutoFit/>
          </a:bodyPr>
          <a:p>
            <a:pPr indent="0">
              <a:buFont typeface="Wingdings" panose="05000000000000000000" charset="0"/>
              <a:buNone/>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电梯井口应设置防护门，其高度不应小于 1.5m，防护门底端距地面高度不应大于 50 ㎜，并应设置挡脚板。</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9" name="图片 8" descr="3"/>
          <p:cNvPicPr>
            <a:picLocks noChangeAspect="1"/>
          </p:cNvPicPr>
          <p:nvPr/>
        </p:nvPicPr>
        <p:blipFill>
          <a:blip r:embed="rId2"/>
          <a:stretch>
            <a:fillRect/>
          </a:stretch>
        </p:blipFill>
        <p:spPr>
          <a:xfrm>
            <a:off x="6072505" y="2781300"/>
            <a:ext cx="4425950" cy="3079750"/>
          </a:xfrm>
          <a:prstGeom prst="rect">
            <a:avLst/>
          </a:prstGeom>
        </p:spPr>
      </p:pic>
      <p:sp>
        <p:nvSpPr>
          <p:cNvPr id="10" name="文本框 9"/>
          <p:cNvSpPr txBox="1"/>
          <p:nvPr/>
        </p:nvSpPr>
        <p:spPr>
          <a:xfrm>
            <a:off x="6072505" y="5861050"/>
            <a:ext cx="4425950" cy="460375"/>
          </a:xfrm>
          <a:prstGeom prst="rect">
            <a:avLst/>
          </a:prstGeom>
          <a:noFill/>
        </p:spPr>
        <p:txBody>
          <a:bodyPr wrap="square" rtlCol="0" anchor="t">
            <a:spAutoFit/>
          </a:bodyPr>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楼梯口、平台和梯段边</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设置防护栏杆</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当防护栏杆高度大于 1.2m 时，应增设横杆，横杆间距不应大于 600 ㎜</a:t>
            </a:r>
            <a:r>
              <a:rPr lang="zh-CN" altLang="en-US" sz="1200">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sz="quarter" idx="11"/>
          </p:nvPr>
        </p:nvSpPr>
        <p:spPr/>
        <p:txBody>
          <a:bodyPr/>
          <a:p>
            <a:r>
              <a:rPr lang="zh-CN" altLang="en-US"/>
              <a:t>相关措施</a:t>
            </a:r>
            <a:endParaRPr lang="zh-CN" altLang="en-US"/>
          </a:p>
          <a:p>
            <a:endParaRPr lang="zh-CN" altLang="en-US"/>
          </a:p>
        </p:txBody>
      </p:sp>
      <p:graphicFrame>
        <p:nvGraphicFramePr>
          <p:cNvPr id="4" name="表格 3"/>
          <p:cNvGraphicFramePr/>
          <p:nvPr>
            <p:custDataLst>
              <p:tags r:id="rId1"/>
            </p:custDataLst>
          </p:nvPr>
        </p:nvGraphicFramePr>
        <p:xfrm>
          <a:off x="1206500" y="1038225"/>
          <a:ext cx="9779000" cy="2800985"/>
        </p:xfrm>
        <a:graphic>
          <a:graphicData uri="http://schemas.openxmlformats.org/drawingml/2006/table">
            <a:tbl>
              <a:tblPr firstRow="1" bandRow="1">
                <a:tableStyleId>{3B4B98B0-60AC-42C2-AFA5-B58CD77FA1E5}</a:tableStyleId>
              </a:tblPr>
              <a:tblGrid>
                <a:gridCol w="1400175"/>
                <a:gridCol w="3102610"/>
                <a:gridCol w="5276215"/>
              </a:tblGrid>
              <a:tr h="475615">
                <a:tc rowSpan="2">
                  <a:txBody>
                    <a:bodyPr/>
                    <a:p>
                      <a:pPr algn="ctr">
                        <a:buNone/>
                      </a:pPr>
                      <a:r>
                        <a:rPr lang="zh-CN" altLang="en-US" sz="1600" b="0">
                          <a:latin typeface="宋体" panose="02010600030101010101" pitchFamily="2" charset="-122"/>
                          <a:ea typeface="宋体" panose="02010600030101010101" pitchFamily="2" charset="-122"/>
                        </a:rPr>
                        <a:t>垂直洞口</a:t>
                      </a:r>
                      <a:endParaRPr lang="zh-CN" altLang="en-US" sz="1600" b="0">
                        <a:latin typeface="宋体" panose="02010600030101010101" pitchFamily="2" charset="-122"/>
                        <a:ea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lgn="ctr">
                        <a:buNone/>
                      </a:pPr>
                      <a:r>
                        <a:rPr lang="zh-CN" altLang="en-US" sz="1600" b="0">
                          <a:latin typeface="宋体" panose="02010600030101010101" pitchFamily="2" charset="-122"/>
                          <a:ea typeface="宋体" panose="02010600030101010101" pitchFamily="2" charset="-122"/>
                          <a:cs typeface="宋体" panose="02010600030101010101" pitchFamily="2" charset="-122"/>
                        </a:rPr>
                        <a:t>短边边长</a:t>
                      </a:r>
                      <a:r>
                        <a:rPr lang="en-US" altLang="zh-CN" sz="1600" b="0">
                          <a:latin typeface="宋体" panose="02010600030101010101" pitchFamily="2" charset="-122"/>
                          <a:ea typeface="宋体" panose="02010600030101010101" pitchFamily="2" charset="-122"/>
                          <a:cs typeface="宋体" panose="02010600030101010101" pitchFamily="2" charset="-122"/>
                        </a:rPr>
                        <a:t>&lt;500mm</a:t>
                      </a:r>
                      <a:endParaRPr lang="en-US" altLang="zh-CN" sz="1600" b="0">
                        <a:latin typeface="宋体" panose="02010600030101010101" pitchFamily="2" charset="-122"/>
                        <a:ea typeface="宋体" panose="02010600030101010101" pitchFamily="2" charset="-122"/>
                        <a:cs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c>
                  <a:txBody>
                    <a:bodyPr/>
                    <a:p>
                      <a:pPr>
                        <a:buNone/>
                      </a:pPr>
                      <a:r>
                        <a:rPr lang="en-US" altLang="zh-CN" sz="1600" b="0">
                          <a:latin typeface="宋体" panose="02010600030101010101" pitchFamily="2" charset="-122"/>
                          <a:ea typeface="宋体" panose="02010600030101010101" pitchFamily="2" charset="-122"/>
                        </a:rPr>
                        <a:t>采取封堵措施</a:t>
                      </a:r>
                      <a:endParaRPr lang="en-US" altLang="zh-CN" sz="1600" b="0">
                        <a:latin typeface="宋体" panose="02010600030101010101" pitchFamily="2" charset="-122"/>
                        <a:ea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cmpd="sng">
                      <a:solidFill>
                        <a:schemeClr val="tx1"/>
                      </a:solidFill>
                      <a:prstDash val="solid"/>
                    </a:lnT>
                    <a:lnB w="12700" cmpd="sng">
                      <a:solidFill>
                        <a:schemeClr val="tx1"/>
                      </a:solidFill>
                      <a:prstDash val="solid"/>
                    </a:lnB>
                  </a:tcPr>
                </a:tc>
              </a:tr>
              <a:tr h="381000">
                <a:tc vMerge="1">
                  <a:tcPr>
                    <a:lnL w="12700">
                      <a:solidFill>
                        <a:schemeClr val="tx1"/>
                      </a:solidFill>
                      <a:prstDash val="solid"/>
                    </a:lnL>
                    <a:lnR w="12700" cmpd="sng">
                      <a:solidFill>
                        <a:schemeClr val="tx1"/>
                      </a:solidFill>
                      <a:prstDash val="solid"/>
                    </a:lnR>
                    <a:lnB w="12700" cmpd="sng">
                      <a:solidFill>
                        <a:schemeClr val="tx1"/>
                      </a:solidFill>
                      <a:prstDash val="solid"/>
                    </a:lnB>
                  </a:tcPr>
                </a:tc>
                <a:tc>
                  <a:txBody>
                    <a:bodyPr/>
                    <a:p>
                      <a:pPr algn="ctr">
                        <a:buNone/>
                      </a:pPr>
                      <a:r>
                        <a:rPr lang="zh-CN" altLang="en-US" sz="1600" b="0">
                          <a:latin typeface="宋体" panose="02010600030101010101" pitchFamily="2" charset="-122"/>
                          <a:ea typeface="宋体" panose="02010600030101010101" pitchFamily="2" charset="-122"/>
                          <a:cs typeface="宋体" panose="02010600030101010101" pitchFamily="2" charset="-122"/>
                        </a:rPr>
                        <a:t>短边边长</a:t>
                      </a:r>
                      <a:r>
                        <a:rPr lang="en-US" altLang="zh-CN" sz="1600" b="0">
                          <a:latin typeface="宋体" panose="02010600030101010101" pitchFamily="2" charset="-122"/>
                          <a:ea typeface="宋体" panose="02010600030101010101" pitchFamily="2" charset="-122"/>
                          <a:cs typeface="宋体" panose="02010600030101010101" pitchFamily="2" charset="-122"/>
                        </a:rPr>
                        <a:t>≥500mm</a:t>
                      </a:r>
                      <a:endParaRPr lang="en-US" altLang="zh-CN" sz="1600" b="0">
                        <a:latin typeface="宋体" panose="02010600030101010101" pitchFamily="2" charset="-122"/>
                        <a:ea typeface="宋体" panose="02010600030101010101" pitchFamily="2" charset="-122"/>
                        <a:cs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600" b="0">
                          <a:latin typeface="宋体" panose="02010600030101010101" pitchFamily="2" charset="-122"/>
                          <a:ea typeface="宋体" panose="02010600030101010101" pitchFamily="2" charset="-122"/>
                          <a:cs typeface="宋体" panose="02010600030101010101" pitchFamily="2" charset="-122"/>
                        </a:rPr>
                        <a:t>在临空一侧设置高度不小于 1.2m 的防护栏杆，并应采用密目式安全立网或工具式栏板封闭，设置挡脚板</a:t>
                      </a:r>
                      <a:endParaRPr lang="zh-CN" altLang="en-US" sz="1600" b="0">
                        <a:latin typeface="宋体" panose="02010600030101010101" pitchFamily="2" charset="-122"/>
                        <a:ea typeface="宋体" panose="02010600030101010101" pitchFamily="2" charset="-122"/>
                        <a:cs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381000">
                <a:tc rowSpan="3">
                  <a:txBody>
                    <a:bodyPr/>
                    <a:p>
                      <a:pPr algn="ctr">
                        <a:buNone/>
                      </a:pPr>
                      <a:r>
                        <a:rPr lang="zh-CN" altLang="en-US" sz="1600" b="0">
                          <a:latin typeface="宋体" panose="02010600030101010101" pitchFamily="2" charset="-122"/>
                          <a:ea typeface="宋体" panose="02010600030101010101" pitchFamily="2" charset="-122"/>
                        </a:rPr>
                        <a:t>非垂直洞口</a:t>
                      </a:r>
                      <a:endParaRPr lang="zh-CN" altLang="en-US" sz="1600" b="0">
                        <a:latin typeface="宋体" panose="02010600030101010101" pitchFamily="2" charset="-122"/>
                        <a:ea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algn="ctr">
                        <a:buNone/>
                      </a:pPr>
                      <a:r>
                        <a:rPr lang="zh-CN" altLang="en-US" sz="1600" b="0">
                          <a:latin typeface="宋体" panose="02010600030101010101" pitchFamily="2" charset="-122"/>
                          <a:ea typeface="宋体" panose="02010600030101010101" pitchFamily="2" charset="-122"/>
                          <a:cs typeface="宋体" panose="02010600030101010101" pitchFamily="2" charset="-122"/>
                        </a:rPr>
                        <a:t>短边尺寸</a:t>
                      </a:r>
                      <a:r>
                        <a:rPr lang="en-US" altLang="zh-CN" sz="1600" b="0">
                          <a:latin typeface="宋体" panose="02010600030101010101" pitchFamily="2" charset="-122"/>
                          <a:ea typeface="宋体" panose="02010600030101010101" pitchFamily="2" charset="-122"/>
                          <a:cs typeface="宋体" panose="02010600030101010101" pitchFamily="2" charset="-122"/>
                        </a:rPr>
                        <a:t>25mm~500mm</a:t>
                      </a:r>
                      <a:endParaRPr lang="en-US" altLang="zh-CN" sz="1600" b="0">
                        <a:latin typeface="宋体" panose="02010600030101010101" pitchFamily="2" charset="-122"/>
                        <a:ea typeface="宋体" panose="02010600030101010101" pitchFamily="2" charset="-122"/>
                        <a:cs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600" b="0">
                          <a:latin typeface="宋体" panose="02010600030101010101" pitchFamily="2" charset="-122"/>
                          <a:ea typeface="宋体" panose="02010600030101010101" pitchFamily="2" charset="-122"/>
                        </a:rPr>
                        <a:t>使用满足承载力要求的盖板覆盖</a:t>
                      </a:r>
                      <a:endParaRPr lang="zh-CN" altLang="en-US" sz="1600" b="0">
                        <a:latin typeface="宋体" panose="02010600030101010101" pitchFamily="2" charset="-122"/>
                        <a:ea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542290">
                <a:tc vMerge="1">
                  <a:tcPr>
                    <a:lnL w="12700">
                      <a:solidFill>
                        <a:schemeClr val="tx1"/>
                      </a:solidFill>
                      <a:prstDash val="solid"/>
                    </a:lnL>
                    <a:lnR w="12700">
                      <a:solidFill>
                        <a:schemeClr val="tx1"/>
                      </a:solidFill>
                      <a:prstDash val="solid"/>
                    </a:lnR>
                  </a:tcPr>
                </a:tc>
                <a:tc>
                  <a:txBody>
                    <a:bodyPr/>
                    <a:p>
                      <a:pPr algn="ctr">
                        <a:buNone/>
                      </a:pPr>
                      <a:r>
                        <a:rPr lang="zh-CN" altLang="en-US" sz="1600" b="0">
                          <a:latin typeface="宋体" panose="02010600030101010101" pitchFamily="2" charset="-122"/>
                          <a:ea typeface="宋体" panose="02010600030101010101" pitchFamily="2" charset="-122"/>
                          <a:cs typeface="宋体" panose="02010600030101010101" pitchFamily="2" charset="-122"/>
                        </a:rPr>
                        <a:t>短边尺寸</a:t>
                      </a:r>
                      <a:r>
                        <a:rPr lang="en-US" altLang="zh-CN" sz="1600" b="0">
                          <a:latin typeface="宋体" panose="02010600030101010101" pitchFamily="2" charset="-122"/>
                          <a:ea typeface="宋体" panose="02010600030101010101" pitchFamily="2" charset="-122"/>
                          <a:cs typeface="宋体" panose="02010600030101010101" pitchFamily="2" charset="-122"/>
                        </a:rPr>
                        <a:t>500mm~1500mm</a:t>
                      </a:r>
                      <a:endParaRPr lang="en-US" altLang="zh-CN" sz="1600" b="0">
                        <a:latin typeface="宋体" panose="02010600030101010101" pitchFamily="2" charset="-122"/>
                        <a:ea typeface="宋体" panose="02010600030101010101" pitchFamily="2" charset="-122"/>
                        <a:cs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c>
                  <a:txBody>
                    <a:bodyPr/>
                    <a:p>
                      <a:pPr>
                        <a:buNone/>
                      </a:pPr>
                      <a:r>
                        <a:rPr lang="zh-CN" altLang="en-US" sz="1600" b="0">
                          <a:latin typeface="宋体" panose="02010600030101010101" pitchFamily="2" charset="-122"/>
                          <a:ea typeface="宋体" panose="02010600030101010101" pitchFamily="2" charset="-122"/>
                        </a:rPr>
                        <a:t>专项设计盖板覆盖，并应采取固定措施</a:t>
                      </a:r>
                      <a:endParaRPr lang="zh-CN" altLang="en-US" sz="1600" b="0">
                        <a:latin typeface="宋体" panose="02010600030101010101" pitchFamily="2" charset="-122"/>
                        <a:ea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tcPr>
                </a:tc>
              </a:tr>
              <a:tr h="822960">
                <a:tc vMerge="1">
                  <a:tcPr>
                    <a:lnL w="12700">
                      <a:solidFill>
                        <a:schemeClr val="tx1"/>
                      </a:solidFill>
                      <a:prstDash val="solid"/>
                    </a:lnL>
                    <a:lnR w="12700">
                      <a:solidFill>
                        <a:schemeClr val="tx1"/>
                      </a:solidFill>
                      <a:prstDash val="solid"/>
                    </a:lnR>
                    <a:lnB w="12700" cmpd="sng">
                      <a:solidFill>
                        <a:schemeClr val="tx1"/>
                      </a:solidFill>
                      <a:prstDash val="solid"/>
                    </a:lnB>
                  </a:tcPr>
                </a:tc>
                <a:tc>
                  <a:txBody>
                    <a:bodyPr/>
                    <a:p>
                      <a:pPr algn="ctr">
                        <a:buNone/>
                      </a:pPr>
                      <a:r>
                        <a:rPr lang="zh-CN" altLang="en-US" sz="1600" b="0">
                          <a:latin typeface="宋体" panose="02010600030101010101" pitchFamily="2" charset="-122"/>
                          <a:ea typeface="宋体" panose="02010600030101010101" pitchFamily="2" charset="-122"/>
                          <a:cs typeface="宋体" panose="02010600030101010101" pitchFamily="2" charset="-122"/>
                        </a:rPr>
                        <a:t>短边≥</a:t>
                      </a:r>
                      <a:r>
                        <a:rPr lang="en-US" altLang="zh-CN" sz="1600" b="0">
                          <a:latin typeface="宋体" panose="02010600030101010101" pitchFamily="2" charset="-122"/>
                          <a:ea typeface="宋体" panose="02010600030101010101" pitchFamily="2" charset="-122"/>
                          <a:cs typeface="宋体" panose="02010600030101010101" pitchFamily="2" charset="-122"/>
                        </a:rPr>
                        <a:t>1500mm</a:t>
                      </a:r>
                      <a:endParaRPr lang="en-US" altLang="zh-CN" sz="1600" b="0">
                        <a:latin typeface="宋体" panose="02010600030101010101" pitchFamily="2" charset="-122"/>
                        <a:ea typeface="宋体" panose="02010600030101010101" pitchFamily="2" charset="-122"/>
                        <a:cs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c>
                  <a:txBody>
                    <a:bodyPr/>
                    <a:p>
                      <a:pPr>
                        <a:buNone/>
                      </a:pPr>
                      <a:r>
                        <a:rPr lang="zh-CN" altLang="en-US" sz="1600" b="0">
                          <a:latin typeface="宋体" panose="02010600030101010101" pitchFamily="2" charset="-122"/>
                          <a:ea typeface="宋体" panose="02010600030101010101" pitchFamily="2" charset="-122"/>
                          <a:cs typeface="宋体" panose="02010600030101010101" pitchFamily="2" charset="-122"/>
                        </a:rPr>
                        <a:t>在洞口作业侧设置高度不小于 1.2m 的防护栏杆，并应采用密目式安全立网或工具式栏板封闭；洞口应采用安全平网封闭。</a:t>
                      </a:r>
                      <a:endParaRPr lang="zh-CN" altLang="en-US" sz="1600" b="0">
                        <a:latin typeface="宋体" panose="02010600030101010101" pitchFamily="2" charset="-122"/>
                        <a:ea typeface="宋体" panose="02010600030101010101" pitchFamily="2" charset="-122"/>
                        <a:cs typeface="宋体" panose="02010600030101010101" pitchFamily="2" charset="-122"/>
                      </a:endParaRPr>
                    </a:p>
                  </a:txBody>
                  <a:tcPr anchor="ctr" anchorCtr="0">
                    <a:lnL w="12700">
                      <a:solidFill>
                        <a:schemeClr val="tx1"/>
                      </a:solidFill>
                      <a:prstDash val="solid"/>
                    </a:lnL>
                    <a:lnR w="12700">
                      <a:solidFill>
                        <a:schemeClr val="tx1"/>
                      </a:solidFill>
                      <a:prstDash val="solid"/>
                    </a:lnR>
                    <a:lnT w="12700">
                      <a:solidFill>
                        <a:schemeClr val="tx1"/>
                      </a:solidFill>
                      <a:prstDash val="solid"/>
                    </a:lnT>
                    <a:lnB w="12700" cmpd="sng">
                      <a:solidFill>
                        <a:schemeClr val="tx1"/>
                      </a:solidFill>
                      <a:prstDash val="solid"/>
                    </a:lnB>
                  </a:tcPr>
                </a:tc>
              </a:tr>
            </a:tbl>
          </a:graphicData>
        </a:graphic>
      </p:graphicFrame>
      <p:sp>
        <p:nvSpPr>
          <p:cNvPr id="5" name="文本框 4"/>
          <p:cNvSpPr txBox="1"/>
          <p:nvPr/>
        </p:nvSpPr>
        <p:spPr>
          <a:xfrm>
            <a:off x="1206500" y="3839210"/>
            <a:ext cx="7180580" cy="306705"/>
          </a:xfrm>
          <a:prstGeom prst="rect">
            <a:avLst/>
          </a:prstGeom>
          <a:noFill/>
        </p:spPr>
        <p:txBody>
          <a:bodyPr wrap="square" rtlCol="0" anchor="t">
            <a:spAutoFit/>
          </a:bodyPr>
          <a:p>
            <a:r>
              <a:rPr lang="zh-CN" altLang="en-US" sz="1400">
                <a:latin typeface="宋体" panose="02010600030101010101" pitchFamily="2" charset="-122"/>
                <a:ea typeface="宋体" panose="02010600030101010101" pitchFamily="2" charset="-122"/>
                <a:cs typeface="宋体" panose="02010600030101010101" pitchFamily="2" charset="-122"/>
              </a:rPr>
              <a:t>※边长不大于 500 ㎜洞口所加盖板，应能承受不小于 1.1kN/㎡的荷载。</a:t>
            </a:r>
            <a:endParaRPr lang="zh-CN" altLang="en-US" sz="1400">
              <a:latin typeface="宋体" panose="02010600030101010101" pitchFamily="2" charset="-122"/>
              <a:ea typeface="宋体" panose="02010600030101010101" pitchFamily="2" charset="-122"/>
              <a:cs typeface="宋体" panose="02010600030101010101" pitchFamily="2" charset="-122"/>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482" t="20654" r="14958" b="11378"/>
          <a:stretch>
            <a:fillRect/>
          </a:stretch>
        </p:blipFill>
        <p:spPr bwMode="auto">
          <a:xfrm>
            <a:off x="2965450" y="4251325"/>
            <a:ext cx="2362835" cy="2333625"/>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1813" b="19268"/>
          <a:stretch>
            <a:fillRect/>
          </a:stretch>
        </p:blipFill>
        <p:spPr>
          <a:xfrm>
            <a:off x="430530" y="4257675"/>
            <a:ext cx="2343785" cy="2332990"/>
          </a:xfrm>
          <a:prstGeom prst="rect">
            <a:avLst/>
          </a:prstGeom>
        </p:spPr>
      </p:pic>
      <p:pic>
        <p:nvPicPr>
          <p:cNvPr id="8" name="图片 7" descr="src=http___newoss.zhulong.com_forum_201912_06_3_1645039qnqnwfksnmw7bge.png&amp;refer=http___newoss.zhulong"/>
          <p:cNvPicPr>
            <a:picLocks noChangeAspect="1"/>
          </p:cNvPicPr>
          <p:nvPr/>
        </p:nvPicPr>
        <p:blipFill>
          <a:blip r:embed="rId4"/>
          <a:stretch>
            <a:fillRect/>
          </a:stretch>
        </p:blipFill>
        <p:spPr>
          <a:xfrm>
            <a:off x="5519420" y="4257675"/>
            <a:ext cx="3025140" cy="2327275"/>
          </a:xfrm>
          <a:prstGeom prst="rect">
            <a:avLst/>
          </a:prstGeom>
        </p:spPr>
      </p:pic>
      <p:pic>
        <p:nvPicPr>
          <p:cNvPr id="7" name="图片 6" descr="u=3913955715,351086255&amp;fm=15&amp;fmt=auto.webp~1"/>
          <p:cNvPicPr>
            <a:picLocks noChangeAspect="1"/>
          </p:cNvPicPr>
          <p:nvPr/>
        </p:nvPicPr>
        <p:blipFill>
          <a:blip r:embed="rId5"/>
          <a:srcRect t="626" r="10472"/>
          <a:stretch>
            <a:fillRect/>
          </a:stretch>
        </p:blipFill>
        <p:spPr>
          <a:xfrm>
            <a:off x="8735695" y="4265930"/>
            <a:ext cx="2785110" cy="231902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高处坠落</a:t>
            </a:r>
            <a:endParaRPr lang="zh-CN" altLang="en-US"/>
          </a:p>
        </p:txBody>
      </p:sp>
      <p:sp>
        <p:nvSpPr>
          <p:cNvPr id="3" name="文本框 2"/>
          <p:cNvSpPr txBox="1"/>
          <p:nvPr/>
        </p:nvSpPr>
        <p:spPr>
          <a:xfrm>
            <a:off x="1029970" y="1031875"/>
            <a:ext cx="9885680" cy="1337945"/>
          </a:xfrm>
          <a:prstGeom prst="rect">
            <a:avLst/>
          </a:prstGeom>
          <a:noFill/>
        </p:spPr>
        <p:txBody>
          <a:bodyPr wrap="square" rtlCol="0" anchor="t">
            <a:spAutoFit/>
          </a:bodyPr>
          <a:p>
            <a:pPr>
              <a:lnSpc>
                <a:spcPct val="150000"/>
              </a:lnSpc>
            </a:pPr>
            <a:r>
              <a:rPr lang="zh-CN" altLang="en-US"/>
              <a:t>3.2.4 严禁在未固定、无防护设施的构件及管道上进行作业或通行。</a:t>
            </a:r>
            <a:r>
              <a:rPr lang="zh-CN" altLang="en-US">
                <a:latin typeface="宋体" panose="02010600030101010101" pitchFamily="2" charset="-122"/>
                <a:ea typeface="宋体" panose="02010600030101010101" pitchFamily="2" charset="-122"/>
              </a:rPr>
              <a:t>（同原规范）</a:t>
            </a:r>
            <a:endParaRPr lang="zh-CN" altLang="en-US"/>
          </a:p>
          <a:p>
            <a:pPr>
              <a:lnSpc>
                <a:spcPct val="150000"/>
              </a:lnSpc>
            </a:pPr>
            <a:r>
              <a:rPr lang="zh-CN" altLang="en-US"/>
              <a:t>3.2.5 各类操作平台、载人装置应安全可靠，周边应设置临边防护，并应具有足够的强度、刚度和稳定性，施工作业荷载严禁超过其设计荷载。</a:t>
            </a:r>
            <a:endParaRPr lang="zh-CN" altLang="en-US"/>
          </a:p>
        </p:txBody>
      </p:sp>
      <p:sp>
        <p:nvSpPr>
          <p:cNvPr id="4" name="文本框 3"/>
          <p:cNvSpPr txBox="1"/>
          <p:nvPr/>
        </p:nvSpPr>
        <p:spPr>
          <a:xfrm>
            <a:off x="1068070" y="2309495"/>
            <a:ext cx="6096000" cy="922020"/>
          </a:xfrm>
          <a:prstGeom prst="rect">
            <a:avLst/>
          </a:prstGeom>
          <a:noFill/>
        </p:spPr>
        <p:txBody>
          <a:bodyPr wrap="square" rtlCol="0" anchor="t">
            <a:spAutoFit/>
          </a:bodyPr>
          <a:p>
            <a:pPr>
              <a:lnSpc>
                <a:spcPct val="150000"/>
              </a:lnSpc>
            </a:pPr>
            <a:r>
              <a:rPr lang="zh-CN" altLang="en-US"/>
              <a:t>3.2.6 遇雷雨、大雪、浓雾或作业场所5级以上大风等恶劣天气时，应停止高处作业。</a:t>
            </a:r>
            <a:r>
              <a:rPr lang="zh-CN" altLang="en-US">
                <a:latin typeface="宋体" panose="02010600030101010101" pitchFamily="2" charset="-122"/>
                <a:ea typeface="宋体" panose="02010600030101010101" pitchFamily="2" charset="-122"/>
                <a:sym typeface="+mn-ea"/>
              </a:rPr>
              <a:t>（原规范为</a:t>
            </a:r>
            <a:r>
              <a:rPr lang="en-US" altLang="zh-CN">
                <a:latin typeface="宋体" panose="02010600030101010101" pitchFamily="2" charset="-122"/>
                <a:ea typeface="宋体" panose="02010600030101010101" pitchFamily="2" charset="-122"/>
                <a:sym typeface="+mn-ea"/>
              </a:rPr>
              <a:t>6</a:t>
            </a:r>
            <a:r>
              <a:rPr lang="zh-CN" altLang="en-US">
                <a:latin typeface="宋体" panose="02010600030101010101" pitchFamily="2" charset="-122"/>
                <a:ea typeface="宋体" panose="02010600030101010101" pitchFamily="2" charset="-122"/>
                <a:sym typeface="+mn-ea"/>
              </a:rPr>
              <a:t>级）</a:t>
            </a:r>
            <a:endParaRPr lang="zh-CN" altLang="en-US"/>
          </a:p>
        </p:txBody>
      </p:sp>
      <p:pic>
        <p:nvPicPr>
          <p:cNvPr id="5" name="图片 4" descr="src=http___e0.ifengimg.com_12_2019_0723_ED3AD700CFE659FE73C0F64E22D39E601EFA8E72_size104_w955_h619.jpeg&amp;refer=http___e0.ifengimg"/>
          <p:cNvPicPr>
            <a:picLocks noChangeAspect="1"/>
          </p:cNvPicPr>
          <p:nvPr/>
        </p:nvPicPr>
        <p:blipFill>
          <a:blip r:embed="rId1"/>
          <a:srcRect r="48256"/>
          <a:stretch>
            <a:fillRect/>
          </a:stretch>
        </p:blipFill>
        <p:spPr>
          <a:xfrm>
            <a:off x="7579995" y="2369820"/>
            <a:ext cx="3335655" cy="4178300"/>
          </a:xfrm>
          <a:prstGeom prst="rect">
            <a:avLst/>
          </a:prstGeom>
        </p:spPr>
      </p:pic>
      <p:sp>
        <p:nvSpPr>
          <p:cNvPr id="7" name="文本框 6"/>
          <p:cNvSpPr txBox="1"/>
          <p:nvPr/>
        </p:nvSpPr>
        <p:spPr>
          <a:xfrm>
            <a:off x="1223010" y="3550285"/>
            <a:ext cx="5902960" cy="2922905"/>
          </a:xfrm>
          <a:prstGeom prst="rect">
            <a:avLst/>
          </a:prstGeom>
          <a:noFill/>
        </p:spPr>
        <p:txBody>
          <a:bodyPr wrap="square" rtlCol="0" anchor="t">
            <a:spAutoFit/>
          </a:bodyPr>
          <a:p>
            <a:pPr>
              <a:lnSpc>
                <a:spcPct val="150000"/>
              </a:lnSpc>
            </a:pPr>
            <a:r>
              <a:rPr lang="zh-CN" altLang="en-US" sz="1600">
                <a:latin typeface="宋体" panose="02010600030101010101" pitchFamily="2" charset="-122"/>
                <a:ea typeface="宋体" panose="02010600030101010101" pitchFamily="2" charset="-122"/>
                <a:cs typeface="宋体" panose="02010600030101010101" pitchFamily="2" charset="-122"/>
              </a:rPr>
              <a:t>落地式操作平台的架体构造应符合下列规定：</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marL="285750" indent="-285750">
              <a:lnSpc>
                <a:spcPct val="150000"/>
              </a:lnSpc>
              <a:buFont typeface="Wingdings" panose="05000000000000000000" charset="0"/>
              <a:buChar char="Ø"/>
            </a:pPr>
            <a:r>
              <a:rPr lang="zh-CN" altLang="en-US" sz="1600">
                <a:latin typeface="宋体" panose="02010600030101010101" pitchFamily="2" charset="-122"/>
                <a:ea typeface="宋体" panose="02010600030101010101" pitchFamily="2" charset="-122"/>
                <a:cs typeface="宋体" panose="02010600030101010101" pitchFamily="2" charset="-122"/>
              </a:rPr>
              <a:t>落地式操作平台的面积不应超过 10 ㎡，高度不应超过 15m，</a:t>
            </a:r>
            <a:r>
              <a:rPr lang="zh-CN" altLang="en-US" sz="1600">
                <a:solidFill>
                  <a:srgbClr val="FF0000"/>
                </a:solidFill>
                <a:latin typeface="宋体" panose="02010600030101010101" pitchFamily="2" charset="-122"/>
                <a:ea typeface="宋体" panose="02010600030101010101" pitchFamily="2" charset="-122"/>
                <a:cs typeface="宋体" panose="02010600030101010101" pitchFamily="2" charset="-122"/>
              </a:rPr>
              <a:t>高宽比不应大于 2.5:1</a:t>
            </a:r>
            <a:r>
              <a:rPr lang="zh-CN" altLang="en-US" sz="1600">
                <a:latin typeface="宋体" panose="02010600030101010101" pitchFamily="2" charset="-122"/>
                <a:ea typeface="宋体" panose="02010600030101010101" pitchFamily="2" charset="-122"/>
                <a:cs typeface="宋体" panose="02010600030101010101" pitchFamily="2" charset="-122"/>
              </a:rPr>
              <a:t>；</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marL="285750" indent="-285750">
              <a:lnSpc>
                <a:spcPct val="150000"/>
              </a:lnSpc>
              <a:buFont typeface="Wingdings" panose="05000000000000000000" charset="0"/>
              <a:buChar char="Ø"/>
            </a:pPr>
            <a:r>
              <a:rPr lang="zh-CN" altLang="en-US" sz="1600">
                <a:latin typeface="宋体" panose="02010600030101010101" pitchFamily="2" charset="-122"/>
                <a:ea typeface="宋体" panose="02010600030101010101" pitchFamily="2" charset="-122"/>
                <a:cs typeface="宋体" panose="02010600030101010101" pitchFamily="2" charset="-122"/>
              </a:rPr>
              <a:t>施工平台的施工荷载不应超过 2.0kN /㎡，接料平台的施工荷载不应超过 3.0kN /㎡；</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marL="285750" indent="-285750">
              <a:lnSpc>
                <a:spcPct val="150000"/>
              </a:lnSpc>
              <a:buFont typeface="Wingdings" panose="05000000000000000000" charset="0"/>
              <a:buChar char="Ø"/>
            </a:pPr>
            <a:r>
              <a:rPr lang="zh-CN" altLang="en-US" sz="1600">
                <a:latin typeface="宋体" panose="02010600030101010101" pitchFamily="2" charset="-122"/>
                <a:ea typeface="宋体" panose="02010600030101010101" pitchFamily="2" charset="-122"/>
                <a:cs typeface="宋体" panose="02010600030101010101" pitchFamily="2" charset="-122"/>
              </a:rPr>
              <a:t>落地式操作平台应独立设置，并应与建筑物进行刚性连接，</a:t>
            </a:r>
            <a:r>
              <a:rPr lang="zh-CN" altLang="en-US" sz="1600">
                <a:solidFill>
                  <a:srgbClr val="FF0000"/>
                </a:solidFill>
                <a:latin typeface="宋体" panose="02010600030101010101" pitchFamily="2" charset="-122"/>
                <a:ea typeface="宋体" panose="02010600030101010101" pitchFamily="2" charset="-122"/>
                <a:cs typeface="宋体" panose="02010600030101010101" pitchFamily="2" charset="-122"/>
              </a:rPr>
              <a:t>不得与脚手架连接。</a:t>
            </a:r>
            <a:endParaRPr lang="zh-CN" altLang="en-US" sz="1600">
              <a:latin typeface="宋体" panose="02010600030101010101" pitchFamily="2" charset="-122"/>
              <a:ea typeface="宋体" panose="02010600030101010101" pitchFamily="2" charset="-122"/>
              <a:cs typeface="宋体" panose="02010600030101010101" pitchFamily="2" charset="-122"/>
            </a:endParaRPr>
          </a:p>
          <a:p>
            <a:pPr marL="285750" indent="-285750">
              <a:buFont typeface="Wingdings" panose="05000000000000000000" charset="0"/>
              <a:buChar char="Ø"/>
            </a:pP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图片26"/>
          <p:cNvPicPr>
            <a:picLocks noChangeAspect="1" noChangeArrowheads="1"/>
          </p:cNvPicPr>
          <p:nvPr/>
        </p:nvPicPr>
        <p:blipFill rotWithShape="1">
          <a:blip r:embed="rId1">
            <a:extLst>
              <a:ext uri="{28A0092B-C50C-407E-A947-70E740481C1C}">
                <a14:useLocalDpi xmlns:a14="http://schemas.microsoft.com/office/drawing/2010/main" val="0"/>
              </a:ext>
            </a:extLst>
          </a:blip>
          <a:srcRect t="17613" r="10719" b="708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4000">
    <p:randomBa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物体打击</a:t>
            </a:r>
            <a:endParaRPr lang="zh-CN" altLang="en-US"/>
          </a:p>
        </p:txBody>
      </p:sp>
      <p:sp>
        <p:nvSpPr>
          <p:cNvPr id="3" name="文本框 2"/>
          <p:cNvSpPr txBox="1"/>
          <p:nvPr/>
        </p:nvSpPr>
        <p:spPr>
          <a:xfrm>
            <a:off x="694055" y="944880"/>
            <a:ext cx="10908665" cy="506730"/>
          </a:xfrm>
          <a:prstGeom prst="rect">
            <a:avLst/>
          </a:prstGeom>
          <a:noFill/>
        </p:spPr>
        <p:txBody>
          <a:bodyPr wrap="square" rtlCol="0" anchor="t">
            <a:spAutoFit/>
          </a:bodyPr>
          <a:p>
            <a:pPr>
              <a:lnSpc>
                <a:spcPct val="150000"/>
              </a:lnSpc>
            </a:pPr>
            <a:r>
              <a:rPr lang="zh-CN" altLang="en-US"/>
              <a:t>3.3.1 在高处安装构件、部件、设施时，应采取可靠的临时固定措施或防坠措施。</a:t>
            </a:r>
            <a:endParaRPr lang="zh-CN" altLang="en-US"/>
          </a:p>
        </p:txBody>
      </p:sp>
      <p:sp>
        <p:nvSpPr>
          <p:cNvPr id="5" name="文本框 4"/>
          <p:cNvSpPr txBox="1"/>
          <p:nvPr/>
        </p:nvSpPr>
        <p:spPr>
          <a:xfrm>
            <a:off x="694055" y="1451610"/>
            <a:ext cx="10230485" cy="922020"/>
          </a:xfrm>
          <a:prstGeom prst="rect">
            <a:avLst/>
          </a:prstGeom>
          <a:noFill/>
        </p:spPr>
        <p:txBody>
          <a:bodyPr wrap="square" rtlCol="0" anchor="t">
            <a:spAutoFit/>
          </a:bodyPr>
          <a:p>
            <a:pPr>
              <a:lnSpc>
                <a:spcPct val="150000"/>
              </a:lnSpc>
            </a:pPr>
            <a:r>
              <a:rPr lang="zh-CN" altLang="en-US"/>
              <a:t>3.3.2 在高处拆除或拆卸作业时，严禁上下同时进行。拆卸的施工材料、机具、构件、配件等，应运至地面，严禁抛掷。</a:t>
            </a:r>
            <a:endParaRPr lang="zh-CN" altLang="en-US"/>
          </a:p>
        </p:txBody>
      </p:sp>
      <p:sp>
        <p:nvSpPr>
          <p:cNvPr id="6" name="文本框 5"/>
          <p:cNvSpPr txBox="1"/>
          <p:nvPr/>
        </p:nvSpPr>
        <p:spPr>
          <a:xfrm>
            <a:off x="694055" y="2373630"/>
            <a:ext cx="10092055" cy="506730"/>
          </a:xfrm>
          <a:prstGeom prst="rect">
            <a:avLst/>
          </a:prstGeom>
          <a:noFill/>
        </p:spPr>
        <p:txBody>
          <a:bodyPr wrap="square" rtlCol="0" anchor="t">
            <a:spAutoFit/>
          </a:bodyPr>
          <a:p>
            <a:pPr>
              <a:lnSpc>
                <a:spcPct val="150000"/>
              </a:lnSpc>
            </a:pPr>
            <a:r>
              <a:rPr lang="zh-CN" altLang="en-US"/>
              <a:t>3.3.3 施工作业平台物料堆放重量不应超过平台的容许承载力，物料堆放高度应满足稳定性要求。</a:t>
            </a:r>
            <a:endParaRPr lang="zh-CN" altLang="en-US"/>
          </a:p>
        </p:txBody>
      </p:sp>
      <p:sp>
        <p:nvSpPr>
          <p:cNvPr id="4" name="文本框 3"/>
          <p:cNvSpPr txBox="1"/>
          <p:nvPr/>
        </p:nvSpPr>
        <p:spPr>
          <a:xfrm>
            <a:off x="478155" y="5923915"/>
            <a:ext cx="3423920" cy="692150"/>
          </a:xfrm>
          <a:prstGeom prst="rect">
            <a:avLst/>
          </a:prstGeom>
          <a:noFill/>
        </p:spPr>
        <p:txBody>
          <a:bodyPr wrap="square" rtlCol="0" anchor="t">
            <a:noAutofit/>
          </a:bodyPr>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移动式操作平台的面积不应超过 10 ㎡，高度不应超过 5m，高宽比不应大于 3:1，施工荷载不应超过1.5kN/㎡。</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nvSpPr>
        <p:spPr>
          <a:xfrm>
            <a:off x="4410075" y="5923915"/>
            <a:ext cx="3268980" cy="471805"/>
          </a:xfrm>
          <a:prstGeom prst="rect">
            <a:avLst/>
          </a:prstGeom>
          <a:noFill/>
        </p:spPr>
        <p:txBody>
          <a:bodyPr wrap="square" rtlCol="0" anchor="t">
            <a:noAutofit/>
          </a:bodyPr>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施工平台的施工荷载不应超过 2.0kN /㎡，接料平台的施工荷载不应超过 3.0kN /㎡；</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8" name="文本框 7"/>
          <p:cNvSpPr txBox="1"/>
          <p:nvPr/>
        </p:nvSpPr>
        <p:spPr>
          <a:xfrm>
            <a:off x="8314690" y="5939790"/>
            <a:ext cx="3121660" cy="544195"/>
          </a:xfrm>
          <a:prstGeom prst="rect">
            <a:avLst/>
          </a:prstGeom>
          <a:noFill/>
        </p:spPr>
        <p:txBody>
          <a:bodyPr wrap="square" rtlCol="0" anchor="t">
            <a:noAutofit/>
          </a:bodyPr>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mn-ea"/>
              </a:rPr>
              <a:t>悬挑式操作平台的悬挑长度不宜大于 5m，承载力需经设计验收。</a:t>
            </a:r>
            <a:endParaRPr lang="zh-CN" altLang="en-US" sz="1200">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10" name="图片 9" descr="4"/>
          <p:cNvPicPr>
            <a:picLocks noChangeAspect="1"/>
          </p:cNvPicPr>
          <p:nvPr/>
        </p:nvPicPr>
        <p:blipFill>
          <a:blip r:embed="rId1"/>
          <a:srcRect r="47567"/>
          <a:stretch>
            <a:fillRect/>
          </a:stretch>
        </p:blipFill>
        <p:spPr>
          <a:xfrm>
            <a:off x="1117600" y="2969895"/>
            <a:ext cx="2145030" cy="2969895"/>
          </a:xfrm>
          <a:prstGeom prst="rect">
            <a:avLst/>
          </a:prstGeom>
        </p:spPr>
      </p:pic>
      <p:pic>
        <p:nvPicPr>
          <p:cNvPr id="11" name="图片 10" descr="6"/>
          <p:cNvPicPr>
            <a:picLocks noChangeAspect="1"/>
          </p:cNvPicPr>
          <p:nvPr/>
        </p:nvPicPr>
        <p:blipFill>
          <a:blip r:embed="rId2"/>
          <a:srcRect t="13116" r="3211" b="2734"/>
          <a:stretch>
            <a:fillRect/>
          </a:stretch>
        </p:blipFill>
        <p:spPr>
          <a:xfrm>
            <a:off x="4140835" y="3320415"/>
            <a:ext cx="3538220" cy="2490470"/>
          </a:xfrm>
          <a:prstGeom prst="rect">
            <a:avLst/>
          </a:prstGeom>
        </p:spPr>
      </p:pic>
      <p:pic>
        <p:nvPicPr>
          <p:cNvPr id="12" name="图片 11" descr="2f738bd4b31c87014b9ba3f8227f9e2f0708fffb"/>
          <p:cNvPicPr>
            <a:picLocks noChangeAspect="1"/>
          </p:cNvPicPr>
          <p:nvPr/>
        </p:nvPicPr>
        <p:blipFill>
          <a:blip r:embed="rId3"/>
          <a:srcRect l="6677"/>
          <a:stretch>
            <a:fillRect/>
          </a:stretch>
        </p:blipFill>
        <p:spPr>
          <a:xfrm>
            <a:off x="8194040" y="3320415"/>
            <a:ext cx="3363595" cy="249110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物体打击</a:t>
            </a:r>
            <a:endParaRPr lang="zh-CN" altLang="en-US"/>
          </a:p>
        </p:txBody>
      </p:sp>
      <p:sp>
        <p:nvSpPr>
          <p:cNvPr id="3" name="文本框 2"/>
          <p:cNvSpPr txBox="1"/>
          <p:nvPr/>
        </p:nvSpPr>
        <p:spPr>
          <a:xfrm>
            <a:off x="922020" y="1169670"/>
            <a:ext cx="6203950" cy="922020"/>
          </a:xfrm>
          <a:prstGeom prst="rect">
            <a:avLst/>
          </a:prstGeom>
          <a:noFill/>
        </p:spPr>
        <p:txBody>
          <a:bodyPr wrap="square" rtlCol="0" anchor="t">
            <a:spAutoFit/>
          </a:bodyPr>
          <a:p>
            <a:pPr>
              <a:lnSpc>
                <a:spcPct val="150000"/>
              </a:lnSpc>
            </a:pPr>
            <a:r>
              <a:rPr lang="zh-CN" altLang="en-US"/>
              <a:t>3.3.4 安全通道上方应搭设防护设施，防护设施应具备抗高处坠物穿透的性能。</a:t>
            </a:r>
            <a:endParaRPr lang="zh-CN" altLang="en-US"/>
          </a:p>
        </p:txBody>
      </p:sp>
      <p:sp>
        <p:nvSpPr>
          <p:cNvPr id="4" name="文本框 3"/>
          <p:cNvSpPr txBox="1"/>
          <p:nvPr/>
        </p:nvSpPr>
        <p:spPr>
          <a:xfrm>
            <a:off x="922020" y="2188845"/>
            <a:ext cx="5743575" cy="1337945"/>
          </a:xfrm>
          <a:prstGeom prst="rect">
            <a:avLst/>
          </a:prstGeom>
          <a:noFill/>
        </p:spPr>
        <p:txBody>
          <a:bodyPr wrap="square" rtlCol="0" anchor="t">
            <a:spAutoFit/>
          </a:bodyPr>
          <a:p>
            <a:pPr>
              <a:lnSpc>
                <a:spcPct val="150000"/>
              </a:lnSpc>
            </a:pPr>
            <a:r>
              <a:rPr lang="zh-CN" altLang="en-US"/>
              <a:t>3.3.5 预应力结构张拉、拆除时，预应力端头应采取防护措施，且轴线方向不应有施工作业人员。无粘结预应力结构拆除时，应先解除预应力，再拆除相应结构。</a:t>
            </a:r>
            <a:endParaRPr lang="zh-CN" altLang="en-US"/>
          </a:p>
        </p:txBody>
      </p:sp>
      <p:pic>
        <p:nvPicPr>
          <p:cNvPr id="5" name="图片 4" descr="预应力事故"/>
          <p:cNvPicPr>
            <a:picLocks noChangeAspect="1"/>
          </p:cNvPicPr>
          <p:nvPr/>
        </p:nvPicPr>
        <p:blipFill>
          <a:blip r:embed="rId1"/>
          <a:stretch>
            <a:fillRect/>
          </a:stretch>
        </p:blipFill>
        <p:spPr>
          <a:xfrm>
            <a:off x="7534910" y="855345"/>
            <a:ext cx="3974465" cy="55664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起重伤害</a:t>
            </a:r>
            <a:endParaRPr lang="zh-CN" altLang="en-US"/>
          </a:p>
        </p:txBody>
      </p:sp>
      <p:sp>
        <p:nvSpPr>
          <p:cNvPr id="3" name="文本框 2"/>
          <p:cNvSpPr txBox="1"/>
          <p:nvPr/>
        </p:nvSpPr>
        <p:spPr>
          <a:xfrm>
            <a:off x="813435" y="1003935"/>
            <a:ext cx="10142855" cy="922020"/>
          </a:xfrm>
          <a:prstGeom prst="rect">
            <a:avLst/>
          </a:prstGeom>
          <a:noFill/>
        </p:spPr>
        <p:txBody>
          <a:bodyPr wrap="square" rtlCol="0" anchor="t">
            <a:spAutoFit/>
          </a:bodyPr>
          <a:p>
            <a:pPr>
              <a:lnSpc>
                <a:spcPct val="150000"/>
              </a:lnSpc>
            </a:pPr>
            <a:r>
              <a:rPr lang="zh-CN" altLang="en-US"/>
              <a:t>3.4.1 吊装作业前应设置安全保护区域及警示标识，吊装作业时应安排专人监护，防止无关人员进入，严禁任何人在吊物或起重臂下停留或通过。</a:t>
            </a:r>
            <a:endParaRPr lang="zh-CN" altLang="en-US"/>
          </a:p>
        </p:txBody>
      </p:sp>
      <p:sp>
        <p:nvSpPr>
          <p:cNvPr id="4" name="文本框 3"/>
          <p:cNvSpPr txBox="1"/>
          <p:nvPr/>
        </p:nvSpPr>
        <p:spPr>
          <a:xfrm>
            <a:off x="813435" y="1925955"/>
            <a:ext cx="7229475" cy="1753235"/>
          </a:xfrm>
          <a:prstGeom prst="rect">
            <a:avLst/>
          </a:prstGeom>
          <a:noFill/>
        </p:spPr>
        <p:txBody>
          <a:bodyPr wrap="square" rtlCol="0" anchor="t">
            <a:spAutoFit/>
          </a:bodyPr>
          <a:p>
            <a:pPr>
              <a:lnSpc>
                <a:spcPct val="150000"/>
              </a:lnSpc>
            </a:pPr>
            <a:r>
              <a:rPr lang="zh-CN" altLang="en-US"/>
              <a:t>3.4.2 使用吊具和索具应符合下列规定：</a:t>
            </a:r>
            <a:endParaRPr lang="zh-CN" altLang="en-US"/>
          </a:p>
          <a:p>
            <a:pPr>
              <a:lnSpc>
                <a:spcPct val="150000"/>
              </a:lnSpc>
            </a:pPr>
            <a:r>
              <a:rPr lang="zh-CN" altLang="en-US"/>
              <a:t>1 吊具和索具的性能、规格应满足吊运要求，并与环境条件相适应；</a:t>
            </a:r>
            <a:endParaRPr lang="zh-CN" altLang="en-US"/>
          </a:p>
          <a:p>
            <a:pPr>
              <a:lnSpc>
                <a:spcPct val="150000"/>
              </a:lnSpc>
            </a:pPr>
            <a:r>
              <a:rPr lang="zh-CN" altLang="en-US"/>
              <a:t>2 作业前应对吊具与索具进行检查，确认完好后方可投入使用；</a:t>
            </a:r>
            <a:endParaRPr lang="zh-CN" altLang="en-US"/>
          </a:p>
          <a:p>
            <a:pPr>
              <a:lnSpc>
                <a:spcPct val="150000"/>
              </a:lnSpc>
            </a:pPr>
            <a:r>
              <a:rPr lang="zh-CN" altLang="en-US"/>
              <a:t>3 承载时不得超过额定荷载。</a:t>
            </a:r>
            <a:endParaRPr lang="zh-CN" altLang="en-US"/>
          </a:p>
        </p:txBody>
      </p:sp>
      <p:grpSp>
        <p:nvGrpSpPr>
          <p:cNvPr id="5" name="组合 4"/>
          <p:cNvGrpSpPr/>
          <p:nvPr/>
        </p:nvGrpSpPr>
        <p:grpSpPr>
          <a:xfrm>
            <a:off x="987425" y="3797300"/>
            <a:ext cx="3159125" cy="1524000"/>
            <a:chOff x="419100" y="147852"/>
            <a:chExt cx="8305800" cy="4296758"/>
          </a:xfrm>
        </p:grpSpPr>
        <p:grpSp>
          <p:nvGrpSpPr>
            <p:cNvPr id="6" name="Group 4"/>
            <p:cNvGrpSpPr/>
            <p:nvPr/>
          </p:nvGrpSpPr>
          <p:grpSpPr bwMode="auto">
            <a:xfrm>
              <a:off x="2784475" y="147852"/>
              <a:ext cx="3575050" cy="1928813"/>
              <a:chOff x="0" y="0"/>
              <a:chExt cx="2252" cy="1215"/>
            </a:xfrm>
          </p:grpSpPr>
          <p:graphicFrame>
            <p:nvGraphicFramePr>
              <p:cNvPr id="18" name="Object 5"/>
              <p:cNvGraphicFramePr>
                <a:graphicFrameLocks noChangeAspect="1"/>
              </p:cNvGraphicFramePr>
              <p:nvPr/>
            </p:nvGraphicFramePr>
            <p:xfrm>
              <a:off x="0" y="353"/>
              <a:ext cx="2252" cy="862"/>
            </p:xfrm>
            <a:graphic>
              <a:graphicData uri="http://schemas.openxmlformats.org/presentationml/2006/ole">
                <mc:AlternateContent xmlns:mc="http://schemas.openxmlformats.org/markup-compatibility/2006">
                  <mc:Choice xmlns:v="urn:schemas-microsoft-com:vml" Requires="v">
                    <p:oleObj spid="_x0000_s2074" name="" r:id="rId1" imgW="1886585" imgH="723265" progId="Word.Document.8">
                      <p:embed/>
                    </p:oleObj>
                  </mc:Choice>
                  <mc:Fallback>
                    <p:oleObj name="" r:id="rId1" imgW="1886585" imgH="723265" progId="Word.Document.8">
                      <p:embed/>
                      <p:pic>
                        <p:nvPicPr>
                          <p:cNvPr id="0" name="Object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3"/>
                            <a:ext cx="2252" cy="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 name="Text Box 6"/>
              <p:cNvSpPr txBox="1">
                <a:spLocks noChangeArrowheads="1"/>
              </p:cNvSpPr>
              <p:nvPr/>
            </p:nvSpPr>
            <p:spPr bwMode="auto">
              <a:xfrm>
                <a:off x="96" y="0"/>
                <a:ext cx="116"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b="1">
                    <a:solidFill>
                      <a:schemeClr val="tx1"/>
                    </a:solidFill>
                    <a:latin typeface="Arial" panose="020B0604020202020204" pitchFamily="34" charset="0"/>
                    <a:ea typeface="宋体" panose="02010600030101010101" pitchFamily="2" charset="-122"/>
                  </a:defRPr>
                </a:lvl1pPr>
                <a:lvl2pPr marL="742950" indent="-285750" algn="ctr">
                  <a:defRPr b="1">
                    <a:solidFill>
                      <a:schemeClr val="tx1"/>
                    </a:solidFill>
                    <a:latin typeface="Arial" panose="020B0604020202020204" pitchFamily="34" charset="0"/>
                    <a:ea typeface="宋体" panose="02010600030101010101" pitchFamily="2" charset="-122"/>
                  </a:defRPr>
                </a:lvl2pPr>
                <a:lvl3pPr marL="1143000" indent="-228600" algn="ctr">
                  <a:defRPr b="1">
                    <a:solidFill>
                      <a:schemeClr val="tx1"/>
                    </a:solidFill>
                    <a:latin typeface="Arial" panose="020B0604020202020204" pitchFamily="34" charset="0"/>
                    <a:ea typeface="宋体" panose="02010600030101010101" pitchFamily="2" charset="-122"/>
                  </a:defRPr>
                </a:lvl3pPr>
                <a:lvl4pPr marL="1600200" indent="-228600" algn="ctr">
                  <a:defRPr b="1">
                    <a:solidFill>
                      <a:schemeClr val="tx1"/>
                    </a:solidFill>
                    <a:latin typeface="Arial" panose="020B0604020202020204" pitchFamily="34" charset="0"/>
                    <a:ea typeface="宋体" panose="02010600030101010101" pitchFamily="2" charset="-122"/>
                  </a:defRPr>
                </a:lvl4pPr>
                <a:lvl5pPr marL="2057400" indent="-228600" algn="ctr">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l"/>
                <a:endParaRPr lang="zh-CN" altLang="zh-CN" sz="3200">
                  <a:solidFill>
                    <a:schemeClr val="hlink"/>
                  </a:solidFill>
                  <a:latin typeface="Times New Roman" panose="02020603050405020304" pitchFamily="18" charset="0"/>
                </a:endParaRPr>
              </a:p>
            </p:txBody>
          </p:sp>
        </p:grpSp>
        <p:grpSp>
          <p:nvGrpSpPr>
            <p:cNvPr id="7" name="Group 7"/>
            <p:cNvGrpSpPr/>
            <p:nvPr/>
          </p:nvGrpSpPr>
          <p:grpSpPr bwMode="auto">
            <a:xfrm>
              <a:off x="419100" y="1701410"/>
              <a:ext cx="8305800" cy="2743200"/>
              <a:chOff x="0" y="0"/>
              <a:chExt cx="5232" cy="1728"/>
            </a:xfrm>
          </p:grpSpPr>
          <p:pic>
            <p:nvPicPr>
              <p:cNvPr id="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4"/>
                <a:ext cx="5232" cy="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Line 9"/>
              <p:cNvSpPr>
                <a:spLocks noChangeShapeType="1"/>
              </p:cNvSpPr>
              <p:nvPr/>
            </p:nvSpPr>
            <p:spPr bwMode="auto">
              <a:xfrm>
                <a:off x="3840" y="48"/>
                <a:ext cx="0" cy="1680"/>
              </a:xfrm>
              <a:prstGeom prst="line">
                <a:avLst/>
              </a:prstGeom>
              <a:noFill/>
              <a:ln w="19050">
                <a:solidFill>
                  <a:schemeClr val="tx1"/>
                </a:solidFill>
                <a:prstDash val="lgDash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Line 10"/>
              <p:cNvSpPr>
                <a:spLocks noChangeShapeType="1"/>
              </p:cNvSpPr>
              <p:nvPr/>
            </p:nvSpPr>
            <p:spPr bwMode="auto">
              <a:xfrm>
                <a:off x="1344" y="0"/>
                <a:ext cx="0" cy="1728"/>
              </a:xfrm>
              <a:prstGeom prst="line">
                <a:avLst/>
              </a:prstGeom>
              <a:noFill/>
              <a:ln w="19050">
                <a:solidFill>
                  <a:schemeClr val="tx1"/>
                </a:solidFill>
                <a:prstDash val="lgDashDot"/>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Oval 11"/>
              <p:cNvSpPr>
                <a:spLocks noChangeArrowheads="1"/>
              </p:cNvSpPr>
              <p:nvPr/>
            </p:nvSpPr>
            <p:spPr bwMode="auto">
              <a:xfrm>
                <a:off x="3744" y="816"/>
                <a:ext cx="192" cy="192"/>
              </a:xfrm>
              <a:prstGeom prst="ellipse">
                <a:avLst/>
              </a:prstGeom>
              <a:solidFill>
                <a:schemeClr val="accent1"/>
              </a:solidFill>
              <a:ln w="1270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b="1">
                    <a:solidFill>
                      <a:schemeClr val="tx1"/>
                    </a:solidFill>
                    <a:latin typeface="Arial" panose="020B0604020202020204" pitchFamily="34" charset="0"/>
                    <a:ea typeface="宋体" panose="02010600030101010101" pitchFamily="2" charset="-122"/>
                  </a:defRPr>
                </a:lvl1pPr>
                <a:lvl2pPr marL="742950" indent="-285750" algn="ctr">
                  <a:defRPr b="1">
                    <a:solidFill>
                      <a:schemeClr val="tx1"/>
                    </a:solidFill>
                    <a:latin typeface="Arial" panose="020B0604020202020204" pitchFamily="34" charset="0"/>
                    <a:ea typeface="宋体" panose="02010600030101010101" pitchFamily="2" charset="-122"/>
                  </a:defRPr>
                </a:lvl2pPr>
                <a:lvl3pPr marL="1143000" indent="-228600" algn="ctr">
                  <a:defRPr b="1">
                    <a:solidFill>
                      <a:schemeClr val="tx1"/>
                    </a:solidFill>
                    <a:latin typeface="Arial" panose="020B0604020202020204" pitchFamily="34" charset="0"/>
                    <a:ea typeface="宋体" panose="02010600030101010101" pitchFamily="2" charset="-122"/>
                  </a:defRPr>
                </a:lvl3pPr>
                <a:lvl4pPr marL="1600200" indent="-228600" algn="ctr">
                  <a:defRPr b="1">
                    <a:solidFill>
                      <a:schemeClr val="tx1"/>
                    </a:solidFill>
                    <a:latin typeface="Arial" panose="020B0604020202020204" pitchFamily="34" charset="0"/>
                    <a:ea typeface="宋体" panose="02010600030101010101" pitchFamily="2" charset="-122"/>
                  </a:defRPr>
                </a:lvl4pPr>
                <a:lvl5pPr marL="2057400" indent="-228600" algn="ctr">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 name="Oval 12"/>
              <p:cNvSpPr>
                <a:spLocks noChangeArrowheads="1"/>
              </p:cNvSpPr>
              <p:nvPr/>
            </p:nvSpPr>
            <p:spPr bwMode="auto">
              <a:xfrm>
                <a:off x="1248" y="816"/>
                <a:ext cx="192" cy="192"/>
              </a:xfrm>
              <a:prstGeom prst="ellipse">
                <a:avLst/>
              </a:prstGeom>
              <a:solidFill>
                <a:schemeClr val="accent1"/>
              </a:solidFill>
              <a:ln w="12700">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b="1">
                    <a:solidFill>
                      <a:schemeClr val="tx1"/>
                    </a:solidFill>
                    <a:latin typeface="Arial" panose="020B0604020202020204" pitchFamily="34" charset="0"/>
                    <a:ea typeface="宋体" panose="02010600030101010101" pitchFamily="2" charset="-122"/>
                  </a:defRPr>
                </a:lvl1pPr>
                <a:lvl2pPr marL="742950" indent="-285750" algn="ctr">
                  <a:defRPr b="1">
                    <a:solidFill>
                      <a:schemeClr val="tx1"/>
                    </a:solidFill>
                    <a:latin typeface="Arial" panose="020B0604020202020204" pitchFamily="34" charset="0"/>
                    <a:ea typeface="宋体" panose="02010600030101010101" pitchFamily="2" charset="-122"/>
                  </a:defRPr>
                </a:lvl2pPr>
                <a:lvl3pPr marL="1143000" indent="-228600" algn="ctr">
                  <a:defRPr b="1">
                    <a:solidFill>
                      <a:schemeClr val="tx1"/>
                    </a:solidFill>
                    <a:latin typeface="Arial" panose="020B0604020202020204" pitchFamily="34" charset="0"/>
                    <a:ea typeface="宋体" panose="02010600030101010101" pitchFamily="2" charset="-122"/>
                  </a:defRPr>
                </a:lvl3pPr>
                <a:lvl4pPr marL="1600200" indent="-228600" algn="ctr">
                  <a:defRPr b="1">
                    <a:solidFill>
                      <a:schemeClr val="tx1"/>
                    </a:solidFill>
                    <a:latin typeface="Arial" panose="020B0604020202020204" pitchFamily="34" charset="0"/>
                    <a:ea typeface="宋体" panose="02010600030101010101" pitchFamily="2" charset="-122"/>
                  </a:defRPr>
                </a:lvl4pPr>
                <a:lvl5pPr marL="2057400" indent="-228600" algn="ctr">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3" name="Text Box 13"/>
              <p:cNvSpPr txBox="1">
                <a:spLocks noChangeArrowheads="1"/>
              </p:cNvSpPr>
              <p:nvPr/>
            </p:nvSpPr>
            <p:spPr bwMode="auto">
              <a:xfrm>
                <a:off x="1810" y="112"/>
                <a:ext cx="1411" cy="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Autofit/>
              </a:bodyPr>
              <a:lstStyle>
                <a:lvl1pPr algn="ctr">
                  <a:defRPr b="1">
                    <a:solidFill>
                      <a:schemeClr val="tx1"/>
                    </a:solidFill>
                    <a:latin typeface="Arial" panose="020B0604020202020204" pitchFamily="34" charset="0"/>
                    <a:ea typeface="宋体" panose="02010600030101010101" pitchFamily="2" charset="-122"/>
                  </a:defRPr>
                </a:lvl1pPr>
                <a:lvl2pPr marL="742950" indent="-285750" algn="ctr">
                  <a:defRPr b="1">
                    <a:solidFill>
                      <a:schemeClr val="tx1"/>
                    </a:solidFill>
                    <a:latin typeface="Arial" panose="020B0604020202020204" pitchFamily="34" charset="0"/>
                    <a:ea typeface="宋体" panose="02010600030101010101" pitchFamily="2" charset="-122"/>
                  </a:defRPr>
                </a:lvl2pPr>
                <a:lvl3pPr marL="1143000" indent="-228600" algn="ctr">
                  <a:defRPr b="1">
                    <a:solidFill>
                      <a:schemeClr val="tx1"/>
                    </a:solidFill>
                    <a:latin typeface="Arial" panose="020B0604020202020204" pitchFamily="34" charset="0"/>
                    <a:ea typeface="宋体" panose="02010600030101010101" pitchFamily="2" charset="-122"/>
                  </a:defRPr>
                </a:lvl3pPr>
                <a:lvl4pPr marL="1600200" indent="-228600" algn="ctr">
                  <a:defRPr b="1">
                    <a:solidFill>
                      <a:schemeClr val="tx1"/>
                    </a:solidFill>
                    <a:latin typeface="Arial" panose="020B0604020202020204" pitchFamily="34" charset="0"/>
                    <a:ea typeface="宋体" panose="02010600030101010101" pitchFamily="2" charset="-122"/>
                  </a:defRPr>
                </a:lvl4pPr>
                <a:lvl5pPr marL="2057400" indent="-228600" algn="ctr">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l"/>
                <a:r>
                  <a:rPr lang="en-US" altLang="zh-CN" sz="1600">
                    <a:latin typeface="Times New Roman" panose="02020603050405020304" pitchFamily="18" charset="0"/>
                  </a:rPr>
                  <a:t>      1</a:t>
                </a:r>
                <a:r>
                  <a:rPr lang="zh-CN" altLang="en-US" sz="1600">
                    <a:latin typeface="Times New Roman" panose="02020603050405020304" pitchFamily="18" charset="0"/>
                  </a:rPr>
                  <a:t>捻</a:t>
                </a:r>
                <a:endParaRPr lang="zh-CN" altLang="en-US" sz="1600">
                  <a:latin typeface="Times New Roman" panose="02020603050405020304" pitchFamily="18" charset="0"/>
                </a:endParaRPr>
              </a:p>
            </p:txBody>
          </p:sp>
          <p:sp>
            <p:nvSpPr>
              <p:cNvPr id="14" name="Line 14"/>
              <p:cNvSpPr>
                <a:spLocks noChangeShapeType="1"/>
              </p:cNvSpPr>
              <p:nvPr/>
            </p:nvSpPr>
            <p:spPr bwMode="auto">
              <a:xfrm flipH="1">
                <a:off x="1344" y="432"/>
                <a:ext cx="864" cy="0"/>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15"/>
              <p:cNvSpPr>
                <a:spLocks noChangeShapeType="1"/>
              </p:cNvSpPr>
              <p:nvPr/>
            </p:nvSpPr>
            <p:spPr bwMode="auto">
              <a:xfrm>
                <a:off x="3168" y="432"/>
                <a:ext cx="672" cy="0"/>
              </a:xfrm>
              <a:prstGeom prst="line">
                <a:avLst/>
              </a:prstGeom>
              <a:noFill/>
              <a:ln w="12700">
                <a:solidFill>
                  <a:schemeClr val="tx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Line 16"/>
              <p:cNvSpPr>
                <a:spLocks noChangeShapeType="1"/>
              </p:cNvSpPr>
              <p:nvPr/>
            </p:nvSpPr>
            <p:spPr bwMode="auto">
              <a:xfrm flipH="1">
                <a:off x="3840" y="816"/>
                <a:ext cx="384" cy="96"/>
              </a:xfrm>
              <a:prstGeom prst="line">
                <a:avLst/>
              </a:prstGeom>
              <a:noFill/>
              <a:ln w="31750">
                <a:solidFill>
                  <a:srgbClr val="FFFF99"/>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7" name="Line 17"/>
              <p:cNvSpPr>
                <a:spLocks noChangeShapeType="1"/>
              </p:cNvSpPr>
              <p:nvPr/>
            </p:nvSpPr>
            <p:spPr bwMode="auto">
              <a:xfrm flipH="1">
                <a:off x="1344" y="768"/>
                <a:ext cx="384" cy="144"/>
              </a:xfrm>
              <a:prstGeom prst="line">
                <a:avLst/>
              </a:prstGeom>
              <a:noFill/>
              <a:ln w="31750">
                <a:solidFill>
                  <a:srgbClr val="FFFF99"/>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sp>
        <p:nvSpPr>
          <p:cNvPr id="20" name="Text Box 3"/>
          <p:cNvSpPr txBox="1">
            <a:spLocks noChangeArrowheads="1"/>
          </p:cNvSpPr>
          <p:nvPr/>
        </p:nvSpPr>
        <p:spPr bwMode="auto">
          <a:xfrm>
            <a:off x="1398819" y="5639713"/>
            <a:ext cx="2336800"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b="1">
                <a:solidFill>
                  <a:schemeClr val="tx1"/>
                </a:solidFill>
                <a:latin typeface="Arial" panose="020B0604020202020204" pitchFamily="34" charset="0"/>
                <a:ea typeface="宋体" panose="02010600030101010101" pitchFamily="2" charset="-122"/>
              </a:defRPr>
            </a:lvl1pPr>
            <a:lvl2pPr marL="742950" indent="-285750" algn="ctr">
              <a:defRPr b="1">
                <a:solidFill>
                  <a:schemeClr val="tx1"/>
                </a:solidFill>
                <a:latin typeface="Arial" panose="020B0604020202020204" pitchFamily="34" charset="0"/>
                <a:ea typeface="宋体" panose="02010600030101010101" pitchFamily="2" charset="-122"/>
              </a:defRPr>
            </a:lvl2pPr>
            <a:lvl3pPr marL="1143000" indent="-228600" algn="ctr">
              <a:defRPr b="1">
                <a:solidFill>
                  <a:schemeClr val="tx1"/>
                </a:solidFill>
                <a:latin typeface="Arial" panose="020B0604020202020204" pitchFamily="34" charset="0"/>
                <a:ea typeface="宋体" panose="02010600030101010101" pitchFamily="2" charset="-122"/>
              </a:defRPr>
            </a:lvl3pPr>
            <a:lvl4pPr marL="1600200" indent="-228600" algn="ctr">
              <a:defRPr b="1">
                <a:solidFill>
                  <a:schemeClr val="tx1"/>
                </a:solidFill>
                <a:latin typeface="Arial" panose="020B0604020202020204" pitchFamily="34" charset="0"/>
                <a:ea typeface="宋体" panose="02010600030101010101" pitchFamily="2" charset="-122"/>
              </a:defRPr>
            </a:lvl4pPr>
            <a:lvl5pPr marL="2057400" indent="-228600" algn="ctr">
              <a:defRPr b="1">
                <a:solidFill>
                  <a:schemeClr val="tx1"/>
                </a:solidFill>
                <a:latin typeface="Arial" panose="020B0604020202020204" pitchFamily="34" charset="0"/>
                <a:ea typeface="宋体" panose="02010600030101010101" pitchFamily="2" charset="-122"/>
              </a:defRPr>
            </a:lvl5pPr>
            <a:lvl6pPr marL="25146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6pPr>
            <a:lvl7pPr marL="29718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7pPr>
            <a:lvl8pPr marL="34290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8pPr>
            <a:lvl9pPr marL="3886200" indent="-228600" algn="ctr" eaLnBrk="0" fontAlgn="base" hangingPunct="0">
              <a:spcBef>
                <a:spcPct val="0"/>
              </a:spcBef>
              <a:spcAft>
                <a:spcPct val="0"/>
              </a:spcAft>
              <a:defRPr b="1">
                <a:solidFill>
                  <a:schemeClr val="tx1"/>
                </a:solidFill>
                <a:latin typeface="Arial" panose="020B0604020202020204" pitchFamily="34" charset="0"/>
                <a:ea typeface="宋体" panose="02010600030101010101" pitchFamily="2" charset="-122"/>
              </a:defRPr>
            </a:lvl9pPr>
          </a:lstStyle>
          <a:p>
            <a:pPr algn="l" eaLnBrk="1" hangingPunct="1"/>
            <a:r>
              <a:rPr lang="zh-CN" sz="1400" b="0" dirty="0">
                <a:ln w="0"/>
                <a:effectLst>
                  <a:outerShdw blurRad="38100" dist="19050" dir="2700000" algn="tl" rotWithShape="0">
                    <a:schemeClr val="dk1">
                      <a:alpha val="40000"/>
                    </a:schemeClr>
                  </a:outerShdw>
                </a:effectLst>
              </a:rPr>
              <a:t>在</a:t>
            </a:r>
            <a:r>
              <a:rPr lang="zh-CN" altLang="zh-CN" sz="1400" b="0" dirty="0">
                <a:ln w="0"/>
                <a:effectLst>
                  <a:outerShdw blurRad="38100" dist="19050" dir="2700000" algn="tl" rotWithShape="0">
                    <a:schemeClr val="dk1">
                      <a:alpha val="40000"/>
                    </a:schemeClr>
                  </a:outerShdw>
                </a:effectLst>
              </a:rPr>
              <a:t>1</a:t>
            </a:r>
            <a:r>
              <a:rPr lang="zh-CN" sz="1400" b="0" dirty="0">
                <a:ln w="0"/>
                <a:effectLst>
                  <a:outerShdw blurRad="38100" dist="19050" dir="2700000" algn="tl" rotWithShape="0">
                    <a:schemeClr val="dk1">
                      <a:alpha val="40000"/>
                    </a:schemeClr>
                  </a:outerShdw>
                </a:effectLst>
              </a:rPr>
              <a:t>捻的</a:t>
            </a:r>
            <a:r>
              <a:rPr lang="zh-CN" altLang="zh-CN" sz="1400" b="0" dirty="0">
                <a:ln w="0"/>
                <a:effectLst>
                  <a:outerShdw blurRad="38100" dist="19050" dir="2700000" algn="tl" rotWithShape="0">
                    <a:schemeClr val="dk1">
                      <a:alpha val="40000"/>
                    </a:schemeClr>
                  </a:outerShdw>
                </a:effectLst>
              </a:rPr>
              <a:t>1</a:t>
            </a:r>
            <a:r>
              <a:rPr lang="zh-CN" sz="1400" b="0" dirty="0">
                <a:ln w="0"/>
                <a:effectLst>
                  <a:outerShdw blurRad="38100" dist="19050" dir="2700000" algn="tl" rotWithShape="0">
                    <a:schemeClr val="dk1">
                      <a:alpha val="40000"/>
                    </a:schemeClr>
                  </a:outerShdw>
                </a:effectLst>
              </a:rPr>
              <a:t>股中有</a:t>
            </a:r>
            <a:r>
              <a:rPr lang="zh-CN" altLang="zh-CN" sz="1400" b="0" dirty="0">
                <a:ln w="0"/>
                <a:effectLst>
                  <a:outerShdw blurRad="38100" dist="19050" dir="2700000" algn="tl" rotWithShape="0">
                    <a:schemeClr val="dk1">
                      <a:alpha val="40000"/>
                    </a:schemeClr>
                  </a:outerShdw>
                </a:effectLst>
              </a:rPr>
              <a:t>3</a:t>
            </a:r>
            <a:r>
              <a:rPr lang="zh-CN" sz="1400" b="0" dirty="0">
                <a:ln w="0"/>
                <a:effectLst>
                  <a:outerShdw blurRad="38100" dist="19050" dir="2700000" algn="tl" rotWithShape="0">
                    <a:schemeClr val="dk1">
                      <a:alpha val="40000"/>
                    </a:schemeClr>
                  </a:outerShdw>
                </a:effectLst>
              </a:rPr>
              <a:t>根线损坏</a:t>
            </a:r>
            <a:endParaRPr lang="zh-CN" sz="1400" b="0" dirty="0">
              <a:ln w="0"/>
              <a:effectLst>
                <a:outerShdw blurRad="38100" dist="19050" dir="2700000" algn="tl" rotWithShape="0">
                  <a:schemeClr val="dk1">
                    <a:alpha val="40000"/>
                  </a:schemeClr>
                </a:outerShdw>
              </a:effectLst>
            </a:endParaRPr>
          </a:p>
          <a:p>
            <a:pPr algn="l" eaLnBrk="1" hangingPunct="1"/>
            <a:r>
              <a:rPr lang="zh-CN" sz="1400" b="0" dirty="0">
                <a:ln w="0"/>
                <a:effectLst>
                  <a:outerShdw blurRad="38100" dist="19050" dir="2700000" algn="tl" rotWithShape="0">
                    <a:schemeClr val="dk1">
                      <a:alpha val="40000"/>
                    </a:schemeClr>
                  </a:outerShdw>
                </a:effectLst>
              </a:rPr>
              <a:t>在</a:t>
            </a:r>
            <a:r>
              <a:rPr lang="zh-CN" altLang="zh-CN" sz="1400" b="0" dirty="0">
                <a:ln w="0"/>
                <a:effectLst>
                  <a:outerShdw blurRad="38100" dist="19050" dir="2700000" algn="tl" rotWithShape="0">
                    <a:schemeClr val="dk1">
                      <a:alpha val="40000"/>
                    </a:schemeClr>
                  </a:outerShdw>
                </a:effectLst>
              </a:rPr>
              <a:t>1</a:t>
            </a:r>
            <a:r>
              <a:rPr lang="zh-CN" sz="1400" b="0" dirty="0">
                <a:ln w="0"/>
                <a:effectLst>
                  <a:outerShdw blurRad="38100" dist="19050" dir="2700000" algn="tl" rotWithShape="0">
                    <a:schemeClr val="dk1">
                      <a:alpha val="40000"/>
                    </a:schemeClr>
                  </a:outerShdw>
                </a:effectLst>
              </a:rPr>
              <a:t>捻中有</a:t>
            </a:r>
            <a:r>
              <a:rPr lang="zh-CN" altLang="zh-CN" sz="1400" b="0" dirty="0">
                <a:ln w="0"/>
                <a:effectLst>
                  <a:outerShdw blurRad="38100" dist="19050" dir="2700000" algn="tl" rotWithShape="0">
                    <a:schemeClr val="dk1">
                      <a:alpha val="40000"/>
                    </a:schemeClr>
                  </a:outerShdw>
                </a:effectLst>
              </a:rPr>
              <a:t>6</a:t>
            </a:r>
            <a:r>
              <a:rPr lang="zh-CN" sz="1400" b="0" dirty="0">
                <a:ln w="0"/>
                <a:effectLst>
                  <a:outerShdw blurRad="38100" dist="19050" dir="2700000" algn="tl" rotWithShape="0">
                    <a:schemeClr val="dk1">
                      <a:alpha val="40000"/>
                    </a:schemeClr>
                  </a:outerShdw>
                </a:effectLst>
              </a:rPr>
              <a:t>根以上的线损坏</a:t>
            </a:r>
            <a:endParaRPr lang="zh-CN" sz="1400" b="0" dirty="0">
              <a:ln w="0"/>
              <a:effectLst>
                <a:outerShdw blurRad="38100" dist="19050" dir="2700000" algn="tl" rotWithShape="0">
                  <a:schemeClr val="dk1">
                    <a:alpha val="40000"/>
                  </a:schemeClr>
                </a:outerShdw>
              </a:effectLst>
            </a:endParaRPr>
          </a:p>
          <a:p>
            <a:pPr eaLnBrk="1" hangingPunct="1"/>
            <a:r>
              <a:rPr lang="zh-CN" b="0" dirty="0">
                <a:ln w="0">
                  <a:solidFill>
                    <a:srgbClr val="FF0000"/>
                  </a:solidFill>
                </a:ln>
                <a:solidFill>
                  <a:srgbClr val="FF0000"/>
                </a:solidFill>
                <a:effectLst>
                  <a:outerShdw blurRad="38100" dist="19050" dir="2700000" algn="tl" rotWithShape="0">
                    <a:schemeClr val="dk1">
                      <a:alpha val="40000"/>
                    </a:schemeClr>
                  </a:outerShdw>
                </a:effectLst>
              </a:rPr>
              <a:t>必须更换新绳</a:t>
            </a:r>
            <a:endParaRPr lang="zh-CN" b="0" dirty="0">
              <a:ln w="0">
                <a:solidFill>
                  <a:srgbClr val="FF0000"/>
                </a:solidFill>
              </a:ln>
              <a:solidFill>
                <a:srgbClr val="FF0000"/>
              </a:solidFill>
              <a:effectLst>
                <a:outerShdw blurRad="38100" dist="19050" dir="2700000" algn="tl" rotWithShape="0">
                  <a:schemeClr val="dk1">
                    <a:alpha val="40000"/>
                  </a:schemeClr>
                </a:outerShdw>
              </a:effectLst>
            </a:endParaRPr>
          </a:p>
          <a:p>
            <a:pPr eaLnBrk="1" hangingPunct="1"/>
            <a:endParaRPr lang="zh-CN" altLang="zh-CN" b="0" dirty="0">
              <a:ln w="0">
                <a:solidFill>
                  <a:srgbClr val="FF0000"/>
                </a:solidFill>
              </a:ln>
              <a:solidFill>
                <a:srgbClr val="FF0000"/>
              </a:solidFill>
              <a:effectLst>
                <a:outerShdw blurRad="38100" dist="19050" dir="2700000" algn="tl" rotWithShape="0">
                  <a:schemeClr val="dk1">
                    <a:alpha val="40000"/>
                  </a:schemeClr>
                </a:outerShdw>
              </a:effectLst>
            </a:endParaRPr>
          </a:p>
        </p:txBody>
      </p:sp>
      <p:pic>
        <p:nvPicPr>
          <p:cNvPr id="22" name="图片 21"/>
          <p:cNvPicPr>
            <a:picLocks noChangeAspect="1"/>
          </p:cNvPicPr>
          <p:nvPr/>
        </p:nvPicPr>
        <p:blipFill>
          <a:blip r:embed="rId4"/>
          <a:stretch>
            <a:fillRect/>
          </a:stretch>
        </p:blipFill>
        <p:spPr>
          <a:xfrm>
            <a:off x="8354060" y="4084955"/>
            <a:ext cx="3556635" cy="2502535"/>
          </a:xfrm>
          <a:prstGeom prst="rect">
            <a:avLst/>
          </a:prstGeom>
        </p:spPr>
      </p:pic>
      <p:pic>
        <p:nvPicPr>
          <p:cNvPr id="23" name="图片 22"/>
          <p:cNvPicPr>
            <a:picLocks noChangeAspect="1"/>
          </p:cNvPicPr>
          <p:nvPr/>
        </p:nvPicPr>
        <p:blipFill>
          <a:blip r:embed="rId5"/>
          <a:stretch>
            <a:fillRect/>
          </a:stretch>
        </p:blipFill>
        <p:spPr>
          <a:xfrm>
            <a:off x="8317865" y="1567815"/>
            <a:ext cx="3592830" cy="2435225"/>
          </a:xfrm>
          <a:prstGeom prst="rect">
            <a:avLst/>
          </a:prstGeom>
        </p:spPr>
      </p:pic>
      <p:grpSp>
        <p:nvGrpSpPr>
          <p:cNvPr id="48" name="组合 47"/>
          <p:cNvGrpSpPr/>
          <p:nvPr/>
        </p:nvGrpSpPr>
        <p:grpSpPr>
          <a:xfrm>
            <a:off x="4428490" y="3995420"/>
            <a:ext cx="3613150" cy="2350135"/>
            <a:chOff x="6974" y="6292"/>
            <a:chExt cx="5690" cy="3701"/>
          </a:xfrm>
        </p:grpSpPr>
        <p:pic>
          <p:nvPicPr>
            <p:cNvPr id="40"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 y="6292"/>
              <a:ext cx="2337" cy="1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 name="Picture 1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48" y="6304"/>
              <a:ext cx="2544" cy="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2"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74" y="8380"/>
              <a:ext cx="2411" cy="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6" y="8041"/>
              <a:ext cx="2789" cy="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 name="文本框 43"/>
            <p:cNvSpPr txBox="1"/>
            <p:nvPr/>
          </p:nvSpPr>
          <p:spPr>
            <a:xfrm>
              <a:off x="7579" y="7625"/>
              <a:ext cx="1359" cy="531"/>
            </a:xfrm>
            <a:prstGeom prst="rect">
              <a:avLst/>
            </a:prstGeom>
            <a:noFill/>
          </p:spPr>
          <p:txBody>
            <a:bodyPr wrap="square" rtlCol="0">
              <a:spAutoFit/>
            </a:bodyPr>
            <a:p>
              <a:pPr algn="ctr"/>
              <a:r>
                <a:rPr lang="zh-CN" altLang="en-US" sz="1600">
                  <a:latin typeface="宋体" panose="02010600030101010101" pitchFamily="2" charset="-122"/>
                  <a:ea typeface="宋体" panose="02010600030101010101" pitchFamily="2" charset="-122"/>
                </a:rPr>
                <a:t>打结</a:t>
              </a:r>
              <a:endParaRPr lang="zh-CN" altLang="en-US" sz="1600">
                <a:latin typeface="宋体" panose="02010600030101010101" pitchFamily="2" charset="-122"/>
                <a:ea typeface="宋体" panose="02010600030101010101" pitchFamily="2" charset="-122"/>
              </a:endParaRPr>
            </a:p>
          </p:txBody>
        </p:sp>
        <p:sp>
          <p:nvSpPr>
            <p:cNvPr id="45" name="文本框 44"/>
            <p:cNvSpPr txBox="1"/>
            <p:nvPr/>
          </p:nvSpPr>
          <p:spPr>
            <a:xfrm>
              <a:off x="7537" y="9463"/>
              <a:ext cx="1359" cy="531"/>
            </a:xfrm>
            <a:prstGeom prst="rect">
              <a:avLst/>
            </a:prstGeom>
            <a:noFill/>
          </p:spPr>
          <p:txBody>
            <a:bodyPr wrap="square" rtlCol="0">
              <a:spAutoFit/>
            </a:bodyPr>
            <a:p>
              <a:pPr algn="ctr"/>
              <a:r>
                <a:rPr lang="zh-CN" altLang="en-US" sz="1600">
                  <a:latin typeface="宋体" panose="02010600030101010101" pitchFamily="2" charset="-122"/>
                  <a:ea typeface="宋体" panose="02010600030101010101" pitchFamily="2" charset="-122"/>
                </a:rPr>
                <a:t>磨损</a:t>
              </a:r>
              <a:endParaRPr lang="zh-CN" altLang="en-US" sz="1600">
                <a:latin typeface="宋体" panose="02010600030101010101" pitchFamily="2" charset="-122"/>
                <a:ea typeface="宋体" panose="02010600030101010101" pitchFamily="2" charset="-122"/>
              </a:endParaRPr>
            </a:p>
          </p:txBody>
        </p:sp>
        <p:sp>
          <p:nvSpPr>
            <p:cNvPr id="46" name="文本框 45"/>
            <p:cNvSpPr txBox="1"/>
            <p:nvPr/>
          </p:nvSpPr>
          <p:spPr>
            <a:xfrm>
              <a:off x="10641" y="9463"/>
              <a:ext cx="1359" cy="531"/>
            </a:xfrm>
            <a:prstGeom prst="rect">
              <a:avLst/>
            </a:prstGeom>
            <a:noFill/>
          </p:spPr>
          <p:txBody>
            <a:bodyPr wrap="square" rtlCol="0">
              <a:spAutoFit/>
            </a:bodyPr>
            <a:p>
              <a:pPr algn="ctr"/>
              <a:r>
                <a:rPr lang="zh-CN" altLang="en-US" sz="1600">
                  <a:latin typeface="宋体" panose="02010600030101010101" pitchFamily="2" charset="-122"/>
                  <a:ea typeface="宋体" panose="02010600030101010101" pitchFamily="2" charset="-122"/>
                </a:rPr>
                <a:t>鸟笼</a:t>
              </a:r>
              <a:endParaRPr lang="zh-CN" altLang="en-US" sz="1600">
                <a:latin typeface="宋体" panose="02010600030101010101" pitchFamily="2" charset="-122"/>
                <a:ea typeface="宋体" panose="02010600030101010101" pitchFamily="2" charset="-122"/>
              </a:endParaRPr>
            </a:p>
          </p:txBody>
        </p:sp>
        <p:sp>
          <p:nvSpPr>
            <p:cNvPr id="47" name="文本框 46"/>
            <p:cNvSpPr txBox="1"/>
            <p:nvPr/>
          </p:nvSpPr>
          <p:spPr>
            <a:xfrm>
              <a:off x="10641" y="7625"/>
              <a:ext cx="1359" cy="531"/>
            </a:xfrm>
            <a:prstGeom prst="rect">
              <a:avLst/>
            </a:prstGeom>
            <a:noFill/>
          </p:spPr>
          <p:txBody>
            <a:bodyPr wrap="square" rtlCol="0">
              <a:spAutoFit/>
            </a:bodyPr>
            <a:p>
              <a:pPr algn="ctr"/>
              <a:r>
                <a:rPr lang="zh-CN" altLang="en-US" sz="1600">
                  <a:latin typeface="宋体" panose="02010600030101010101" pitchFamily="2" charset="-122"/>
                  <a:ea typeface="宋体" panose="02010600030101010101" pitchFamily="2" charset="-122"/>
                </a:rPr>
                <a:t>扭曲</a:t>
              </a:r>
              <a:endParaRPr lang="zh-CN" altLang="en-US" sz="1600">
                <a:latin typeface="宋体" panose="02010600030101010101" pitchFamily="2" charset="-122"/>
                <a:ea typeface="宋体" panose="02010600030101010101"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起重伤害</a:t>
            </a:r>
            <a:endParaRPr lang="zh-CN" altLang="en-US"/>
          </a:p>
        </p:txBody>
      </p:sp>
      <p:sp>
        <p:nvSpPr>
          <p:cNvPr id="3" name="文本框 2"/>
          <p:cNvSpPr txBox="1"/>
          <p:nvPr/>
        </p:nvSpPr>
        <p:spPr>
          <a:xfrm>
            <a:off x="535940" y="1076960"/>
            <a:ext cx="11553190" cy="506730"/>
          </a:xfrm>
          <a:prstGeom prst="rect">
            <a:avLst/>
          </a:prstGeom>
          <a:noFill/>
        </p:spPr>
        <p:txBody>
          <a:bodyPr wrap="square" rtlCol="0" anchor="t">
            <a:spAutoFit/>
          </a:bodyPr>
          <a:p>
            <a:pPr>
              <a:lnSpc>
                <a:spcPct val="150000"/>
              </a:lnSpc>
            </a:pPr>
            <a:r>
              <a:rPr lang="zh-CN" altLang="en-US"/>
              <a:t>3.4.3 吊装重量不应超过起重设备的额定起重量。吊装作业严禁超载、斜拉或起吊不明重量的物体。</a:t>
            </a:r>
            <a:endParaRPr lang="zh-CN" altLang="en-US"/>
          </a:p>
        </p:txBody>
      </p:sp>
      <p:sp>
        <p:nvSpPr>
          <p:cNvPr id="4" name="文本框 3"/>
          <p:cNvSpPr txBox="1"/>
          <p:nvPr/>
        </p:nvSpPr>
        <p:spPr>
          <a:xfrm>
            <a:off x="535940" y="1583690"/>
            <a:ext cx="6147435" cy="506730"/>
          </a:xfrm>
          <a:prstGeom prst="rect">
            <a:avLst/>
          </a:prstGeom>
          <a:noFill/>
        </p:spPr>
        <p:txBody>
          <a:bodyPr wrap="square" rtlCol="0" anchor="t">
            <a:spAutoFit/>
          </a:bodyPr>
          <a:p>
            <a:pPr>
              <a:lnSpc>
                <a:spcPct val="150000"/>
              </a:lnSpc>
            </a:pPr>
            <a:r>
              <a:rPr lang="zh-CN" altLang="en-US"/>
              <a:t>3.4.4</a:t>
            </a:r>
            <a:r>
              <a:rPr lang="en-US" altLang="zh-CN"/>
              <a:t> </a:t>
            </a:r>
            <a:r>
              <a:rPr lang="zh-CN" altLang="en-US"/>
              <a:t>物料提升机严禁使用摩擦式卷扬机。</a:t>
            </a:r>
            <a:endParaRPr lang="zh-CN" altLang="en-US"/>
          </a:p>
        </p:txBody>
      </p:sp>
      <p:sp>
        <p:nvSpPr>
          <p:cNvPr id="5" name="文本框 4"/>
          <p:cNvSpPr txBox="1"/>
          <p:nvPr/>
        </p:nvSpPr>
        <p:spPr>
          <a:xfrm>
            <a:off x="535940" y="2090420"/>
            <a:ext cx="7865745" cy="506730"/>
          </a:xfrm>
          <a:prstGeom prst="rect">
            <a:avLst/>
          </a:prstGeom>
          <a:noFill/>
        </p:spPr>
        <p:txBody>
          <a:bodyPr wrap="square" rtlCol="0" anchor="t">
            <a:spAutoFit/>
          </a:bodyPr>
          <a:p>
            <a:pPr>
              <a:lnSpc>
                <a:spcPct val="150000"/>
              </a:lnSpc>
            </a:pPr>
            <a:r>
              <a:rPr lang="zh-CN" altLang="en-US"/>
              <a:t>3.4.5 施工升降设备的行程限位开关严禁作为停止运行的控制开关。</a:t>
            </a:r>
            <a:endParaRPr lang="zh-CN" altLang="en-US"/>
          </a:p>
        </p:txBody>
      </p:sp>
      <p:pic>
        <p:nvPicPr>
          <p:cNvPr id="21507" name="Picture 6"/>
          <p:cNvPicPr>
            <a:picLocks noChangeAspect="1"/>
          </p:cNvPicPr>
          <p:nvPr/>
        </p:nvPicPr>
        <p:blipFill>
          <a:blip r:embed="rId1"/>
          <a:stretch>
            <a:fillRect/>
          </a:stretch>
        </p:blipFill>
        <p:spPr>
          <a:xfrm>
            <a:off x="866140" y="2818765"/>
            <a:ext cx="2540635" cy="3178175"/>
          </a:xfrm>
          <a:prstGeom prst="rect">
            <a:avLst/>
          </a:prstGeom>
          <a:noFill/>
          <a:ln w="9525">
            <a:noFill/>
          </a:ln>
        </p:spPr>
      </p:pic>
      <p:pic>
        <p:nvPicPr>
          <p:cNvPr id="21509" name="Picture 9"/>
          <p:cNvPicPr>
            <a:picLocks noChangeAspect="1"/>
          </p:cNvPicPr>
          <p:nvPr/>
        </p:nvPicPr>
        <p:blipFill>
          <a:blip r:embed="rId2"/>
          <a:srcRect t="1638"/>
          <a:stretch>
            <a:fillRect/>
          </a:stretch>
        </p:blipFill>
        <p:spPr>
          <a:xfrm>
            <a:off x="4545330" y="2818765"/>
            <a:ext cx="2620645" cy="3177540"/>
          </a:xfrm>
          <a:prstGeom prst="rect">
            <a:avLst/>
          </a:prstGeom>
          <a:noFill/>
          <a:ln w="9525">
            <a:noFill/>
          </a:ln>
        </p:spPr>
      </p:pic>
      <p:pic>
        <p:nvPicPr>
          <p:cNvPr id="21512" name="Picture 15" descr="IMG_20130616_190349"/>
          <p:cNvPicPr>
            <a:picLocks noChangeAspect="1"/>
          </p:cNvPicPr>
          <p:nvPr/>
        </p:nvPicPr>
        <p:blipFill>
          <a:blip r:embed="rId3"/>
          <a:stretch>
            <a:fillRect/>
          </a:stretch>
        </p:blipFill>
        <p:spPr>
          <a:xfrm>
            <a:off x="8304530" y="2818765"/>
            <a:ext cx="2389505" cy="3178175"/>
          </a:xfrm>
          <a:prstGeom prst="rect">
            <a:avLst/>
          </a:prstGeom>
          <a:noFill/>
          <a:ln w="9525">
            <a:noFill/>
          </a:ln>
        </p:spPr>
      </p:pic>
      <p:sp>
        <p:nvSpPr>
          <p:cNvPr id="6" name="文本框 5"/>
          <p:cNvSpPr txBox="1"/>
          <p:nvPr/>
        </p:nvSpPr>
        <p:spPr>
          <a:xfrm>
            <a:off x="866140" y="6039485"/>
            <a:ext cx="2540000" cy="619125"/>
          </a:xfrm>
          <a:prstGeom prst="rect">
            <a:avLst/>
          </a:prstGeom>
          <a:noFill/>
        </p:spPr>
        <p:txBody>
          <a:bodyPr wrap="square" rtlCol="0" anchor="t">
            <a:noAutofit/>
          </a:bodyPr>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吊笼内限位器和极限开关</a:t>
            </a:r>
            <a:endPar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endParaRPr>
          </a:p>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1</a:t>
            </a: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：上限位行程开关</a:t>
            </a: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2</a:t>
            </a: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：下限位行程开关</a:t>
            </a: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a:t>
            </a:r>
            <a:r>
              <a:rPr lang="zh-CN" altLang="en-US" sz="120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3</a:t>
            </a: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：极限开关</a:t>
            </a:r>
            <a:endPar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endParaRPr>
          </a:p>
        </p:txBody>
      </p:sp>
      <p:sp>
        <p:nvSpPr>
          <p:cNvPr id="7" name="文本框 6"/>
          <p:cNvSpPr txBox="1"/>
          <p:nvPr/>
        </p:nvSpPr>
        <p:spPr>
          <a:xfrm>
            <a:off x="4527550" y="6039485"/>
            <a:ext cx="2638425" cy="780415"/>
          </a:xfrm>
          <a:prstGeom prst="rect">
            <a:avLst/>
          </a:prstGeom>
          <a:noFill/>
        </p:spPr>
        <p:txBody>
          <a:bodyPr wrap="square" rtlCol="0" anchor="t">
            <a:noAutofit/>
          </a:bodyPr>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上限位器和上极限开关挡块，上限位行程开关动作时，极限开关距挡块</a:t>
            </a:r>
            <a:r>
              <a:rPr lang="zh-CN" altLang="en-US" sz="120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0.15m</a:t>
            </a:r>
            <a:endParaRPr lang="zh-CN" altLang="en-US" sz="120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endParaRPr>
          </a:p>
        </p:txBody>
      </p:sp>
      <p:sp>
        <p:nvSpPr>
          <p:cNvPr id="8" name="文本框 7"/>
          <p:cNvSpPr txBox="1"/>
          <p:nvPr/>
        </p:nvSpPr>
        <p:spPr>
          <a:xfrm>
            <a:off x="8293100" y="6039485"/>
            <a:ext cx="2378075" cy="1322070"/>
          </a:xfrm>
          <a:prstGeom prst="rect">
            <a:avLst/>
          </a:prstGeom>
          <a:noFill/>
        </p:spPr>
        <p:txBody>
          <a:bodyPr wrap="square" rtlCol="0" anchor="t">
            <a:noAutofit/>
          </a:bodyPr>
          <a:p>
            <a:pPr lvl="0" algn="l">
              <a:buClrTx/>
              <a:buSzTx/>
              <a:buFont typeface="Wingdings" panose="05000000000000000000" charset="0"/>
            </a:pPr>
            <a:r>
              <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rPr>
              <a:t>下限位器和下极限开关挡块，下限位行程开关动作时，极限开关尚未动作</a:t>
            </a:r>
            <a:endParaRPr lang="zh-CN" altLang="en-US" sz="1200">
              <a:latin typeface="宋体" panose="02010600030101010101" pitchFamily="2" charset="-122"/>
              <a:ea typeface="宋体" panose="02010600030101010101" pitchFamily="2" charset="-122"/>
              <a:cs typeface="宋体" panose="02010600030101010101" pitchFamily="2" charset="-122"/>
              <a:sym typeface="华文楷体"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关于职业健康</a:t>
            </a:r>
            <a:endParaRPr lang="zh-CN" altLang="en-US"/>
          </a:p>
        </p:txBody>
      </p:sp>
      <p:grpSp>
        <p:nvGrpSpPr>
          <p:cNvPr id="9" name="组合 8"/>
          <p:cNvGrpSpPr/>
          <p:nvPr/>
        </p:nvGrpSpPr>
        <p:grpSpPr>
          <a:xfrm>
            <a:off x="3239135" y="1417320"/>
            <a:ext cx="6303645" cy="2376170"/>
            <a:chOff x="5073" y="3287"/>
            <a:chExt cx="9927" cy="3742"/>
          </a:xfrm>
        </p:grpSpPr>
        <p:sp>
          <p:nvSpPr>
            <p:cNvPr id="3" name="圆角矩形 2"/>
            <p:cNvSpPr/>
            <p:nvPr/>
          </p:nvSpPr>
          <p:spPr>
            <a:xfrm>
              <a:off x="7717" y="4333"/>
              <a:ext cx="3708" cy="7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全球职业健康现状</a:t>
              </a:r>
              <a:endParaRPr lang="zh-CN" altLang="en-US"/>
            </a:p>
          </p:txBody>
        </p:sp>
        <p:sp>
          <p:nvSpPr>
            <p:cNvPr id="4" name="文本框 3"/>
            <p:cNvSpPr txBox="1"/>
            <p:nvPr/>
          </p:nvSpPr>
          <p:spPr>
            <a:xfrm>
              <a:off x="5546" y="3287"/>
              <a:ext cx="3252" cy="580"/>
            </a:xfrm>
            <a:prstGeom prst="rect">
              <a:avLst/>
            </a:prstGeom>
            <a:noFill/>
          </p:spPr>
          <p:txBody>
            <a:bodyPr wrap="square" rtlCol="0" anchor="t">
              <a:spAutoFit/>
            </a:bodyPr>
            <a:p>
              <a:pPr algn="r"/>
              <a:r>
                <a:rPr lang="en-US" altLang="zh-CN" dirty="0">
                  <a:latin typeface="华文细黑" panose="02010600040101010101" charset="-122"/>
                  <a:ea typeface="华文细黑" panose="02010600040101010101" charset="-122"/>
                  <a:sym typeface="+mn-ea"/>
                </a:rPr>
                <a:t>2.50</a:t>
              </a:r>
              <a:r>
                <a:rPr lang="zh-CN" altLang="en-US" dirty="0">
                  <a:latin typeface="华文细黑" panose="02010600040101010101" charset="-122"/>
                  <a:ea typeface="华文细黑" panose="02010600040101010101" charset="-122"/>
                  <a:sym typeface="+mn-ea"/>
                </a:rPr>
                <a:t>亿起事故</a:t>
              </a:r>
              <a:r>
                <a:rPr lang="en-US" altLang="zh-CN" dirty="0">
                  <a:latin typeface="华文细黑" panose="02010600040101010101" charset="-122"/>
                  <a:ea typeface="华文细黑" panose="02010600040101010101" charset="-122"/>
                  <a:sym typeface="+mn-ea"/>
                </a:rPr>
                <a:t>/</a:t>
              </a:r>
              <a:r>
                <a:rPr lang="zh-CN" altLang="en-US" dirty="0">
                  <a:latin typeface="华文细黑" panose="02010600040101010101" charset="-122"/>
                  <a:ea typeface="华文细黑" panose="02010600040101010101" charset="-122"/>
                  <a:sym typeface="+mn-ea"/>
                </a:rPr>
                <a:t>年 </a:t>
              </a:r>
              <a:endParaRPr lang="zh-CN" altLang="en-US" dirty="0">
                <a:latin typeface="华文细黑" panose="02010600040101010101" charset="-122"/>
                <a:ea typeface="华文细黑" panose="02010600040101010101" charset="-122"/>
                <a:sym typeface="+mn-ea"/>
              </a:endParaRPr>
            </a:p>
          </p:txBody>
        </p:sp>
        <p:sp>
          <p:nvSpPr>
            <p:cNvPr id="5" name="文本框 4"/>
            <p:cNvSpPr txBox="1"/>
            <p:nvPr/>
          </p:nvSpPr>
          <p:spPr>
            <a:xfrm>
              <a:off x="10185" y="3287"/>
              <a:ext cx="4815" cy="580"/>
            </a:xfrm>
            <a:prstGeom prst="rect">
              <a:avLst/>
            </a:prstGeom>
            <a:noFill/>
          </p:spPr>
          <p:txBody>
            <a:bodyPr wrap="square" rtlCol="0" anchor="t">
              <a:spAutoFit/>
            </a:bodyPr>
            <a:p>
              <a:pPr marL="0" lvl="1" algn="l" fontAlgn="auto"/>
              <a:r>
                <a:rPr>
                  <a:sym typeface="+mn-ea"/>
                </a:rPr>
                <a:t>死亡</a:t>
              </a:r>
              <a:r>
                <a:rPr>
                  <a:sym typeface="+mn-ea"/>
                </a:rPr>
                <a:t>335</a:t>
              </a:r>
              <a:r>
                <a:rPr>
                  <a:sym typeface="+mn-ea"/>
                </a:rPr>
                <a:t>，</a:t>
              </a:r>
              <a:r>
                <a:rPr>
                  <a:sym typeface="+mn-ea"/>
                </a:rPr>
                <a:t>000</a:t>
              </a:r>
              <a:r>
                <a:rPr>
                  <a:sym typeface="+mn-ea"/>
                </a:rPr>
                <a:t>人</a:t>
              </a:r>
              <a:r>
                <a:rPr>
                  <a:sym typeface="+mn-ea"/>
                </a:rPr>
                <a:t>/</a:t>
              </a:r>
              <a:r>
                <a:rPr>
                  <a:sym typeface="+mn-ea"/>
                </a:rPr>
                <a:t>年</a:t>
              </a:r>
              <a:endParaRPr>
                <a:sym typeface="+mn-ea"/>
              </a:endParaRPr>
            </a:p>
          </p:txBody>
        </p:sp>
        <p:sp>
          <p:nvSpPr>
            <p:cNvPr id="6" name="文本框 5"/>
            <p:cNvSpPr txBox="1"/>
            <p:nvPr/>
          </p:nvSpPr>
          <p:spPr>
            <a:xfrm>
              <a:off x="7449" y="6449"/>
              <a:ext cx="4269" cy="580"/>
            </a:xfrm>
            <a:prstGeom prst="rect">
              <a:avLst/>
            </a:prstGeom>
            <a:noFill/>
          </p:spPr>
          <p:txBody>
            <a:bodyPr wrap="square" rtlCol="0" anchor="t">
              <a:spAutoFit/>
            </a:bodyPr>
            <a:p>
              <a:pPr lvl="0" algn="ctr"/>
              <a:r>
                <a:rPr>
                  <a:sym typeface="+mn-ea"/>
                </a:rPr>
                <a:t>主要集中在发展中国家</a:t>
              </a:r>
              <a:endParaRPr>
                <a:sym typeface="+mn-ea"/>
              </a:endParaRPr>
            </a:p>
          </p:txBody>
        </p:sp>
        <p:sp>
          <p:nvSpPr>
            <p:cNvPr id="7" name="文本框 6"/>
            <p:cNvSpPr txBox="1"/>
            <p:nvPr/>
          </p:nvSpPr>
          <p:spPr>
            <a:xfrm>
              <a:off x="9833" y="5522"/>
              <a:ext cx="4202" cy="580"/>
            </a:xfrm>
            <a:prstGeom prst="rect">
              <a:avLst/>
            </a:prstGeom>
            <a:noFill/>
          </p:spPr>
          <p:txBody>
            <a:bodyPr wrap="square" rtlCol="0" anchor="t">
              <a:spAutoFit/>
            </a:bodyPr>
            <a:p>
              <a:pPr marL="0" lvl="1" algn="l">
                <a:buClrTx/>
                <a:buSzTx/>
                <a:buFontTx/>
              </a:pPr>
              <a:r>
                <a:rPr>
                  <a:sym typeface="+mn-ea"/>
                </a:rPr>
                <a:t>损失</a:t>
              </a:r>
              <a:r>
                <a:rPr lang="en-US">
                  <a:sym typeface="+mn-ea"/>
                </a:rPr>
                <a:t>1.5-</a:t>
              </a:r>
              <a:r>
                <a:rPr>
                  <a:sym typeface="+mn-ea"/>
                </a:rPr>
                <a:t>4%全球生产值</a:t>
              </a:r>
              <a:endParaRPr>
                <a:sym typeface="+mn-ea"/>
              </a:endParaRPr>
            </a:p>
          </p:txBody>
        </p:sp>
        <p:sp>
          <p:nvSpPr>
            <p:cNvPr id="8" name="文本框 7"/>
            <p:cNvSpPr txBox="1"/>
            <p:nvPr/>
          </p:nvSpPr>
          <p:spPr>
            <a:xfrm>
              <a:off x="5073" y="5522"/>
              <a:ext cx="3725" cy="580"/>
            </a:xfrm>
            <a:prstGeom prst="rect">
              <a:avLst/>
            </a:prstGeom>
            <a:noFill/>
          </p:spPr>
          <p:txBody>
            <a:bodyPr wrap="square" rtlCol="0" anchor="t">
              <a:spAutoFit/>
            </a:bodyPr>
            <a:p>
              <a:pPr lvl="0" algn="r">
                <a:buClrTx/>
                <a:buSzTx/>
                <a:buFontTx/>
              </a:pPr>
              <a:r>
                <a:rPr lang="en-US" altLang="zh-CN" dirty="0">
                  <a:latin typeface="华文细黑" panose="02010600040101010101" charset="-122"/>
                  <a:ea typeface="华文细黑" panose="02010600040101010101" charset="-122"/>
                  <a:sym typeface="+mn-ea"/>
                </a:rPr>
                <a:t>1.60</a:t>
              </a:r>
              <a:r>
                <a:rPr lang="en-US" altLang="zh-CN" dirty="0">
                  <a:latin typeface="华文细黑" panose="02010600040101010101" charset="-122"/>
                  <a:ea typeface="华文细黑" panose="02010600040101010101" charset="-122"/>
                  <a:sym typeface="+mn-ea"/>
                </a:rPr>
                <a:t>亿职业病病人</a:t>
              </a:r>
              <a:endParaRPr lang="en-US" altLang="zh-CN" dirty="0">
                <a:latin typeface="华文细黑" panose="02010600040101010101" charset="-122"/>
                <a:ea typeface="华文细黑" panose="02010600040101010101" charset="-122"/>
                <a:sym typeface="+mn-ea"/>
              </a:endParaRPr>
            </a:p>
          </p:txBody>
        </p:sp>
      </p:grpSp>
      <p:pic>
        <p:nvPicPr>
          <p:cNvPr id="10" name="图片 9" descr="src=http___p3.itc.cn_q_70_images03_20210227_5c90f0bf91034cd184f714485a1a853c.png&amp;refer=http___p3.itc.webp"/>
          <p:cNvPicPr>
            <a:picLocks noChangeAspect="1"/>
          </p:cNvPicPr>
          <p:nvPr/>
        </p:nvPicPr>
        <p:blipFill>
          <a:blip r:embed="rId1"/>
          <a:stretch>
            <a:fillRect/>
          </a:stretch>
        </p:blipFill>
        <p:spPr>
          <a:xfrm>
            <a:off x="344805" y="4000500"/>
            <a:ext cx="3056890" cy="2064385"/>
          </a:xfrm>
          <a:prstGeom prst="rect">
            <a:avLst/>
          </a:prstGeom>
        </p:spPr>
      </p:pic>
      <p:pic>
        <p:nvPicPr>
          <p:cNvPr id="19460" name="Picture 7" descr="木质家具调研检测 1286"/>
          <p:cNvPicPr>
            <a:picLocks noChangeAspect="1"/>
          </p:cNvPicPr>
          <p:nvPr/>
        </p:nvPicPr>
        <p:blipFill>
          <a:blip r:embed="rId2"/>
          <a:stretch>
            <a:fillRect/>
          </a:stretch>
        </p:blipFill>
        <p:spPr>
          <a:xfrm>
            <a:off x="8790305" y="1276985"/>
            <a:ext cx="3065780" cy="2207260"/>
          </a:xfrm>
          <a:prstGeom prst="rect">
            <a:avLst/>
          </a:prstGeom>
          <a:noFill/>
          <a:ln w="9525">
            <a:noFill/>
          </a:ln>
        </p:spPr>
      </p:pic>
      <p:pic>
        <p:nvPicPr>
          <p:cNvPr id="20484" name="Picture 5" descr="DSC_0136"/>
          <p:cNvPicPr>
            <a:picLocks noChangeAspect="1"/>
          </p:cNvPicPr>
          <p:nvPr/>
        </p:nvPicPr>
        <p:blipFill>
          <a:blip r:embed="rId3"/>
          <a:stretch>
            <a:fillRect/>
          </a:stretch>
        </p:blipFill>
        <p:spPr>
          <a:xfrm>
            <a:off x="345440" y="1276350"/>
            <a:ext cx="3056255" cy="2207895"/>
          </a:xfrm>
          <a:prstGeom prst="rect">
            <a:avLst/>
          </a:prstGeom>
          <a:noFill/>
          <a:ln w="9525">
            <a:noFill/>
          </a:ln>
        </p:spPr>
      </p:pic>
      <p:pic>
        <p:nvPicPr>
          <p:cNvPr id="11" name="图片 10" descr="src=http___images.shobserver.com_news_690_390_2021_8_2_7dcce834ab404b8aa58316617285df2d.jpg&amp;refer=http___images.shobserver.webp"/>
          <p:cNvPicPr>
            <a:picLocks noChangeAspect="1"/>
          </p:cNvPicPr>
          <p:nvPr/>
        </p:nvPicPr>
        <p:blipFill>
          <a:blip r:embed="rId4"/>
          <a:stretch>
            <a:fillRect/>
          </a:stretch>
        </p:blipFill>
        <p:spPr>
          <a:xfrm>
            <a:off x="4288155" y="4013835"/>
            <a:ext cx="3615055" cy="2038350"/>
          </a:xfrm>
          <a:prstGeom prst="rect">
            <a:avLst/>
          </a:prstGeom>
        </p:spPr>
      </p:pic>
      <p:pic>
        <p:nvPicPr>
          <p:cNvPr id="12" name="图片 11" descr="src=http___p3.itc.cn_images01_20200702_4d2025a536084da0b8bf2bdbdabc8ad5.jpeg&amp;refer=http___p3.itc.webp"/>
          <p:cNvPicPr>
            <a:picLocks noChangeAspect="1"/>
          </p:cNvPicPr>
          <p:nvPr/>
        </p:nvPicPr>
        <p:blipFill>
          <a:blip r:embed="rId5"/>
          <a:stretch>
            <a:fillRect/>
          </a:stretch>
        </p:blipFill>
        <p:spPr>
          <a:xfrm>
            <a:off x="8789670" y="3987800"/>
            <a:ext cx="3074670" cy="2064385"/>
          </a:xfrm>
          <a:prstGeom prst="rect">
            <a:avLst/>
          </a:prstGeom>
        </p:spPr>
      </p:pic>
      <p:sp>
        <p:nvSpPr>
          <p:cNvPr id="13" name="文本框 12"/>
          <p:cNvSpPr txBox="1"/>
          <p:nvPr/>
        </p:nvSpPr>
        <p:spPr>
          <a:xfrm>
            <a:off x="1263650" y="3519170"/>
            <a:ext cx="1218565" cy="275590"/>
          </a:xfrm>
          <a:prstGeom prst="rect">
            <a:avLst/>
          </a:prstGeom>
          <a:noFill/>
        </p:spPr>
        <p:txBody>
          <a:bodyPr wrap="square" rtlCol="0">
            <a:spAutoFit/>
          </a:bodyPr>
          <a:p>
            <a:pPr algn="ctr"/>
            <a:r>
              <a:rPr lang="zh-CN" altLang="en-US" sz="1200"/>
              <a:t>生产粉尘</a:t>
            </a:r>
            <a:endParaRPr lang="zh-CN" altLang="en-US" sz="1200"/>
          </a:p>
        </p:txBody>
      </p:sp>
      <p:sp>
        <p:nvSpPr>
          <p:cNvPr id="14" name="文本框 13"/>
          <p:cNvSpPr txBox="1"/>
          <p:nvPr/>
        </p:nvSpPr>
        <p:spPr>
          <a:xfrm>
            <a:off x="1264285" y="6064885"/>
            <a:ext cx="1218565" cy="275590"/>
          </a:xfrm>
          <a:prstGeom prst="rect">
            <a:avLst/>
          </a:prstGeom>
          <a:noFill/>
        </p:spPr>
        <p:txBody>
          <a:bodyPr wrap="square" rtlCol="0">
            <a:spAutoFit/>
          </a:bodyPr>
          <a:p>
            <a:pPr algn="ctr"/>
            <a:r>
              <a:rPr lang="zh-CN" altLang="en-US" sz="1200"/>
              <a:t>化学品腐蚀</a:t>
            </a:r>
            <a:endParaRPr lang="zh-CN" altLang="en-US" sz="1200"/>
          </a:p>
        </p:txBody>
      </p:sp>
      <p:sp>
        <p:nvSpPr>
          <p:cNvPr id="15" name="文本框 14"/>
          <p:cNvSpPr txBox="1"/>
          <p:nvPr/>
        </p:nvSpPr>
        <p:spPr>
          <a:xfrm>
            <a:off x="9723755" y="6064885"/>
            <a:ext cx="1218565" cy="275590"/>
          </a:xfrm>
          <a:prstGeom prst="rect">
            <a:avLst/>
          </a:prstGeom>
          <a:noFill/>
        </p:spPr>
        <p:txBody>
          <a:bodyPr wrap="square" rtlCol="0">
            <a:spAutoFit/>
          </a:bodyPr>
          <a:p>
            <a:pPr algn="ctr"/>
            <a:r>
              <a:rPr lang="zh-CN" altLang="en-US" sz="1200"/>
              <a:t>高温中暑</a:t>
            </a:r>
            <a:endParaRPr lang="zh-CN" altLang="en-US" sz="1200"/>
          </a:p>
        </p:txBody>
      </p:sp>
      <p:sp>
        <p:nvSpPr>
          <p:cNvPr id="16" name="文本框 15"/>
          <p:cNvSpPr txBox="1"/>
          <p:nvPr/>
        </p:nvSpPr>
        <p:spPr>
          <a:xfrm>
            <a:off x="5487035" y="6064885"/>
            <a:ext cx="1218565" cy="275590"/>
          </a:xfrm>
          <a:prstGeom prst="rect">
            <a:avLst/>
          </a:prstGeom>
          <a:noFill/>
        </p:spPr>
        <p:txBody>
          <a:bodyPr wrap="square" rtlCol="0">
            <a:spAutoFit/>
          </a:bodyPr>
          <a:p>
            <a:pPr algn="ctr"/>
            <a:r>
              <a:rPr lang="zh-CN" altLang="en-US" sz="1200"/>
              <a:t>噪音污染</a:t>
            </a:r>
            <a:endParaRPr lang="zh-CN" altLang="en-US" sz="1200"/>
          </a:p>
        </p:txBody>
      </p:sp>
      <p:sp>
        <p:nvSpPr>
          <p:cNvPr id="17" name="文本框 16"/>
          <p:cNvSpPr txBox="1"/>
          <p:nvPr/>
        </p:nvSpPr>
        <p:spPr>
          <a:xfrm>
            <a:off x="9724390" y="3519170"/>
            <a:ext cx="1218565" cy="275590"/>
          </a:xfrm>
          <a:prstGeom prst="rect">
            <a:avLst/>
          </a:prstGeom>
          <a:noFill/>
        </p:spPr>
        <p:txBody>
          <a:bodyPr wrap="square" rtlCol="0">
            <a:spAutoFit/>
          </a:bodyPr>
          <a:p>
            <a:pPr algn="ctr"/>
            <a:r>
              <a:rPr lang="zh-CN" altLang="en-US" sz="1200"/>
              <a:t>有毒气体</a:t>
            </a:r>
            <a:endParaRPr lang="zh-CN" altLang="en-US" sz="120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1"/>
          </p:nvPr>
        </p:nvSpPr>
        <p:spPr>
          <a:xfrm>
            <a:off x="1068070" y="365125"/>
            <a:ext cx="6057900" cy="490220"/>
          </a:xfrm>
        </p:spPr>
        <p:txBody>
          <a:bodyPr/>
          <a:lstStyle/>
          <a:p>
            <a:r>
              <a:rPr lang="zh-CN" altLang="en-US"/>
              <a:t>行程限位装置</a:t>
            </a:r>
            <a:endParaRPr lang="zh-CN" altLang="en-US"/>
          </a:p>
        </p:txBody>
      </p:sp>
      <p:pic>
        <p:nvPicPr>
          <p:cNvPr id="24578" name="内容占位符 3" descr="QQ截图20151014174619.png"/>
          <p:cNvPicPr>
            <a:picLocks noGrp="1" noChangeAspect="1"/>
          </p:cNvPicPr>
          <p:nvPr>
            <p:ph type="subTitle" idx="1"/>
          </p:nvPr>
        </p:nvPicPr>
        <p:blipFill>
          <a:blip r:embed="rId1"/>
          <a:srcRect/>
          <a:stretch>
            <a:fillRect/>
          </a:stretch>
        </p:blipFill>
        <p:spPr>
          <a:xfrm>
            <a:off x="5469890" y="2921635"/>
            <a:ext cx="6051550" cy="3617595"/>
          </a:xfrm>
        </p:spPr>
      </p:pic>
      <p:sp>
        <p:nvSpPr>
          <p:cNvPr id="2" name="文本框 1"/>
          <p:cNvSpPr txBox="1"/>
          <p:nvPr/>
        </p:nvSpPr>
        <p:spPr>
          <a:xfrm>
            <a:off x="692150" y="1168400"/>
            <a:ext cx="8924290" cy="1476375"/>
          </a:xfrm>
          <a:prstGeom prst="rect">
            <a:avLst/>
          </a:prstGeom>
          <a:noFill/>
        </p:spPr>
        <p:txBody>
          <a:bodyPr wrap="square" rtlCol="0" anchor="t">
            <a:spAutoFit/>
          </a:bodyPr>
          <a:lstStyle/>
          <a:p>
            <a:pPr>
              <a:lnSpc>
                <a:spcPct val="150000"/>
              </a:lnSpc>
            </a:pPr>
            <a:r>
              <a:rPr lang="zh-CN" altLang="en-US" sz="2000" dirty="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升降机应</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设置自动复位</a:t>
            </a:r>
            <a:r>
              <a:rPr lang="zh-CN" altLang="en-US" sz="2000" dirty="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的上、下限位开关，</a:t>
            </a:r>
            <a:r>
              <a:rPr lang="zh-CN" altLang="en-US" sz="2000" dirty="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升降机应设置极限开关。当限位开关失效时，</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极限开关应切断总电源</a:t>
            </a:r>
            <a:r>
              <a:rPr lang="zh-CN" altLang="en-US" sz="2000" dirty="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，使吊笼停止。</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极限开关为非自动复位型</a:t>
            </a:r>
            <a:r>
              <a:rPr lang="zh-CN" altLang="en-US" sz="2000" dirty="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，其动作后，</a:t>
            </a:r>
            <a:r>
              <a:rPr lang="zh-CN" altLang="en-US" sz="2000" dirty="0">
                <a:solidFill>
                  <a:srgbClr val="FF0000"/>
                </a:solidFill>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手动复位</a:t>
            </a:r>
            <a:r>
              <a:rPr lang="zh-CN" altLang="en-US" sz="2000" dirty="0">
                <a:latin typeface="宋体" panose="02010600030101010101" pitchFamily="2" charset="-122"/>
                <a:ea typeface="宋体" panose="02010600030101010101" pitchFamily="2" charset="-122"/>
                <a:cs typeface="宋体" panose="02010600030101010101" pitchFamily="2" charset="-122"/>
                <a:sym typeface="Cambria" panose="02040503050406030204" pitchFamily="18" charset="0"/>
              </a:rPr>
              <a:t>才能使吊笼重新启动。</a:t>
            </a:r>
            <a:endParaRPr lang="zh-CN" altLang="en-US" dirty="0">
              <a:latin typeface="宋体" panose="02010600030101010101" pitchFamily="2" charset="-122"/>
              <a:ea typeface="宋体" panose="02010600030101010101" pitchFamily="2" charset="-122"/>
              <a:cs typeface="宋体" panose="02010600030101010101" pitchFamily="2" charset="-122"/>
            </a:endParaRPr>
          </a:p>
        </p:txBody>
      </p:sp>
      <p:pic>
        <p:nvPicPr>
          <p:cNvPr id="3" name="图片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150" y="2921635"/>
            <a:ext cx="4533265" cy="361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起重伤害</a:t>
            </a:r>
            <a:endParaRPr lang="zh-CN" altLang="en-US"/>
          </a:p>
        </p:txBody>
      </p:sp>
      <p:sp>
        <p:nvSpPr>
          <p:cNvPr id="3" name="文本框 2"/>
          <p:cNvSpPr txBox="1"/>
          <p:nvPr/>
        </p:nvSpPr>
        <p:spPr>
          <a:xfrm>
            <a:off x="889635" y="971550"/>
            <a:ext cx="9438640" cy="922020"/>
          </a:xfrm>
          <a:prstGeom prst="rect">
            <a:avLst/>
          </a:prstGeom>
          <a:noFill/>
        </p:spPr>
        <p:txBody>
          <a:bodyPr wrap="square" rtlCol="0" anchor="t">
            <a:spAutoFit/>
          </a:bodyPr>
          <a:p>
            <a:pPr>
              <a:lnSpc>
                <a:spcPct val="150000"/>
              </a:lnSpc>
            </a:pPr>
            <a:r>
              <a:rPr lang="zh-CN" altLang="en-US"/>
              <a:t>3.4.6 吊装作业时，对未形成稳定体系的部分，应采取临时固定措施。对临时固定的构件，应在安装固定完成并经检查确认无误后，方可解除临时固定措施。</a:t>
            </a:r>
            <a:endParaRPr lang="zh-CN" altLang="en-US"/>
          </a:p>
        </p:txBody>
      </p:sp>
      <p:sp>
        <p:nvSpPr>
          <p:cNvPr id="4" name="文本框 3"/>
          <p:cNvSpPr txBox="1"/>
          <p:nvPr/>
        </p:nvSpPr>
        <p:spPr>
          <a:xfrm>
            <a:off x="889635" y="1893570"/>
            <a:ext cx="9018270" cy="922020"/>
          </a:xfrm>
          <a:prstGeom prst="rect">
            <a:avLst/>
          </a:prstGeom>
          <a:noFill/>
        </p:spPr>
        <p:txBody>
          <a:bodyPr wrap="square" rtlCol="0" anchor="t">
            <a:spAutoFit/>
          </a:bodyPr>
          <a:p>
            <a:pPr>
              <a:lnSpc>
                <a:spcPct val="150000"/>
              </a:lnSpc>
            </a:pPr>
            <a:r>
              <a:rPr lang="zh-CN" altLang="en-US"/>
              <a:t>3.4.7 大型起重机械严禁在雨、雪、雾、霾、沙尘等低能见度天气时进行安装拆卸作业；起重机械最高处的风速超过 9.0m/s时，应停止起重机安装拆卸作业。</a:t>
            </a:r>
            <a:endParaRPr lang="zh-CN" altLang="en-US"/>
          </a:p>
        </p:txBody>
      </p:sp>
      <p:sp>
        <p:nvSpPr>
          <p:cNvPr id="7" name="object 7"/>
          <p:cNvSpPr txBox="1"/>
          <p:nvPr/>
        </p:nvSpPr>
        <p:spPr>
          <a:xfrm>
            <a:off x="442366" y="5453583"/>
            <a:ext cx="4653915" cy="874395"/>
          </a:xfrm>
          <a:prstGeom prst="rect">
            <a:avLst/>
          </a:prstGeom>
        </p:spPr>
        <p:txBody>
          <a:bodyPr vert="horz" wrap="square" lIns="0" tIns="12700" rIns="0" bIns="0" rtlCol="0">
            <a:spAutoFit/>
          </a:bodyPr>
          <a:p>
            <a:pPr marL="85725">
              <a:lnSpc>
                <a:spcPct val="100000"/>
              </a:lnSpc>
              <a:spcBef>
                <a:spcPts val="100"/>
              </a:spcBef>
            </a:pPr>
            <a:r>
              <a:rPr sz="1400" b="1" spc="-5" dirty="0">
                <a:latin typeface="微软雅黑" panose="020B0503020204020204" pitchFamily="34" charset="-122"/>
                <a:cs typeface="微软雅黑" panose="020B0503020204020204" pitchFamily="34" charset="-122"/>
              </a:rPr>
              <a:t>2021</a:t>
            </a:r>
            <a:r>
              <a:rPr sz="1400" b="1" dirty="0">
                <a:latin typeface="微软雅黑" panose="020B0503020204020204" pitchFamily="34" charset="-122"/>
                <a:cs typeface="微软雅黑" panose="020B0503020204020204" pitchFamily="34" charset="-122"/>
              </a:rPr>
              <a:t>年四川成都</a:t>
            </a:r>
            <a:r>
              <a:rPr sz="1400" b="1" spc="-5" dirty="0">
                <a:latin typeface="微软雅黑" panose="020B0503020204020204" pitchFamily="34" charset="-122"/>
                <a:cs typeface="微软雅黑" panose="020B0503020204020204" pitchFamily="34" charset="-122"/>
              </a:rPr>
              <a:t>“9.10”</a:t>
            </a:r>
            <a:r>
              <a:rPr sz="1400" b="1" dirty="0">
                <a:latin typeface="微软雅黑" panose="020B0503020204020204" pitchFamily="34" charset="-122"/>
                <a:cs typeface="微软雅黑" panose="020B0503020204020204" pitchFamily="34" charset="-122"/>
              </a:rPr>
              <a:t>钢</a:t>
            </a:r>
            <a:r>
              <a:rPr sz="1400" b="1" spc="-15" dirty="0">
                <a:latin typeface="微软雅黑" panose="020B0503020204020204" pitchFamily="34" charset="-122"/>
                <a:cs typeface="微软雅黑" panose="020B0503020204020204" pitchFamily="34" charset="-122"/>
              </a:rPr>
              <a:t>棚</a:t>
            </a:r>
            <a:r>
              <a:rPr sz="1400" b="1" dirty="0">
                <a:latin typeface="微软雅黑" panose="020B0503020204020204" pitchFamily="34" charset="-122"/>
                <a:cs typeface="微软雅黑" panose="020B0503020204020204" pitchFamily="34" charset="-122"/>
              </a:rPr>
              <a:t>网架</a:t>
            </a:r>
            <a:r>
              <a:rPr sz="1400" b="1" spc="-15" dirty="0">
                <a:latin typeface="微软雅黑" panose="020B0503020204020204" pitchFamily="34" charset="-122"/>
                <a:cs typeface="微软雅黑" panose="020B0503020204020204" pitchFamily="34" charset="-122"/>
              </a:rPr>
              <a:t>垮</a:t>
            </a:r>
            <a:r>
              <a:rPr sz="1400" b="1" dirty="0">
                <a:latin typeface="微软雅黑" panose="020B0503020204020204" pitchFamily="34" charset="-122"/>
                <a:cs typeface="微软雅黑" panose="020B0503020204020204" pitchFamily="34" charset="-122"/>
              </a:rPr>
              <a:t>塌事</a:t>
            </a:r>
            <a:r>
              <a:rPr sz="1400" b="1" spc="-15" dirty="0">
                <a:latin typeface="微软雅黑" panose="020B0503020204020204" pitchFamily="34" charset="-122"/>
                <a:cs typeface="微软雅黑" panose="020B0503020204020204" pitchFamily="34" charset="-122"/>
              </a:rPr>
              <a:t>故</a:t>
            </a:r>
            <a:r>
              <a:rPr sz="1400" b="1" dirty="0">
                <a:latin typeface="微软雅黑" panose="020B0503020204020204" pitchFamily="34" charset="-122"/>
                <a:cs typeface="微软雅黑" panose="020B0503020204020204" pitchFamily="34" charset="-122"/>
              </a:rPr>
              <a:t>（4人</a:t>
            </a:r>
            <a:r>
              <a:rPr sz="1400" b="1" spc="-15" dirty="0">
                <a:latin typeface="微软雅黑" panose="020B0503020204020204" pitchFamily="34" charset="-122"/>
                <a:cs typeface="微软雅黑" panose="020B0503020204020204" pitchFamily="34" charset="-122"/>
              </a:rPr>
              <a:t>死</a:t>
            </a:r>
            <a:r>
              <a:rPr sz="1400" b="1" dirty="0">
                <a:latin typeface="微软雅黑" panose="020B0503020204020204" pitchFamily="34" charset="-122"/>
                <a:cs typeface="微软雅黑" panose="020B0503020204020204" pitchFamily="34" charset="-122"/>
              </a:rPr>
              <a:t>亡）</a:t>
            </a:r>
            <a:endParaRPr sz="1400">
              <a:latin typeface="微软雅黑" panose="020B0503020204020204" pitchFamily="34" charset="-122"/>
              <a:cs typeface="微软雅黑" panose="020B0503020204020204" pitchFamily="34" charset="-122"/>
            </a:endParaRPr>
          </a:p>
          <a:p>
            <a:pPr marL="12700" marR="5080" indent="210185">
              <a:lnSpc>
                <a:spcPct val="100000"/>
              </a:lnSpc>
            </a:pPr>
            <a:r>
              <a:rPr sz="1400" dirty="0">
                <a:latin typeface="微软雅黑" panose="020B0503020204020204" pitchFamily="34" charset="-122"/>
                <a:cs typeface="微软雅黑" panose="020B0503020204020204" pitchFamily="34" charset="-122"/>
              </a:rPr>
              <a:t>成都轨道交通17</a:t>
            </a:r>
            <a:r>
              <a:rPr sz="1400" spc="5" dirty="0">
                <a:latin typeface="微软雅黑" panose="020B0503020204020204" pitchFamily="34" charset="-122"/>
                <a:cs typeface="微软雅黑" panose="020B0503020204020204" pitchFamily="34" charset="-122"/>
              </a:rPr>
              <a:t>号</a:t>
            </a:r>
            <a:r>
              <a:rPr sz="1400" spc="-15" dirty="0">
                <a:latin typeface="微软雅黑" panose="020B0503020204020204" pitchFamily="34" charset="-122"/>
                <a:cs typeface="微软雅黑" panose="020B0503020204020204" pitchFamily="34" charset="-122"/>
              </a:rPr>
              <a:t>线</a:t>
            </a:r>
            <a:r>
              <a:rPr sz="1400" spc="5" dirty="0">
                <a:latin typeface="微软雅黑" panose="020B0503020204020204" pitchFamily="34" charset="-122"/>
                <a:cs typeface="微软雅黑" panose="020B0503020204020204" pitchFamily="34" charset="-122"/>
              </a:rPr>
              <a:t>二</a:t>
            </a:r>
            <a:r>
              <a:rPr sz="1400" dirty="0">
                <a:latin typeface="微软雅黑" panose="020B0503020204020204" pitchFamily="34" charset="-122"/>
                <a:cs typeface="微软雅黑" panose="020B0503020204020204" pitchFamily="34" charset="-122"/>
              </a:rPr>
              <a:t>期</a:t>
            </a:r>
            <a:r>
              <a:rPr sz="1400" spc="-10" dirty="0">
                <a:latin typeface="微软雅黑" panose="020B0503020204020204" pitchFamily="34" charset="-122"/>
                <a:cs typeface="微软雅黑" panose="020B0503020204020204" pitchFamily="34" charset="-122"/>
              </a:rPr>
              <a:t>工</a:t>
            </a:r>
            <a:r>
              <a:rPr sz="1400" spc="5" dirty="0">
                <a:latin typeface="微软雅黑" panose="020B0503020204020204" pitchFamily="34" charset="-122"/>
                <a:cs typeface="微软雅黑" panose="020B0503020204020204" pitchFamily="34" charset="-122"/>
              </a:rPr>
              <a:t>程</a:t>
            </a:r>
            <a:r>
              <a:rPr sz="1400" dirty="0">
                <a:latin typeface="微软雅黑" panose="020B0503020204020204" pitchFamily="34" charset="-122"/>
                <a:cs typeface="微软雅黑" panose="020B0503020204020204" pitchFamily="34" charset="-122"/>
              </a:rPr>
              <a:t>建</a:t>
            </a:r>
            <a:r>
              <a:rPr sz="1400" spc="-10" dirty="0">
                <a:latin typeface="微软雅黑" panose="020B0503020204020204" pitchFamily="34" charset="-122"/>
                <a:cs typeface="微软雅黑" panose="020B0503020204020204" pitchFamily="34" charset="-122"/>
              </a:rPr>
              <a:t>设</a:t>
            </a:r>
            <a:r>
              <a:rPr sz="1400" spc="5" dirty="0">
                <a:latin typeface="微软雅黑" panose="020B0503020204020204" pitchFamily="34" charset="-122"/>
                <a:cs typeface="微软雅黑" panose="020B0503020204020204" pitchFamily="34" charset="-122"/>
              </a:rPr>
              <a:t>北</a:t>
            </a:r>
            <a:r>
              <a:rPr sz="1400" dirty="0">
                <a:latin typeface="微软雅黑" panose="020B0503020204020204" pitchFamily="34" charset="-122"/>
                <a:cs typeface="微软雅黑" panose="020B0503020204020204" pitchFamily="34" charset="-122"/>
              </a:rPr>
              <a:t>路</a:t>
            </a:r>
            <a:r>
              <a:rPr sz="1400" spc="-10" dirty="0">
                <a:latin typeface="微软雅黑" panose="020B0503020204020204" pitchFamily="34" charset="-122"/>
                <a:cs typeface="微软雅黑" panose="020B0503020204020204" pitchFamily="34" charset="-122"/>
              </a:rPr>
              <a:t>站</a:t>
            </a:r>
            <a:r>
              <a:rPr sz="1400" spc="5" dirty="0">
                <a:latin typeface="微软雅黑" panose="020B0503020204020204" pitchFamily="34" charset="-122"/>
                <a:cs typeface="微软雅黑" panose="020B0503020204020204" pitchFamily="34" charset="-122"/>
              </a:rPr>
              <a:t>在</a:t>
            </a:r>
            <a:r>
              <a:rPr sz="1400" dirty="0">
                <a:latin typeface="微软雅黑" panose="020B0503020204020204" pitchFamily="34" charset="-122"/>
                <a:cs typeface="微软雅黑" panose="020B0503020204020204" pitchFamily="34" charset="-122"/>
              </a:rPr>
              <a:t>修</a:t>
            </a:r>
            <a:r>
              <a:rPr sz="1400" spc="-10" dirty="0">
                <a:latin typeface="微软雅黑" panose="020B0503020204020204" pitchFamily="34" charset="-122"/>
                <a:cs typeface="微软雅黑" panose="020B0503020204020204" pitchFamily="34" charset="-122"/>
              </a:rPr>
              <a:t>建</a:t>
            </a:r>
            <a:r>
              <a:rPr sz="1400" spc="5" dirty="0">
                <a:latin typeface="微软雅黑" panose="020B0503020204020204" pitchFamily="34" charset="-122"/>
                <a:cs typeface="微软雅黑" panose="020B0503020204020204" pitchFamily="34" charset="-122"/>
              </a:rPr>
              <a:t>地</a:t>
            </a:r>
            <a:r>
              <a:rPr sz="1400" dirty="0">
                <a:latin typeface="微软雅黑" panose="020B0503020204020204" pitchFamily="34" charset="-122"/>
                <a:cs typeface="微软雅黑" panose="020B0503020204020204" pitchFamily="34" charset="-122"/>
              </a:rPr>
              <a:t>面</a:t>
            </a:r>
            <a:r>
              <a:rPr sz="1400" spc="5" dirty="0">
                <a:latin typeface="微软雅黑" panose="020B0503020204020204" pitchFamily="34" charset="-122"/>
                <a:cs typeface="微软雅黑" panose="020B0503020204020204" pitchFamily="34" charset="-122"/>
              </a:rPr>
              <a:t>防 </a:t>
            </a:r>
            <a:r>
              <a:rPr sz="1400" dirty="0">
                <a:latin typeface="微软雅黑" panose="020B0503020204020204" pitchFamily="34" charset="-122"/>
                <a:cs typeface="微软雅黑" panose="020B0503020204020204" pitchFamily="34" charset="-122"/>
              </a:rPr>
              <a:t>尘降噪钢棚时，部分钢</a:t>
            </a:r>
            <a:r>
              <a:rPr sz="1400" spc="-15" dirty="0">
                <a:latin typeface="微软雅黑" panose="020B0503020204020204" pitchFamily="34" charset="-122"/>
                <a:cs typeface="微软雅黑" panose="020B0503020204020204" pitchFamily="34" charset="-122"/>
              </a:rPr>
              <a:t>棚</a:t>
            </a:r>
            <a:r>
              <a:rPr sz="1400" dirty="0">
                <a:latin typeface="微软雅黑" panose="020B0503020204020204" pitchFamily="34" charset="-122"/>
                <a:cs typeface="微软雅黑" panose="020B0503020204020204" pitchFamily="34" charset="-122"/>
              </a:rPr>
              <a:t>网架</a:t>
            </a:r>
            <a:r>
              <a:rPr sz="1400" spc="-15" dirty="0">
                <a:latin typeface="微软雅黑" panose="020B0503020204020204" pitchFamily="34" charset="-122"/>
                <a:cs typeface="微软雅黑" panose="020B0503020204020204" pitchFamily="34" charset="-122"/>
              </a:rPr>
              <a:t>突</a:t>
            </a:r>
            <a:r>
              <a:rPr sz="1400" dirty="0">
                <a:latin typeface="微软雅黑" panose="020B0503020204020204" pitchFamily="34" charset="-122"/>
                <a:cs typeface="微软雅黑" panose="020B0503020204020204" pitchFamily="34" charset="-122"/>
              </a:rPr>
              <a:t>然倒</a:t>
            </a:r>
            <a:r>
              <a:rPr sz="1400" spc="-15" dirty="0">
                <a:latin typeface="微软雅黑" panose="020B0503020204020204" pitchFamily="34" charset="-122"/>
                <a:cs typeface="微软雅黑" panose="020B0503020204020204" pitchFamily="34" charset="-122"/>
              </a:rPr>
              <a:t>塌</a:t>
            </a:r>
            <a:r>
              <a:rPr sz="1400" dirty="0">
                <a:latin typeface="微软雅黑" panose="020B0503020204020204" pitchFamily="34" charset="-122"/>
                <a:cs typeface="微软雅黑" panose="020B0503020204020204" pitchFamily="34" charset="-122"/>
              </a:rPr>
              <a:t>，由</a:t>
            </a:r>
            <a:r>
              <a:rPr sz="1400" spc="-15" dirty="0">
                <a:latin typeface="微软雅黑" panose="020B0503020204020204" pitchFamily="34" charset="-122"/>
                <a:cs typeface="微软雅黑" panose="020B0503020204020204" pitchFamily="34" charset="-122"/>
              </a:rPr>
              <a:t>于</a:t>
            </a:r>
            <a:r>
              <a:rPr sz="1400" dirty="0">
                <a:latin typeface="微软雅黑" panose="020B0503020204020204" pitchFamily="34" charset="-122"/>
                <a:cs typeface="微软雅黑" panose="020B0503020204020204" pitchFamily="34" charset="-122"/>
              </a:rPr>
              <a:t>临时</a:t>
            </a:r>
            <a:r>
              <a:rPr sz="1400" spc="-15" dirty="0">
                <a:latin typeface="微软雅黑" panose="020B0503020204020204" pitchFamily="34" charset="-122"/>
                <a:cs typeface="微软雅黑" panose="020B0503020204020204" pitchFamily="34" charset="-122"/>
              </a:rPr>
              <a:t>设</a:t>
            </a:r>
            <a:r>
              <a:rPr sz="1400" dirty="0">
                <a:latin typeface="微软雅黑" panose="020B0503020204020204" pitchFamily="34" charset="-122"/>
                <a:cs typeface="微软雅黑" panose="020B0503020204020204" pitchFamily="34" charset="-122"/>
              </a:rPr>
              <a:t>施未按 设计要求设计防倾覆装</a:t>
            </a:r>
            <a:r>
              <a:rPr sz="1400" spc="-15" dirty="0">
                <a:latin typeface="微软雅黑" panose="020B0503020204020204" pitchFamily="34" charset="-122"/>
                <a:cs typeface="微软雅黑" panose="020B0503020204020204" pitchFamily="34" charset="-122"/>
              </a:rPr>
              <a:t>置</a:t>
            </a:r>
            <a:r>
              <a:rPr sz="1400" dirty="0">
                <a:latin typeface="微软雅黑" panose="020B0503020204020204" pitchFamily="34" charset="-122"/>
                <a:cs typeface="微软雅黑" panose="020B0503020204020204" pitchFamily="34" charset="-122"/>
              </a:rPr>
              <a:t>，造</a:t>
            </a:r>
            <a:r>
              <a:rPr sz="1400" spc="-15" dirty="0">
                <a:latin typeface="微软雅黑" panose="020B0503020204020204" pitchFamily="34" charset="-122"/>
                <a:cs typeface="微软雅黑" panose="020B0503020204020204" pitchFamily="34" charset="-122"/>
              </a:rPr>
              <a:t>成</a:t>
            </a:r>
            <a:r>
              <a:rPr sz="1400" dirty="0">
                <a:latin typeface="微软雅黑" panose="020B0503020204020204" pitchFamily="34" charset="-122"/>
                <a:cs typeface="微软雅黑" panose="020B0503020204020204" pitchFamily="34" charset="-122"/>
              </a:rPr>
              <a:t>该临</a:t>
            </a:r>
            <a:r>
              <a:rPr sz="1400" spc="-15" dirty="0">
                <a:latin typeface="微软雅黑" panose="020B0503020204020204" pitchFamily="34" charset="-122"/>
                <a:cs typeface="微软雅黑" panose="020B0503020204020204" pitchFamily="34" charset="-122"/>
              </a:rPr>
              <a:t>建</a:t>
            </a:r>
            <a:r>
              <a:rPr sz="1400" dirty="0">
                <a:latin typeface="微软雅黑" panose="020B0503020204020204" pitchFamily="34" charset="-122"/>
                <a:cs typeface="微软雅黑" panose="020B0503020204020204" pitchFamily="34" charset="-122"/>
              </a:rPr>
              <a:t>发生</a:t>
            </a:r>
            <a:r>
              <a:rPr sz="1400" spc="-15" dirty="0">
                <a:latin typeface="微软雅黑" panose="020B0503020204020204" pitchFamily="34" charset="-122"/>
                <a:cs typeface="微软雅黑" panose="020B0503020204020204" pitchFamily="34" charset="-122"/>
              </a:rPr>
              <a:t>坍</a:t>
            </a:r>
            <a:r>
              <a:rPr sz="1400" dirty="0">
                <a:latin typeface="微软雅黑" panose="020B0503020204020204" pitchFamily="34" charset="-122"/>
                <a:cs typeface="微软雅黑" panose="020B0503020204020204" pitchFamily="34" charset="-122"/>
              </a:rPr>
              <a:t>塌。</a:t>
            </a:r>
            <a:endParaRPr sz="1400">
              <a:latin typeface="微软雅黑" panose="020B0503020204020204" pitchFamily="34" charset="-122"/>
              <a:cs typeface="微软雅黑" panose="020B0503020204020204" pitchFamily="34" charset="-122"/>
            </a:endParaRPr>
          </a:p>
        </p:txBody>
      </p:sp>
      <p:sp>
        <p:nvSpPr>
          <p:cNvPr id="5" name="object 8"/>
          <p:cNvSpPr/>
          <p:nvPr/>
        </p:nvSpPr>
        <p:spPr>
          <a:xfrm>
            <a:off x="504444" y="2897123"/>
            <a:ext cx="4536948" cy="2412492"/>
          </a:xfrm>
          <a:prstGeom prst="rect">
            <a:avLst/>
          </a:prstGeom>
          <a:blipFill>
            <a:blip r:embed="rId1" cstate="print"/>
            <a:stretch>
              <a:fillRect/>
            </a:stretch>
          </a:blipFill>
        </p:spPr>
        <p:txBody>
          <a:bodyPr wrap="square" lIns="0" tIns="0" rIns="0" bIns="0" rtlCol="0"/>
          <a:p/>
        </p:txBody>
      </p:sp>
      <p:sp>
        <p:nvSpPr>
          <p:cNvPr id="9" name="object 9"/>
          <p:cNvSpPr txBox="1"/>
          <p:nvPr/>
        </p:nvSpPr>
        <p:spPr>
          <a:xfrm>
            <a:off x="6259195" y="5487415"/>
            <a:ext cx="4758055" cy="658495"/>
          </a:xfrm>
          <a:prstGeom prst="rect">
            <a:avLst/>
          </a:prstGeom>
        </p:spPr>
        <p:txBody>
          <a:bodyPr vert="horz" wrap="square" lIns="0" tIns="12700" rIns="0" bIns="0" rtlCol="0">
            <a:spAutoFit/>
          </a:bodyPr>
          <a:p>
            <a:pPr marL="78105">
              <a:lnSpc>
                <a:spcPct val="100000"/>
              </a:lnSpc>
              <a:spcBef>
                <a:spcPts val="100"/>
              </a:spcBef>
            </a:pPr>
            <a:r>
              <a:rPr sz="1400" b="1" spc="-5" dirty="0">
                <a:latin typeface="微软雅黑" panose="020B0503020204020204" pitchFamily="34" charset="-122"/>
                <a:cs typeface="微软雅黑" panose="020B0503020204020204" pitchFamily="34" charset="-122"/>
              </a:rPr>
              <a:t>2016</a:t>
            </a:r>
            <a:r>
              <a:rPr sz="1400" b="1" dirty="0">
                <a:latin typeface="微软雅黑" panose="020B0503020204020204" pitchFamily="34" charset="-122"/>
                <a:cs typeface="微软雅黑" panose="020B0503020204020204" pitchFamily="34" charset="-122"/>
              </a:rPr>
              <a:t>贵州黔西南州“8.13”</a:t>
            </a:r>
            <a:r>
              <a:rPr sz="1400" b="1" spc="-15" dirty="0">
                <a:latin typeface="微软雅黑" panose="020B0503020204020204" pitchFamily="34" charset="-122"/>
                <a:cs typeface="微软雅黑" panose="020B0503020204020204" pitchFamily="34" charset="-122"/>
              </a:rPr>
              <a:t>网</a:t>
            </a:r>
            <a:r>
              <a:rPr sz="1400" b="1" dirty="0">
                <a:latin typeface="微软雅黑" panose="020B0503020204020204" pitchFamily="34" charset="-122"/>
                <a:cs typeface="微软雅黑" panose="020B0503020204020204" pitchFamily="34" charset="-122"/>
              </a:rPr>
              <a:t>架坍</a:t>
            </a:r>
            <a:r>
              <a:rPr sz="1400" b="1" spc="-15" dirty="0">
                <a:latin typeface="微软雅黑" panose="020B0503020204020204" pitchFamily="34" charset="-122"/>
                <a:cs typeface="微软雅黑" panose="020B0503020204020204" pitchFamily="34" charset="-122"/>
              </a:rPr>
              <a:t>塌</a:t>
            </a:r>
            <a:r>
              <a:rPr sz="1400" b="1" dirty="0">
                <a:latin typeface="微软雅黑" panose="020B0503020204020204" pitchFamily="34" charset="-122"/>
                <a:cs typeface="微软雅黑" panose="020B0503020204020204" pitchFamily="34" charset="-122"/>
              </a:rPr>
              <a:t>事故</a:t>
            </a:r>
            <a:r>
              <a:rPr sz="1400" b="1" spc="-15" dirty="0">
                <a:latin typeface="微软雅黑" panose="020B0503020204020204" pitchFamily="34" charset="-122"/>
                <a:cs typeface="微软雅黑" panose="020B0503020204020204" pitchFamily="34" charset="-122"/>
              </a:rPr>
              <a:t>事</a:t>
            </a:r>
            <a:r>
              <a:rPr sz="1400" b="1" dirty="0">
                <a:latin typeface="微软雅黑" panose="020B0503020204020204" pitchFamily="34" charset="-122"/>
                <a:cs typeface="微软雅黑" panose="020B0503020204020204" pitchFamily="34" charset="-122"/>
              </a:rPr>
              <a:t>故（4</a:t>
            </a:r>
            <a:r>
              <a:rPr sz="1400" b="1" spc="-15" dirty="0">
                <a:latin typeface="微软雅黑" panose="020B0503020204020204" pitchFamily="34" charset="-122"/>
                <a:cs typeface="微软雅黑" panose="020B0503020204020204" pitchFamily="34" charset="-122"/>
              </a:rPr>
              <a:t>人</a:t>
            </a:r>
            <a:r>
              <a:rPr sz="1400" b="1" dirty="0">
                <a:latin typeface="微软雅黑" panose="020B0503020204020204" pitchFamily="34" charset="-122"/>
                <a:cs typeface="微软雅黑" panose="020B0503020204020204" pitchFamily="34" charset="-122"/>
              </a:rPr>
              <a:t>死亡）</a:t>
            </a:r>
            <a:endParaRPr sz="1400">
              <a:latin typeface="微软雅黑" panose="020B0503020204020204" pitchFamily="34" charset="-122"/>
              <a:cs typeface="微软雅黑" panose="020B0503020204020204" pitchFamily="34" charset="-122"/>
            </a:endParaRPr>
          </a:p>
          <a:p>
            <a:pPr marL="12700" marR="77470" indent="210185">
              <a:lnSpc>
                <a:spcPct val="100000"/>
              </a:lnSpc>
            </a:pPr>
            <a:r>
              <a:rPr sz="1400" dirty="0">
                <a:latin typeface="微软雅黑" panose="020B0503020204020204" pitchFamily="34" charset="-122"/>
                <a:cs typeface="微软雅黑" panose="020B0503020204020204" pitchFamily="34" charset="-122"/>
              </a:rPr>
              <a:t>钢网架吊装安装未到</a:t>
            </a:r>
            <a:r>
              <a:rPr sz="1400" spc="-15" dirty="0">
                <a:latin typeface="微软雅黑" panose="020B0503020204020204" pitchFamily="34" charset="-122"/>
                <a:cs typeface="微软雅黑" panose="020B0503020204020204" pitchFamily="34" charset="-122"/>
              </a:rPr>
              <a:t>位</a:t>
            </a:r>
            <a:r>
              <a:rPr sz="1400" dirty="0">
                <a:latin typeface="微软雅黑" panose="020B0503020204020204" pitchFamily="34" charset="-122"/>
                <a:cs typeface="微软雅黑" panose="020B0503020204020204" pitchFamily="34" charset="-122"/>
              </a:rPr>
              <a:t>、支</a:t>
            </a:r>
            <a:r>
              <a:rPr sz="1400" spc="-15" dirty="0">
                <a:latin typeface="微软雅黑" panose="020B0503020204020204" pitchFamily="34" charset="-122"/>
                <a:cs typeface="微软雅黑" panose="020B0503020204020204" pitchFamily="34" charset="-122"/>
              </a:rPr>
              <a:t>座</a:t>
            </a:r>
            <a:r>
              <a:rPr sz="1400" dirty="0">
                <a:latin typeface="微软雅黑" panose="020B0503020204020204" pitchFamily="34" charset="-122"/>
                <a:cs typeface="微软雅黑" panose="020B0503020204020204" pitchFamily="34" charset="-122"/>
              </a:rPr>
              <a:t>未锚</a:t>
            </a:r>
            <a:r>
              <a:rPr sz="1400" spc="-15" dirty="0">
                <a:latin typeface="微软雅黑" panose="020B0503020204020204" pitchFamily="34" charset="-122"/>
                <a:cs typeface="微软雅黑" panose="020B0503020204020204" pitchFamily="34" charset="-122"/>
              </a:rPr>
              <a:t>固</a:t>
            </a:r>
            <a:r>
              <a:rPr sz="1400" dirty="0">
                <a:latin typeface="微软雅黑" panose="020B0503020204020204" pitchFamily="34" charset="-122"/>
                <a:cs typeface="微软雅黑" panose="020B0503020204020204" pitchFamily="34" charset="-122"/>
              </a:rPr>
              <a:t>、高</a:t>
            </a:r>
            <a:r>
              <a:rPr sz="1400" spc="-15" dirty="0">
                <a:latin typeface="微软雅黑" panose="020B0503020204020204" pitchFamily="34" charset="-122"/>
                <a:cs typeface="微软雅黑" panose="020B0503020204020204" pitchFamily="34" charset="-122"/>
              </a:rPr>
              <a:t>空</a:t>
            </a:r>
            <a:r>
              <a:rPr sz="1400" dirty="0">
                <a:latin typeface="微软雅黑" panose="020B0503020204020204" pitchFamily="34" charset="-122"/>
                <a:cs typeface="微软雅黑" panose="020B0503020204020204" pitchFamily="34" charset="-122"/>
              </a:rPr>
              <a:t>拼装</a:t>
            </a:r>
            <a:r>
              <a:rPr sz="1400" spc="-15" dirty="0">
                <a:latin typeface="微软雅黑" panose="020B0503020204020204" pitchFamily="34" charset="-122"/>
                <a:cs typeface="微软雅黑" panose="020B0503020204020204" pitchFamily="34" charset="-122"/>
              </a:rPr>
              <a:t>未</a:t>
            </a:r>
            <a:r>
              <a:rPr sz="1400" dirty="0">
                <a:latin typeface="微软雅黑" panose="020B0503020204020204" pitchFamily="34" charset="-122"/>
                <a:cs typeface="微软雅黑" panose="020B0503020204020204" pitchFamily="34" charset="-122"/>
              </a:rPr>
              <a:t>搭设支 撑架、在外力作用下造</a:t>
            </a:r>
            <a:r>
              <a:rPr sz="1400" spc="-15" dirty="0">
                <a:latin typeface="微软雅黑" panose="020B0503020204020204" pitchFamily="34" charset="-122"/>
                <a:cs typeface="微软雅黑" panose="020B0503020204020204" pitchFamily="34" charset="-122"/>
              </a:rPr>
              <a:t>成</a:t>
            </a:r>
            <a:r>
              <a:rPr sz="1400" dirty="0">
                <a:latin typeface="微软雅黑" panose="020B0503020204020204" pitchFamily="34" charset="-122"/>
                <a:cs typeface="微软雅黑" panose="020B0503020204020204" pitchFamily="34" charset="-122"/>
              </a:rPr>
              <a:t>钢网</a:t>
            </a:r>
            <a:r>
              <a:rPr sz="1400" spc="-15" dirty="0">
                <a:latin typeface="微软雅黑" panose="020B0503020204020204" pitchFamily="34" charset="-122"/>
                <a:cs typeface="微软雅黑" panose="020B0503020204020204" pitchFamily="34" charset="-122"/>
              </a:rPr>
              <a:t>架</a:t>
            </a:r>
            <a:r>
              <a:rPr sz="1400" dirty="0">
                <a:latin typeface="微软雅黑" panose="020B0503020204020204" pitchFamily="34" charset="-122"/>
                <a:cs typeface="微软雅黑" panose="020B0503020204020204" pitchFamily="34" charset="-122"/>
              </a:rPr>
              <a:t>重心</a:t>
            </a:r>
            <a:r>
              <a:rPr sz="1400" spc="-15" dirty="0">
                <a:latin typeface="微软雅黑" panose="020B0503020204020204" pitchFamily="34" charset="-122"/>
                <a:cs typeface="微软雅黑" panose="020B0503020204020204" pitchFamily="34" charset="-122"/>
              </a:rPr>
              <a:t>位</a:t>
            </a:r>
            <a:r>
              <a:rPr sz="1400" dirty="0">
                <a:latin typeface="微软雅黑" panose="020B0503020204020204" pitchFamily="34" charset="-122"/>
                <a:cs typeface="微软雅黑" panose="020B0503020204020204" pitchFamily="34" charset="-122"/>
              </a:rPr>
              <a:t>移倾</a:t>
            </a:r>
            <a:r>
              <a:rPr sz="1400" spc="-15" dirty="0">
                <a:latin typeface="微软雅黑" panose="020B0503020204020204" pitchFamily="34" charset="-122"/>
                <a:cs typeface="微软雅黑" panose="020B0503020204020204" pitchFamily="34" charset="-122"/>
              </a:rPr>
              <a:t>覆</a:t>
            </a:r>
            <a:r>
              <a:rPr sz="1400" dirty="0">
                <a:latin typeface="微软雅黑" panose="020B0503020204020204" pitchFamily="34" charset="-122"/>
                <a:cs typeface="微软雅黑" panose="020B0503020204020204" pitchFamily="34" charset="-122"/>
              </a:rPr>
              <a:t>失稳。</a:t>
            </a:r>
            <a:endParaRPr sz="1400">
              <a:latin typeface="微软雅黑" panose="020B0503020204020204" pitchFamily="34" charset="-122"/>
              <a:cs typeface="微软雅黑" panose="020B0503020204020204" pitchFamily="34" charset="-122"/>
            </a:endParaRPr>
          </a:p>
        </p:txBody>
      </p:sp>
      <p:sp>
        <p:nvSpPr>
          <p:cNvPr id="10" name="object 10"/>
          <p:cNvSpPr/>
          <p:nvPr/>
        </p:nvSpPr>
        <p:spPr>
          <a:xfrm>
            <a:off x="6339840" y="2889503"/>
            <a:ext cx="4536948" cy="2446020"/>
          </a:xfrm>
          <a:prstGeom prst="rect">
            <a:avLst/>
          </a:prstGeom>
          <a:blipFill>
            <a:blip r:embed="rId2" cstate="print"/>
            <a:stretch>
              <a:fillRect/>
            </a:stretch>
          </a:blipFill>
        </p:spPr>
        <p:txBody>
          <a:bodyPr wrap="square" lIns="0" tIns="0" rIns="0" bIns="0" rtlCol="0"/>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t>坍塌</a:t>
            </a:r>
          </a:p>
        </p:txBody>
      </p:sp>
      <p:sp>
        <p:nvSpPr>
          <p:cNvPr id="3" name="文本框 2"/>
          <p:cNvSpPr txBox="1"/>
          <p:nvPr/>
        </p:nvSpPr>
        <p:spPr>
          <a:xfrm>
            <a:off x="1068070" y="1053465"/>
            <a:ext cx="7230110" cy="506730"/>
          </a:xfrm>
          <a:prstGeom prst="rect">
            <a:avLst/>
          </a:prstGeom>
          <a:noFill/>
        </p:spPr>
        <p:txBody>
          <a:bodyPr wrap="square" rtlCol="0" anchor="t">
            <a:spAutoFit/>
          </a:bodyPr>
          <a:p>
            <a:pPr>
              <a:lnSpc>
                <a:spcPct val="150000"/>
              </a:lnSpc>
            </a:pPr>
            <a:r>
              <a:rPr lang="zh-CN" altLang="en-US"/>
              <a:t>3.5.1 土方开挖的顺序、方法应与设计工况相一致，严禁超挖。</a:t>
            </a:r>
            <a:endParaRPr lang="zh-CN" altLang="en-US"/>
          </a:p>
        </p:txBody>
      </p:sp>
      <p:sp>
        <p:nvSpPr>
          <p:cNvPr id="4" name="文本框 3"/>
          <p:cNvSpPr txBox="1"/>
          <p:nvPr/>
        </p:nvSpPr>
        <p:spPr>
          <a:xfrm>
            <a:off x="1068070" y="1579880"/>
            <a:ext cx="6096000" cy="506730"/>
          </a:xfrm>
          <a:prstGeom prst="rect">
            <a:avLst/>
          </a:prstGeom>
          <a:noFill/>
        </p:spPr>
        <p:txBody>
          <a:bodyPr wrap="square" rtlCol="0" anchor="t">
            <a:spAutoFit/>
          </a:bodyPr>
          <a:p>
            <a:pPr>
              <a:lnSpc>
                <a:spcPct val="150000"/>
              </a:lnSpc>
            </a:pPr>
            <a:r>
              <a:rPr lang="zh-CN" altLang="en-US"/>
              <a:t>3.5.2 边坡坡顶、基坑顶部及底部应采取截水或排水措施。</a:t>
            </a:r>
            <a:endParaRPr lang="zh-CN" altLang="en-US"/>
          </a:p>
        </p:txBody>
      </p:sp>
      <p:sp>
        <p:nvSpPr>
          <p:cNvPr id="5" name="文本框 4"/>
          <p:cNvSpPr txBox="1"/>
          <p:nvPr/>
        </p:nvSpPr>
        <p:spPr>
          <a:xfrm>
            <a:off x="1068070" y="2106295"/>
            <a:ext cx="8544560" cy="922020"/>
          </a:xfrm>
          <a:prstGeom prst="rect">
            <a:avLst/>
          </a:prstGeom>
          <a:noFill/>
        </p:spPr>
        <p:txBody>
          <a:bodyPr wrap="square" rtlCol="0" anchor="t">
            <a:spAutoFit/>
          </a:bodyPr>
          <a:p>
            <a:pPr>
              <a:lnSpc>
                <a:spcPct val="150000"/>
              </a:lnSpc>
            </a:pPr>
            <a:r>
              <a:rPr lang="zh-CN" altLang="en-US"/>
              <a:t>3.5.3 边坡及基坑周边堆放材料、停放设备设施或使用机械设备等荷载严禁超过设计要求的地面荷载限值。</a:t>
            </a:r>
            <a:endParaRPr lang="zh-CN" altLang="en-US"/>
          </a:p>
        </p:txBody>
      </p:sp>
      <p:pic>
        <p:nvPicPr>
          <p:cNvPr id="1073743400" name="image737.jpeg"/>
          <p:cNvPicPr>
            <a:picLocks noChangeAspect="1"/>
          </p:cNvPicPr>
          <p:nvPr/>
        </p:nvPicPr>
        <p:blipFill>
          <a:blip r:embed="rId1"/>
          <a:stretch>
            <a:fillRect/>
          </a:stretch>
        </p:blipFill>
        <p:spPr>
          <a:xfrm>
            <a:off x="1068070" y="3260090"/>
            <a:ext cx="4163060" cy="2778125"/>
          </a:xfrm>
          <a:prstGeom prst="rect">
            <a:avLst/>
          </a:prstGeom>
          <a:noFill/>
          <a:ln w="9525">
            <a:noFill/>
          </a:ln>
        </p:spPr>
      </p:pic>
      <p:grpSp>
        <p:nvGrpSpPr>
          <p:cNvPr id="7" name="组合 6"/>
          <p:cNvGrpSpPr/>
          <p:nvPr/>
        </p:nvGrpSpPr>
        <p:grpSpPr>
          <a:xfrm>
            <a:off x="5439825" y="3839912"/>
            <a:ext cx="5100320" cy="1355647"/>
            <a:chOff x="5736" y="2401"/>
            <a:chExt cx="10020" cy="2968"/>
          </a:xfrm>
        </p:grpSpPr>
        <p:sp>
          <p:nvSpPr>
            <p:cNvPr id="6" name="圆角矩形 5"/>
            <p:cNvSpPr/>
            <p:nvPr/>
          </p:nvSpPr>
          <p:spPr>
            <a:xfrm>
              <a:off x="5736" y="2401"/>
              <a:ext cx="10020" cy="2350"/>
            </a:xfrm>
            <a:prstGeom prst="roundRect">
              <a:avLst/>
            </a:prstGeom>
            <a:noFill/>
            <a:ln>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文本框 7"/>
            <p:cNvSpPr txBox="1"/>
            <p:nvPr/>
          </p:nvSpPr>
          <p:spPr>
            <a:xfrm>
              <a:off x="5766" y="2637"/>
              <a:ext cx="9990" cy="2732"/>
            </a:xfrm>
            <a:prstGeom prst="rect">
              <a:avLst/>
            </a:prstGeom>
            <a:noFill/>
          </p:spPr>
          <p:txBody>
            <a:bodyPr wrap="square" rtlCol="0">
              <a:noAutofit/>
            </a:bodyPr>
            <a:p>
              <a:r>
                <a:rPr lang="zh-CN" altLang="en-US" dirty="0">
                  <a:latin typeface="宋体" panose="02010600030101010101" pitchFamily="2" charset="-122"/>
                  <a:ea typeface="宋体" panose="02010600030101010101" pitchFamily="2" charset="-122"/>
                  <a:cs typeface="宋体" panose="02010600030101010101" pitchFamily="2" charset="-122"/>
                  <a:sym typeface="+mn-ea"/>
                </a:rPr>
                <a:t>基坑边堆置土、料具等荷载应在基坑支护设计允许范围内。一般要求坑边荷载的高度不超过 1.5 米，距离大于 1.2 米。</a:t>
              </a:r>
              <a:endParaRPr lang="zh-CN" altLang="en-US" dirty="0">
                <a:latin typeface="宋体" panose="02010600030101010101" pitchFamily="2" charset="-122"/>
                <a:ea typeface="宋体" panose="02010600030101010101" pitchFamily="2" charset="-122"/>
                <a:cs typeface="宋体" panose="02010600030101010101" pitchFamily="2"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坍塌</a:t>
            </a:r>
            <a:endParaRPr lang="zh-CN" altLang="en-US"/>
          </a:p>
        </p:txBody>
      </p:sp>
      <p:pic>
        <p:nvPicPr>
          <p:cNvPr id="4" name="图片 3" descr="src=http___5b0988e595225.cdn.sohucs.com_images_20181220_7c00fcd496cb4505ae461d98d61b736d.jpeg&amp;refer=http___5b0988e595225.cdn.sohucs"/>
          <p:cNvPicPr>
            <a:picLocks noChangeAspect="1"/>
          </p:cNvPicPr>
          <p:nvPr/>
        </p:nvPicPr>
        <p:blipFill>
          <a:blip r:embed="rId1"/>
          <a:srcRect b="9759"/>
          <a:stretch>
            <a:fillRect/>
          </a:stretch>
        </p:blipFill>
        <p:spPr>
          <a:xfrm>
            <a:off x="5972175" y="3934460"/>
            <a:ext cx="3618865" cy="2177415"/>
          </a:xfrm>
          <a:prstGeom prst="rect">
            <a:avLst/>
          </a:prstGeom>
        </p:spPr>
      </p:pic>
      <p:pic>
        <p:nvPicPr>
          <p:cNvPr id="5" name="图片 4" descr="src=http___img1.gtimg.com_sports_pics_hv1_182_221_1201_78151562.jpg&amp;refer=http___img1.gtimg"/>
          <p:cNvPicPr>
            <a:picLocks noChangeAspect="1"/>
          </p:cNvPicPr>
          <p:nvPr/>
        </p:nvPicPr>
        <p:blipFill>
          <a:blip r:embed="rId2"/>
          <a:stretch>
            <a:fillRect/>
          </a:stretch>
        </p:blipFill>
        <p:spPr>
          <a:xfrm>
            <a:off x="2192020" y="3934460"/>
            <a:ext cx="3401060" cy="2176780"/>
          </a:xfrm>
          <a:prstGeom prst="rect">
            <a:avLst/>
          </a:prstGeom>
        </p:spPr>
      </p:pic>
      <p:pic>
        <p:nvPicPr>
          <p:cNvPr id="6" name="图片 5" descr="src=http___s16.sinaimg.cn_middle_79cbdb4agb933c979bbdf&amp;690&amp;refer=http___s16.sinaimg"/>
          <p:cNvPicPr>
            <a:picLocks noChangeAspect="1"/>
          </p:cNvPicPr>
          <p:nvPr/>
        </p:nvPicPr>
        <p:blipFill>
          <a:blip r:embed="rId3"/>
          <a:srcRect t="9407"/>
          <a:stretch>
            <a:fillRect/>
          </a:stretch>
        </p:blipFill>
        <p:spPr>
          <a:xfrm>
            <a:off x="5972175" y="939165"/>
            <a:ext cx="3618865" cy="2385060"/>
          </a:xfrm>
          <a:prstGeom prst="rect">
            <a:avLst/>
          </a:prstGeom>
        </p:spPr>
      </p:pic>
      <p:pic>
        <p:nvPicPr>
          <p:cNvPr id="7" name="图片 6" descr="u=1971073718,710336186&amp;fm=26&amp;fmt=auto.webp"/>
          <p:cNvPicPr>
            <a:picLocks noChangeAspect="1"/>
          </p:cNvPicPr>
          <p:nvPr/>
        </p:nvPicPr>
        <p:blipFill>
          <a:blip r:embed="rId4"/>
          <a:stretch>
            <a:fillRect/>
          </a:stretch>
        </p:blipFill>
        <p:spPr>
          <a:xfrm>
            <a:off x="2192655" y="981075"/>
            <a:ext cx="3400425" cy="2343150"/>
          </a:xfrm>
          <a:prstGeom prst="rect">
            <a:avLst/>
          </a:prstGeom>
        </p:spPr>
      </p:pic>
      <p:sp>
        <p:nvSpPr>
          <p:cNvPr id="8" name="文本框 7"/>
          <p:cNvSpPr txBox="1"/>
          <p:nvPr/>
        </p:nvSpPr>
        <p:spPr>
          <a:xfrm>
            <a:off x="6576695" y="3324225"/>
            <a:ext cx="2409825" cy="368300"/>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rPr>
              <a:t>基坑边材料堆放杂乱</a:t>
            </a:r>
            <a:endParaRPr lang="zh-CN" altLang="en-US">
              <a:latin typeface="宋体" panose="02010600030101010101" pitchFamily="2" charset="-122"/>
              <a:ea typeface="宋体" panose="02010600030101010101" pitchFamily="2" charset="-122"/>
            </a:endParaRPr>
          </a:p>
        </p:txBody>
      </p:sp>
      <p:sp>
        <p:nvSpPr>
          <p:cNvPr id="9" name="文本框 8"/>
          <p:cNvSpPr txBox="1"/>
          <p:nvPr/>
        </p:nvSpPr>
        <p:spPr>
          <a:xfrm>
            <a:off x="2992120" y="3324225"/>
            <a:ext cx="1800225" cy="368300"/>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rPr>
              <a:t>基坑边堆载过大</a:t>
            </a:r>
            <a:endParaRPr lang="zh-CN" altLang="en-US">
              <a:latin typeface="宋体" panose="02010600030101010101" pitchFamily="2" charset="-122"/>
              <a:ea typeface="宋体" panose="02010600030101010101" pitchFamily="2" charset="-122"/>
            </a:endParaRPr>
          </a:p>
        </p:txBody>
      </p:sp>
      <p:sp>
        <p:nvSpPr>
          <p:cNvPr id="10" name="文本框 9"/>
          <p:cNvSpPr txBox="1"/>
          <p:nvPr/>
        </p:nvSpPr>
        <p:spPr>
          <a:xfrm>
            <a:off x="4792345" y="6161405"/>
            <a:ext cx="1800225" cy="368300"/>
          </a:xfrm>
          <a:prstGeom prst="rect">
            <a:avLst/>
          </a:prstGeom>
          <a:noFill/>
        </p:spPr>
        <p:txBody>
          <a:bodyPr wrap="square" rtlCol="0">
            <a:spAutoFit/>
          </a:bodyPr>
          <a:p>
            <a:r>
              <a:rPr lang="zh-CN" altLang="en-US">
                <a:latin typeface="宋体" panose="02010600030101010101" pitchFamily="2" charset="-122"/>
                <a:ea typeface="宋体" panose="02010600030101010101" pitchFamily="2" charset="-122"/>
              </a:rPr>
              <a:t>自卸车坠入基坑</a:t>
            </a:r>
            <a:endParaRPr lang="zh-CN" altLang="en-US">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t>坍塌</a:t>
            </a:r>
          </a:p>
        </p:txBody>
      </p:sp>
      <p:sp>
        <p:nvSpPr>
          <p:cNvPr id="3" name="文本框 2"/>
          <p:cNvSpPr txBox="1"/>
          <p:nvPr/>
        </p:nvSpPr>
        <p:spPr>
          <a:xfrm>
            <a:off x="1029970" y="1005840"/>
            <a:ext cx="7719695" cy="506730"/>
          </a:xfrm>
          <a:prstGeom prst="rect">
            <a:avLst/>
          </a:prstGeom>
          <a:noFill/>
        </p:spPr>
        <p:txBody>
          <a:bodyPr wrap="square" rtlCol="0" anchor="t">
            <a:spAutoFit/>
          </a:bodyPr>
          <a:p>
            <a:pPr>
              <a:lnSpc>
                <a:spcPct val="150000"/>
              </a:lnSpc>
            </a:pPr>
            <a:r>
              <a:rPr lang="zh-CN" altLang="en-US"/>
              <a:t>3.5.4 边坡及基坑开挖作业过程中，应根据设计和施工方案进行监测。</a:t>
            </a:r>
            <a:endParaRPr lang="zh-CN" altLang="en-US"/>
          </a:p>
        </p:txBody>
      </p:sp>
      <p:sp>
        <p:nvSpPr>
          <p:cNvPr id="4" name="文本框 3"/>
          <p:cNvSpPr txBox="1"/>
          <p:nvPr/>
        </p:nvSpPr>
        <p:spPr>
          <a:xfrm>
            <a:off x="1029970" y="1512570"/>
            <a:ext cx="8166735" cy="1753235"/>
          </a:xfrm>
          <a:prstGeom prst="rect">
            <a:avLst/>
          </a:prstGeom>
          <a:noFill/>
        </p:spPr>
        <p:txBody>
          <a:bodyPr wrap="square" rtlCol="0" anchor="t">
            <a:spAutoFit/>
          </a:bodyPr>
          <a:p>
            <a:pPr>
              <a:lnSpc>
                <a:spcPct val="150000"/>
              </a:lnSpc>
            </a:pPr>
            <a:r>
              <a:rPr lang="zh-CN" altLang="en-US"/>
              <a:t>3.5.5 当基坑出现下列现象时，应及时采取处理措施，处理后方可继续施工。</a:t>
            </a:r>
            <a:endParaRPr lang="zh-CN" altLang="en-US"/>
          </a:p>
          <a:p>
            <a:pPr>
              <a:lnSpc>
                <a:spcPct val="150000"/>
              </a:lnSpc>
            </a:pPr>
            <a:r>
              <a:rPr lang="zh-CN" altLang="en-US">
                <a:solidFill>
                  <a:srgbClr val="FF0000"/>
                </a:solidFill>
              </a:rPr>
              <a:t>1、支护结构或周边建筑物变形值超过设计变形控制值；</a:t>
            </a:r>
            <a:endParaRPr lang="zh-CN" altLang="en-US">
              <a:solidFill>
                <a:srgbClr val="FF0000"/>
              </a:solidFill>
            </a:endParaRPr>
          </a:p>
          <a:p>
            <a:pPr>
              <a:lnSpc>
                <a:spcPct val="150000"/>
              </a:lnSpc>
            </a:pPr>
            <a:r>
              <a:rPr lang="zh-CN" altLang="en-US">
                <a:solidFill>
                  <a:srgbClr val="FF0000"/>
                </a:solidFill>
              </a:rPr>
              <a:t>2、基坑侧壁出现大量漏水、流土，或基坑底部出现管涌；</a:t>
            </a:r>
            <a:endParaRPr lang="zh-CN" altLang="en-US">
              <a:solidFill>
                <a:srgbClr val="FF0000"/>
              </a:solidFill>
            </a:endParaRPr>
          </a:p>
          <a:p>
            <a:pPr>
              <a:lnSpc>
                <a:spcPct val="150000"/>
              </a:lnSpc>
            </a:pPr>
            <a:r>
              <a:rPr lang="zh-CN" altLang="en-US">
                <a:solidFill>
                  <a:srgbClr val="FF0000"/>
                </a:solidFill>
              </a:rPr>
              <a:t>3、 桩间土流失孔洞深度超过桩径。</a:t>
            </a:r>
            <a:endParaRPr lang="zh-CN" altLang="en-US">
              <a:solidFill>
                <a:srgbClr val="FF0000"/>
              </a:solidFill>
            </a:endParaRPr>
          </a:p>
        </p:txBody>
      </p:sp>
      <p:pic>
        <p:nvPicPr>
          <p:cNvPr id="5" name="图片 4" descr="src=http___img01.71360.com_file_read_www_M00_C2_9B_wKj0iWGDeL6Aa7UmAAn_qVuvLz0408.png&amp;refer=http___img01.71360.webp"/>
          <p:cNvPicPr>
            <a:picLocks noChangeAspect="1"/>
          </p:cNvPicPr>
          <p:nvPr/>
        </p:nvPicPr>
        <p:blipFill>
          <a:blip r:embed="rId1"/>
          <a:stretch>
            <a:fillRect/>
          </a:stretch>
        </p:blipFill>
        <p:spPr>
          <a:xfrm>
            <a:off x="1409065" y="3460750"/>
            <a:ext cx="3660775" cy="2746375"/>
          </a:xfrm>
          <a:prstGeom prst="rect">
            <a:avLst/>
          </a:prstGeom>
        </p:spPr>
      </p:pic>
      <p:grpSp>
        <p:nvGrpSpPr>
          <p:cNvPr id="10" name="组合 9"/>
          <p:cNvGrpSpPr/>
          <p:nvPr/>
        </p:nvGrpSpPr>
        <p:grpSpPr>
          <a:xfrm>
            <a:off x="6001385" y="3423285"/>
            <a:ext cx="4734560" cy="2820670"/>
            <a:chOff x="9714" y="1236"/>
            <a:chExt cx="7939" cy="5167"/>
          </a:xfrm>
        </p:grpSpPr>
        <p:pic>
          <p:nvPicPr>
            <p:cNvPr id="7" name="Picture 4" descr="C:\Users\Administrator\Desktop\IMG_63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4" y="1236"/>
              <a:ext cx="3189" cy="4252"/>
            </a:xfrm>
            <a:prstGeom prst="rect">
              <a:avLst/>
            </a:prstGeom>
            <a:extLst>
              <a:ext uri="{909E8E84-426E-40DD-AFC4-6F175D3DCCD1}">
                <a14:hiddenFill xmlns:a14="http://schemas.microsoft.com/office/drawing/2010/main">
                  <a:solidFill>
                    <a:srgbClr val="FFFFFF"/>
                  </a:solidFill>
                </a14:hiddenFill>
              </a:ext>
            </a:extLst>
          </p:spPr>
        </p:pic>
        <p:pic>
          <p:nvPicPr>
            <p:cNvPr id="8" name="Picture 3" descr="C:\Users\Administrator\Desktop\IMG_63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75" y="1694"/>
              <a:ext cx="3189" cy="4252"/>
            </a:xfrm>
            <a:prstGeom prst="rect">
              <a:avLst/>
            </a:prstGeom>
            <a:extLst>
              <a:ext uri="{909E8E84-426E-40DD-AFC4-6F175D3DCCD1}">
                <a14:hiddenFill xmlns:a14="http://schemas.microsoft.com/office/drawing/2010/main">
                  <a:solidFill>
                    <a:srgbClr val="FFFFFF"/>
                  </a:solidFill>
                </a14:hiddenFill>
              </a:ext>
            </a:extLst>
          </p:spPr>
        </p:pic>
        <p:pic>
          <p:nvPicPr>
            <p:cNvPr id="9" name="Picture 2" descr="C:\Users\Administrator\Desktop\IMG_63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65" y="2151"/>
              <a:ext cx="3189" cy="4252"/>
            </a:xfrm>
            <a:prstGeom prst="rect">
              <a:avLst/>
            </a:prstGeom>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 name="矩形 36"/>
          <p:cNvSpPr/>
          <p:nvPr/>
        </p:nvSpPr>
        <p:spPr>
          <a:xfrm>
            <a:off x="673630" y="5527085"/>
            <a:ext cx="4658567" cy="414020"/>
          </a:xfrm>
          <a:prstGeom prst="rect">
            <a:avLst/>
          </a:prstGeom>
        </p:spPr>
        <p:txBody>
          <a:bodyPr wrap="square">
            <a:spAutoFit/>
          </a:bodyPr>
          <a:p>
            <a:pPr fontAlgn="auto">
              <a:lnSpc>
                <a:spcPct val="150000"/>
              </a:lnSpc>
            </a:pPr>
            <a:r>
              <a:rPr lang="en-US" altLang="zh-CN"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支护结构或周边建筑物变形值超过</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设计变形控制值</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nvGrpSpPr>
          <p:cNvPr id="39" name="组合 38"/>
          <p:cNvGrpSpPr/>
          <p:nvPr/>
        </p:nvGrpSpPr>
        <p:grpSpPr>
          <a:xfrm>
            <a:off x="292429" y="2982787"/>
            <a:ext cx="5270977" cy="2268435"/>
            <a:chOff x="240466" y="2154584"/>
            <a:chExt cx="5272899" cy="2269262"/>
          </a:xfrm>
        </p:grpSpPr>
        <p:pic>
          <p:nvPicPr>
            <p:cNvPr id="54274" name="Picture 2" descr="http://img.mp.itc.cn/upload/20170329/ee2ee16641144b998f228d9608db9949_th.jpeg"/>
            <p:cNvPicPr>
              <a:picLocks noChangeAspect="1" noChangeArrowheads="1"/>
            </p:cNvPicPr>
            <p:nvPr/>
          </p:nvPicPr>
          <p:blipFill>
            <a:blip r:embed="rId1"/>
            <a:srcRect b="10472"/>
            <a:stretch>
              <a:fillRect/>
            </a:stretch>
          </p:blipFill>
          <p:spPr bwMode="auto">
            <a:xfrm>
              <a:off x="240466" y="2154584"/>
              <a:ext cx="3503229" cy="2268000"/>
            </a:xfrm>
            <a:prstGeom prst="rect">
              <a:avLst/>
            </a:prstGeom>
            <a:noFill/>
            <a:effectLst>
              <a:outerShdw blurRad="50800" dist="76200" dir="8100000" algn="tr" rotWithShape="0">
                <a:prstClr val="black">
                  <a:alpha val="69000"/>
                </a:prstClr>
              </a:outerShdw>
            </a:effectLst>
          </p:spPr>
        </p:pic>
        <p:pic>
          <p:nvPicPr>
            <p:cNvPr id="54276" name="Picture 4" descr="http://5b0988e595225.cdn.sohucs.com/images/20180406/ab704c1bbafa4caca75136844244793c.jpeg"/>
            <p:cNvPicPr>
              <a:picLocks noChangeAspect="1" noChangeArrowheads="1"/>
            </p:cNvPicPr>
            <p:nvPr/>
          </p:nvPicPr>
          <p:blipFill>
            <a:blip r:embed="rId2"/>
            <a:srcRect/>
            <a:stretch>
              <a:fillRect/>
            </a:stretch>
          </p:blipFill>
          <p:spPr bwMode="auto">
            <a:xfrm>
              <a:off x="3812365" y="2155846"/>
              <a:ext cx="1701000" cy="2268000"/>
            </a:xfrm>
            <a:prstGeom prst="rect">
              <a:avLst/>
            </a:prstGeom>
            <a:noFill/>
            <a:effectLst>
              <a:outerShdw blurRad="50800" dist="76200" dir="8100000" algn="tr" rotWithShape="0">
                <a:prstClr val="black">
                  <a:alpha val="69000"/>
                </a:prstClr>
              </a:outerShdw>
            </a:effectLst>
          </p:spPr>
        </p:pic>
      </p:grpSp>
      <p:pic>
        <p:nvPicPr>
          <p:cNvPr id="54278" name="Picture 6" descr="https://news.yantuchina.com/Upload/images/201408/53fa90152d529.jpg"/>
          <p:cNvPicPr>
            <a:picLocks noChangeAspect="1" noChangeArrowheads="1"/>
          </p:cNvPicPr>
          <p:nvPr/>
        </p:nvPicPr>
        <p:blipFill>
          <a:blip r:embed="rId3"/>
          <a:srcRect r="22849" b="17897"/>
          <a:stretch>
            <a:fillRect/>
          </a:stretch>
        </p:blipFill>
        <p:spPr bwMode="auto">
          <a:xfrm>
            <a:off x="5664237" y="2984048"/>
            <a:ext cx="2840567" cy="2267173"/>
          </a:xfrm>
          <a:prstGeom prst="rect">
            <a:avLst/>
          </a:prstGeom>
          <a:noFill/>
          <a:effectLst>
            <a:outerShdw blurRad="50800" dist="76200" dir="8100000" algn="tr" rotWithShape="0">
              <a:prstClr val="black">
                <a:alpha val="69000"/>
              </a:prstClr>
            </a:outerShdw>
          </a:effectLst>
        </p:spPr>
      </p:pic>
      <p:pic>
        <p:nvPicPr>
          <p:cNvPr id="54280" name="Picture 8" descr="http://5b0988e595225.cdn.sohucs.com/images/20190827/9c46cd78341b446f9fafed543d3e5ad8.jpeg"/>
          <p:cNvPicPr>
            <a:picLocks noChangeAspect="1" noChangeArrowheads="1"/>
          </p:cNvPicPr>
          <p:nvPr/>
        </p:nvPicPr>
        <p:blipFill>
          <a:blip r:embed="rId4"/>
          <a:srcRect l="4510"/>
          <a:stretch>
            <a:fillRect/>
          </a:stretch>
        </p:blipFill>
        <p:spPr bwMode="auto">
          <a:xfrm>
            <a:off x="8785095" y="716974"/>
            <a:ext cx="3024020" cy="2267173"/>
          </a:xfrm>
          <a:prstGeom prst="rect">
            <a:avLst/>
          </a:prstGeom>
          <a:noFill/>
          <a:effectLst>
            <a:outerShdw blurRad="50800" dist="76200" dir="8100000" algn="tr" rotWithShape="0">
              <a:prstClr val="black">
                <a:alpha val="69000"/>
              </a:prstClr>
            </a:outerShdw>
          </a:effectLst>
        </p:spPr>
      </p:pic>
      <p:pic>
        <p:nvPicPr>
          <p:cNvPr id="54282" name="Picture 10" descr="https://gimg2.baidu.com/image_search/src=http%3A%2F%2Fimg.mianfeiwendang.com%2Fpic%2Fa8b182dd618aaa73dfbea2c6%2F1-420-png_6_0_0_135_844_377_282_892.979_1262.879-560-0-850-560.jpg&amp;refer=http%3A%2F%2Fimg.mianfeiwendang.com&amp;app=2002&amp;size=f9999,10000&amp;q=a80&amp;n=0&amp;g=0n&amp;fmt=auto?sec=1654244887&amp;t=1b9be531ccb2425b0cf568c0d72a9bf3"/>
          <p:cNvPicPr>
            <a:picLocks noChangeAspect="1" noChangeArrowheads="1"/>
          </p:cNvPicPr>
          <p:nvPr/>
        </p:nvPicPr>
        <p:blipFill>
          <a:blip r:embed="rId5"/>
          <a:srcRect l="4510"/>
          <a:stretch>
            <a:fillRect/>
          </a:stretch>
        </p:blipFill>
        <p:spPr bwMode="auto">
          <a:xfrm>
            <a:off x="8785095" y="3643236"/>
            <a:ext cx="3024020" cy="2375134"/>
          </a:xfrm>
          <a:prstGeom prst="rect">
            <a:avLst/>
          </a:prstGeom>
          <a:noFill/>
          <a:effectLst>
            <a:outerShdw blurRad="50800" dist="76200" dir="8100000" algn="tr" rotWithShape="0">
              <a:prstClr val="black">
                <a:alpha val="69000"/>
              </a:prstClr>
            </a:outerShdw>
          </a:effectLst>
        </p:spPr>
      </p:pic>
      <p:sp>
        <p:nvSpPr>
          <p:cNvPr id="38" name="矩形 37"/>
          <p:cNvSpPr/>
          <p:nvPr/>
        </p:nvSpPr>
        <p:spPr>
          <a:xfrm>
            <a:off x="5664040" y="5491363"/>
            <a:ext cx="2840589" cy="414020"/>
          </a:xfrm>
          <a:prstGeom prst="rect">
            <a:avLst/>
          </a:prstGeom>
        </p:spPr>
        <p:txBody>
          <a:bodyPr wrap="square">
            <a:spAutoFit/>
          </a:bodyPr>
          <a:p>
            <a:pPr fontAlgn="auto">
              <a:lnSpc>
                <a:spcPct val="150000"/>
              </a:lnSpc>
            </a:pPr>
            <a:r>
              <a:rPr lang="en-US" altLang="zh-CN"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基坑侧壁出现</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大量漏水、流土</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1" name="矩形 40"/>
          <p:cNvSpPr/>
          <p:nvPr/>
        </p:nvSpPr>
        <p:spPr>
          <a:xfrm>
            <a:off x="8785095" y="3071940"/>
            <a:ext cx="3024020" cy="414020"/>
          </a:xfrm>
          <a:prstGeom prst="rect">
            <a:avLst/>
          </a:prstGeom>
        </p:spPr>
        <p:txBody>
          <a:bodyPr wrap="square">
            <a:spAutoFit/>
          </a:bodyPr>
          <a:p>
            <a:pPr fontAlgn="auto">
              <a:lnSpc>
                <a:spcPct val="150000"/>
              </a:lnSpc>
            </a:pPr>
            <a:r>
              <a:rPr lang="en-US" altLang="zh-CN"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基坑底部</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出现管涌</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2" name="矩形 41"/>
          <p:cNvSpPr/>
          <p:nvPr/>
        </p:nvSpPr>
        <p:spPr>
          <a:xfrm>
            <a:off x="8785095" y="6018370"/>
            <a:ext cx="3024020" cy="414020"/>
          </a:xfrm>
          <a:prstGeom prst="rect">
            <a:avLst/>
          </a:prstGeom>
        </p:spPr>
        <p:txBody>
          <a:bodyPr wrap="square">
            <a:spAutoFit/>
          </a:bodyPr>
          <a:p>
            <a:pPr fontAlgn="auto">
              <a:lnSpc>
                <a:spcPct val="150000"/>
              </a:lnSpc>
            </a:pPr>
            <a:r>
              <a:rPr lang="en-US" altLang="zh-CN"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4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桩间土流失孔洞</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深度超过桩径</a:t>
            </a:r>
            <a:r>
              <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sz="1400"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3" name="矩形 32"/>
          <p:cNvSpPr/>
          <p:nvPr/>
        </p:nvSpPr>
        <p:spPr>
          <a:xfrm>
            <a:off x="553343" y="1268551"/>
            <a:ext cx="7294880" cy="1014730"/>
          </a:xfrm>
          <a:prstGeom prst="rect">
            <a:avLst/>
          </a:prstGeom>
        </p:spPr>
        <p:txBody>
          <a:bodyPr wrap="none">
            <a:spAutoFit/>
          </a:bodyPr>
          <a:p>
            <a:pPr algn="l">
              <a:lnSpc>
                <a:spcPct val="150000"/>
              </a:lnSpc>
            </a:pPr>
            <a:r>
              <a:rPr lang="zh-CN" altLang="en-US" sz="2000" b="1" dirty="0">
                <a:latin typeface="微软雅黑" panose="020B0503020204020204" pitchFamily="34" charset="-122"/>
                <a:ea typeface="微软雅黑" panose="020B0503020204020204" pitchFamily="34" charset="-122"/>
              </a:rPr>
              <a:t>第五条：</a:t>
            </a:r>
            <a:r>
              <a:rPr lang="zh-CN" altLang="en-US" sz="2000" b="1" dirty="0">
                <a:solidFill>
                  <a:schemeClr val="accent4">
                    <a:lumMod val="75000"/>
                  </a:schemeClr>
                </a:solidFill>
                <a:latin typeface="微软雅黑" panose="020B0503020204020204" pitchFamily="34" charset="-122"/>
                <a:ea typeface="微软雅黑" panose="020B0503020204020204" pitchFamily="34" charset="-122"/>
              </a:rPr>
              <a:t>基坑工程</a:t>
            </a:r>
            <a:r>
              <a:rPr lang="zh-CN" altLang="en-US" sz="2000" b="1" dirty="0">
                <a:latin typeface="微软雅黑" panose="020B0503020204020204" pitchFamily="34" charset="-122"/>
                <a:ea typeface="微软雅黑" panose="020B0503020204020204" pitchFamily="34" charset="-122"/>
              </a:rPr>
              <a:t>有下列情形之一的，应判定为重大事故隐患：</a:t>
            </a:r>
            <a:endParaRPr lang="zh-CN" altLang="en-US" sz="2000" b="1" dirty="0">
              <a:latin typeface="微软雅黑" panose="020B0503020204020204" pitchFamily="34" charset="-122"/>
              <a:ea typeface="微软雅黑" panose="020B0503020204020204" pitchFamily="34" charset="-122"/>
            </a:endParaRPr>
          </a:p>
          <a:p>
            <a:pPr algn="l">
              <a:lnSpc>
                <a:spcPct val="150000"/>
              </a:lnSpc>
            </a:pPr>
            <a:r>
              <a:rPr lang="zh-CN" altLang="en-US" sz="2000" b="1" dirty="0">
                <a:latin typeface="微软雅黑" panose="020B0503020204020204" pitchFamily="34" charset="-122"/>
                <a:ea typeface="微软雅黑" panose="020B0503020204020204" pitchFamily="34" charset="-122"/>
              </a:rPr>
              <a:t>（四）有下列基坑坍塌风险预兆之一，且未及时处理</a:t>
            </a:r>
            <a:r>
              <a:rPr lang="en-US" altLang="zh-CN" sz="2000" b="1" dirty="0">
                <a:latin typeface="微软雅黑" panose="020B0503020204020204" pitchFamily="34" charset="-122"/>
                <a:ea typeface="微软雅黑" panose="020B0503020204020204" pitchFamily="34" charset="-122"/>
              </a:rPr>
              <a:t>:</a:t>
            </a:r>
            <a:endParaRPr lang="en-US" altLang="zh-CN" sz="20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097280" y="320040"/>
            <a:ext cx="3637915" cy="460375"/>
          </a:xfrm>
          <a:prstGeom prst="rect">
            <a:avLst/>
          </a:prstGeom>
          <a:noFill/>
        </p:spPr>
        <p:txBody>
          <a:bodyPr wrap="square" rtlCol="0" anchor="t">
            <a:spAutoFit/>
          </a:bodyPr>
          <a:p>
            <a:r>
              <a:rPr lang="zh-CN" altLang="en-US" sz="2400" b="1">
                <a:latin typeface="+mn-ea"/>
                <a:sym typeface="+mn-ea"/>
              </a:rPr>
              <a:t>《重大事故隐患判定标准》</a:t>
            </a:r>
            <a:endParaRPr lang="zh-CN" altLang="en-US" sz="2400" b="1">
              <a:latin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strVal val="#ppt_h"/>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54278"/>
                                        </p:tgtEl>
                                        <p:attrNameLst>
                                          <p:attrName>style.visibility</p:attrName>
                                        </p:attrNameLst>
                                      </p:cBhvr>
                                      <p:to>
                                        <p:strVal val="visible"/>
                                      </p:to>
                                    </p:set>
                                    <p:anim calcmode="lin" valueType="num">
                                      <p:cBhvr>
                                        <p:cTn id="17" dur="500" fill="hold"/>
                                        <p:tgtEl>
                                          <p:spTgt spid="54278"/>
                                        </p:tgtEl>
                                        <p:attrNameLst>
                                          <p:attrName>ppt_w</p:attrName>
                                        </p:attrNameLst>
                                      </p:cBhvr>
                                      <p:tavLst>
                                        <p:tav tm="0">
                                          <p:val>
                                            <p:fltVal val="0"/>
                                          </p:val>
                                        </p:tav>
                                        <p:tav tm="100000">
                                          <p:val>
                                            <p:strVal val="#ppt_w"/>
                                          </p:val>
                                        </p:tav>
                                      </p:tavLst>
                                    </p:anim>
                                    <p:anim calcmode="lin" valueType="num">
                                      <p:cBhvr>
                                        <p:cTn id="18" dur="500" fill="hold"/>
                                        <p:tgtEl>
                                          <p:spTgt spid="54278"/>
                                        </p:tgtEl>
                                        <p:attrNameLst>
                                          <p:attrName>ppt_h</p:attrName>
                                        </p:attrNameLst>
                                      </p:cBhvr>
                                      <p:tavLst>
                                        <p:tav tm="0">
                                          <p:val>
                                            <p:strVal val="#ppt_h"/>
                                          </p:val>
                                        </p:tav>
                                        <p:tav tm="100000">
                                          <p:val>
                                            <p:strVal val="#ppt_h"/>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7" presetClass="entr" presetSubtype="10" fill="hold" nodeType="afterEffect">
                                  <p:stCondLst>
                                    <p:cond delay="0"/>
                                  </p:stCondLst>
                                  <p:childTnLst>
                                    <p:set>
                                      <p:cBhvr>
                                        <p:cTn id="26" dur="1" fill="hold">
                                          <p:stCondLst>
                                            <p:cond delay="0"/>
                                          </p:stCondLst>
                                        </p:cTn>
                                        <p:tgtEl>
                                          <p:spTgt spid="54280"/>
                                        </p:tgtEl>
                                        <p:attrNameLst>
                                          <p:attrName>style.visibility</p:attrName>
                                        </p:attrNameLst>
                                      </p:cBhvr>
                                      <p:to>
                                        <p:strVal val="visible"/>
                                      </p:to>
                                    </p:set>
                                    <p:anim calcmode="lin" valueType="num">
                                      <p:cBhvr>
                                        <p:cTn id="27" dur="500" fill="hold"/>
                                        <p:tgtEl>
                                          <p:spTgt spid="54280"/>
                                        </p:tgtEl>
                                        <p:attrNameLst>
                                          <p:attrName>ppt_w</p:attrName>
                                        </p:attrNameLst>
                                      </p:cBhvr>
                                      <p:tavLst>
                                        <p:tav tm="0">
                                          <p:val>
                                            <p:fltVal val="0"/>
                                          </p:val>
                                        </p:tav>
                                        <p:tav tm="100000">
                                          <p:val>
                                            <p:strVal val="#ppt_w"/>
                                          </p:val>
                                        </p:tav>
                                      </p:tavLst>
                                    </p:anim>
                                    <p:anim calcmode="lin" valueType="num">
                                      <p:cBhvr>
                                        <p:cTn id="28" dur="500" fill="hold"/>
                                        <p:tgtEl>
                                          <p:spTgt spid="54280"/>
                                        </p:tgtEl>
                                        <p:attrNameLst>
                                          <p:attrName>ppt_h</p:attrName>
                                        </p:attrNameLst>
                                      </p:cBhvr>
                                      <p:tavLst>
                                        <p:tav tm="0">
                                          <p:val>
                                            <p:strVal val="#ppt_h"/>
                                          </p:val>
                                        </p:tav>
                                        <p:tav tm="100000">
                                          <p:val>
                                            <p:strVal val="#ppt_h"/>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1000"/>
                                        <p:tgtEl>
                                          <p:spTgt spid="41"/>
                                        </p:tgtEl>
                                      </p:cBhvr>
                                    </p:animEffect>
                                    <p:anim calcmode="lin" valueType="num">
                                      <p:cBhvr>
                                        <p:cTn id="32" dur="1000" fill="hold"/>
                                        <p:tgtEl>
                                          <p:spTgt spid="41"/>
                                        </p:tgtEl>
                                        <p:attrNameLst>
                                          <p:attrName>ppt_x</p:attrName>
                                        </p:attrNameLst>
                                      </p:cBhvr>
                                      <p:tavLst>
                                        <p:tav tm="0">
                                          <p:val>
                                            <p:strVal val="#ppt_x"/>
                                          </p:val>
                                        </p:tav>
                                        <p:tav tm="100000">
                                          <p:val>
                                            <p:strVal val="#ppt_x"/>
                                          </p:val>
                                        </p:tav>
                                      </p:tavLst>
                                    </p:anim>
                                    <p:anim calcmode="lin" valueType="num">
                                      <p:cBhvr>
                                        <p:cTn id="33" dur="1000" fill="hold"/>
                                        <p:tgtEl>
                                          <p:spTgt spid="41"/>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17" presetClass="entr" presetSubtype="10" fill="hold" nodeType="afterEffect">
                                  <p:stCondLst>
                                    <p:cond delay="0"/>
                                  </p:stCondLst>
                                  <p:childTnLst>
                                    <p:set>
                                      <p:cBhvr>
                                        <p:cTn id="36" dur="1" fill="hold">
                                          <p:stCondLst>
                                            <p:cond delay="0"/>
                                          </p:stCondLst>
                                        </p:cTn>
                                        <p:tgtEl>
                                          <p:spTgt spid="54282"/>
                                        </p:tgtEl>
                                        <p:attrNameLst>
                                          <p:attrName>style.visibility</p:attrName>
                                        </p:attrNameLst>
                                      </p:cBhvr>
                                      <p:to>
                                        <p:strVal val="visible"/>
                                      </p:to>
                                    </p:set>
                                    <p:anim calcmode="lin" valueType="num">
                                      <p:cBhvr>
                                        <p:cTn id="37" dur="500" fill="hold"/>
                                        <p:tgtEl>
                                          <p:spTgt spid="54282"/>
                                        </p:tgtEl>
                                        <p:attrNameLst>
                                          <p:attrName>ppt_w</p:attrName>
                                        </p:attrNameLst>
                                      </p:cBhvr>
                                      <p:tavLst>
                                        <p:tav tm="0">
                                          <p:val>
                                            <p:fltVal val="0"/>
                                          </p:val>
                                        </p:tav>
                                        <p:tav tm="100000">
                                          <p:val>
                                            <p:strVal val="#ppt_w"/>
                                          </p:val>
                                        </p:tav>
                                      </p:tavLst>
                                    </p:anim>
                                    <p:anim calcmode="lin" valueType="num">
                                      <p:cBhvr>
                                        <p:cTn id="38" dur="500" fill="hold"/>
                                        <p:tgtEl>
                                          <p:spTgt spid="54282"/>
                                        </p:tgtEl>
                                        <p:attrNameLst>
                                          <p:attrName>ppt_h</p:attrName>
                                        </p:attrNameLst>
                                      </p:cBhvr>
                                      <p:tavLst>
                                        <p:tav tm="0">
                                          <p:val>
                                            <p:strVal val="#ppt_h"/>
                                          </p:val>
                                        </p:tav>
                                        <p:tav tm="100000">
                                          <p:val>
                                            <p:strVal val="#ppt_h"/>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1000"/>
                                        <p:tgtEl>
                                          <p:spTgt spid="42"/>
                                        </p:tgtEl>
                                      </p:cBhvr>
                                    </p:animEffect>
                                    <p:anim calcmode="lin" valueType="num">
                                      <p:cBhvr>
                                        <p:cTn id="42" dur="1000" fill="hold"/>
                                        <p:tgtEl>
                                          <p:spTgt spid="42"/>
                                        </p:tgtEl>
                                        <p:attrNameLst>
                                          <p:attrName>ppt_x</p:attrName>
                                        </p:attrNameLst>
                                      </p:cBhvr>
                                      <p:tavLst>
                                        <p:tav tm="0">
                                          <p:val>
                                            <p:strVal val="#ppt_x"/>
                                          </p:val>
                                        </p:tav>
                                        <p:tav tm="100000">
                                          <p:val>
                                            <p:strVal val="#ppt_x"/>
                                          </p:val>
                                        </p:tav>
                                      </p:tavLst>
                                    </p:anim>
                                    <p:anim calcmode="lin" valueType="num">
                                      <p:cBhvr>
                                        <p:cTn id="43" dur="1000" fill="hold"/>
                                        <p:tgtEl>
                                          <p:spTgt spid="42"/>
                                        </p:tgtEl>
                                        <p:attrNameLst>
                                          <p:attrName>ppt_y</p:attrName>
                                        </p:attrNameLst>
                                      </p:cBhvr>
                                      <p:tavLst>
                                        <p:tav tm="0">
                                          <p:val>
                                            <p:strVal val="#ppt_y+.1"/>
                                          </p:val>
                                        </p:tav>
                                        <p:tav tm="100000">
                                          <p:val>
                                            <p:strVal val="#ppt_y"/>
                                          </p:val>
                                        </p:tav>
                                      </p:tavLst>
                                    </p:anim>
                                  </p:childTnLst>
                                </p:cTn>
                              </p:par>
                              <p:par>
                                <p:cTn id="44" presetID="29"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1000" fill="hold"/>
                                        <p:tgtEl>
                                          <p:spTgt spid="33"/>
                                        </p:tgtEl>
                                        <p:attrNameLst>
                                          <p:attrName>ppt_x</p:attrName>
                                        </p:attrNameLst>
                                      </p:cBhvr>
                                      <p:tavLst>
                                        <p:tav tm="0">
                                          <p:val>
                                            <p:strVal val="#ppt_x-.2"/>
                                          </p:val>
                                        </p:tav>
                                        <p:tav tm="100000">
                                          <p:val>
                                            <p:strVal val="#ppt_x"/>
                                          </p:val>
                                        </p:tav>
                                      </p:tavLst>
                                    </p:anim>
                                    <p:anim calcmode="lin" valueType="num">
                                      <p:cBhvr>
                                        <p:cTn id="47" dur="1000" fill="hold"/>
                                        <p:tgtEl>
                                          <p:spTgt spid="33"/>
                                        </p:tgtEl>
                                        <p:attrNameLst>
                                          <p:attrName>ppt_y</p:attrName>
                                        </p:attrNameLst>
                                      </p:cBhvr>
                                      <p:tavLst>
                                        <p:tav tm="0">
                                          <p:val>
                                            <p:strVal val="#ppt_y"/>
                                          </p:val>
                                        </p:tav>
                                        <p:tav tm="100000">
                                          <p:val>
                                            <p:strVal val="#ppt_y"/>
                                          </p:val>
                                        </p:tav>
                                      </p:tavLst>
                                    </p:anim>
                                    <p:animEffect transition="in" filter="wipe(right)" prLst="gradientSize: 0.1">
                                      <p:cBhvr>
                                        <p:cTn id="4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1" grpId="0"/>
      <p:bldP spid="42" grpId="0"/>
      <p:bldP spid="3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t>坍塌</a:t>
            </a:r>
          </a:p>
        </p:txBody>
      </p:sp>
      <p:sp>
        <p:nvSpPr>
          <p:cNvPr id="3" name="文本框 2"/>
          <p:cNvSpPr txBox="1"/>
          <p:nvPr/>
        </p:nvSpPr>
        <p:spPr>
          <a:xfrm>
            <a:off x="1068070" y="1071880"/>
            <a:ext cx="4756150" cy="1337945"/>
          </a:xfrm>
          <a:prstGeom prst="rect">
            <a:avLst/>
          </a:prstGeom>
          <a:noFill/>
        </p:spPr>
        <p:txBody>
          <a:bodyPr wrap="square" rtlCol="0" anchor="t">
            <a:spAutoFit/>
          </a:bodyPr>
          <a:p>
            <a:pPr>
              <a:lnSpc>
                <a:spcPct val="150000"/>
              </a:lnSpc>
            </a:pPr>
            <a:r>
              <a:rPr lang="zh-CN" altLang="en-US"/>
              <a:t>3.5.6 当桩基成孔施工中发现斜孔、弯孔、缩孔、塌孔或沿护筒周围冒浆及地面沉陷等现象时，应及时采取处理措施。</a:t>
            </a:r>
            <a:endParaRPr lang="zh-CN" altLang="en-US"/>
          </a:p>
        </p:txBody>
      </p:sp>
      <p:sp>
        <p:nvSpPr>
          <p:cNvPr id="4" name="文本框 3"/>
          <p:cNvSpPr txBox="1"/>
          <p:nvPr/>
        </p:nvSpPr>
        <p:spPr>
          <a:xfrm>
            <a:off x="1067435" y="2409825"/>
            <a:ext cx="4756785" cy="922020"/>
          </a:xfrm>
          <a:prstGeom prst="rect">
            <a:avLst/>
          </a:prstGeom>
          <a:noFill/>
        </p:spPr>
        <p:txBody>
          <a:bodyPr wrap="square" rtlCol="0" anchor="t">
            <a:spAutoFit/>
          </a:bodyPr>
          <a:p>
            <a:pPr>
              <a:lnSpc>
                <a:spcPct val="150000"/>
              </a:lnSpc>
            </a:pPr>
            <a:r>
              <a:rPr lang="zh-CN" altLang="en-US"/>
              <a:t>3.5.7 基坑回填应在具有挡土功能的结构强度达到设计要求后进行。</a:t>
            </a:r>
            <a:endParaRPr lang="zh-CN" altLang="en-US"/>
          </a:p>
        </p:txBody>
      </p:sp>
      <p:sp>
        <p:nvSpPr>
          <p:cNvPr id="5" name="文本框 4"/>
          <p:cNvSpPr txBox="1"/>
          <p:nvPr/>
        </p:nvSpPr>
        <p:spPr>
          <a:xfrm>
            <a:off x="1068070" y="3331845"/>
            <a:ext cx="4756150" cy="1337945"/>
          </a:xfrm>
          <a:prstGeom prst="rect">
            <a:avLst/>
          </a:prstGeom>
          <a:noFill/>
        </p:spPr>
        <p:txBody>
          <a:bodyPr wrap="square" rtlCol="0" anchor="t">
            <a:spAutoFit/>
          </a:bodyPr>
          <a:p>
            <a:pPr>
              <a:lnSpc>
                <a:spcPct val="150000"/>
              </a:lnSpc>
            </a:pPr>
            <a:r>
              <a:rPr lang="zh-CN" altLang="en-US"/>
              <a:t>3.5.8 </a:t>
            </a:r>
            <a:r>
              <a:rPr lang="zh-CN" altLang="en-US">
                <a:solidFill>
                  <a:srgbClr val="FF0000"/>
                </a:solidFill>
              </a:rPr>
              <a:t>回填土应控制土料含水率及分层压实厚度等参数，严禁使用淤泥、沼泽</a:t>
            </a:r>
            <a:r>
              <a:rPr lang="zh-CN" altLang="en-US">
                <a:solidFill>
                  <a:srgbClr val="FF0000"/>
                </a:solidFill>
                <a:sym typeface="+mn-ea"/>
              </a:rPr>
              <a:t>土</a:t>
            </a:r>
            <a:r>
              <a:rPr lang="zh-CN" altLang="en-US">
                <a:solidFill>
                  <a:srgbClr val="FF0000"/>
                </a:solidFill>
              </a:rPr>
              <a:t>、泥炭土、冻</a:t>
            </a:r>
            <a:r>
              <a:rPr lang="zh-CN" altLang="en-US">
                <a:solidFill>
                  <a:srgbClr val="FF0000"/>
                </a:solidFill>
                <a:sym typeface="+mn-ea"/>
              </a:rPr>
              <a:t>土</a:t>
            </a:r>
            <a:r>
              <a:rPr lang="zh-CN" altLang="en-US">
                <a:solidFill>
                  <a:srgbClr val="FF0000"/>
                </a:solidFill>
              </a:rPr>
              <a:t>、有机土或含生活垃圾的土</a:t>
            </a:r>
            <a:r>
              <a:rPr lang="zh-CN" altLang="en-US"/>
              <a:t>。</a:t>
            </a:r>
            <a:endParaRPr lang="zh-CN" altLang="en-US"/>
          </a:p>
        </p:txBody>
      </p:sp>
      <p:pic>
        <p:nvPicPr>
          <p:cNvPr id="2494" name="内容占位符 2493"/>
          <p:cNvPicPr>
            <a:picLocks noChangeAspect="1"/>
          </p:cNvPicPr>
          <p:nvPr/>
        </p:nvPicPr>
        <p:blipFill>
          <a:blip r:embed="rId1"/>
          <a:stretch>
            <a:fillRect/>
          </a:stretch>
        </p:blipFill>
        <p:spPr>
          <a:xfrm>
            <a:off x="6921500" y="925830"/>
            <a:ext cx="4714240" cy="3537585"/>
          </a:xfrm>
          <a:prstGeom prst="rect">
            <a:avLst/>
          </a:prstGeom>
          <a:noFill/>
          <a:ln w="9525">
            <a:noFill/>
          </a:ln>
        </p:spPr>
      </p:pic>
      <p:graphicFrame>
        <p:nvGraphicFramePr>
          <p:cNvPr id="6" name="表格 5"/>
          <p:cNvGraphicFramePr/>
          <p:nvPr>
            <p:custDataLst>
              <p:tags r:id="rId2"/>
            </p:custDataLst>
          </p:nvPr>
        </p:nvGraphicFramePr>
        <p:xfrm>
          <a:off x="6162675" y="4669790"/>
          <a:ext cx="5473065" cy="1905000"/>
        </p:xfrm>
        <a:graphic>
          <a:graphicData uri="http://schemas.openxmlformats.org/drawingml/2006/table">
            <a:tbl>
              <a:tblPr firstRow="1" bandRow="1">
                <a:tableStyleId>{5C22544A-7EE6-4342-B048-85BDC9FD1C3A}</a:tableStyleId>
              </a:tblPr>
              <a:tblGrid>
                <a:gridCol w="1795780"/>
                <a:gridCol w="1924685"/>
                <a:gridCol w="1752600"/>
              </a:tblGrid>
              <a:tr h="381000">
                <a:tc>
                  <a:txBody>
                    <a:bodyPr/>
                    <a:p>
                      <a:pPr algn="ctr">
                        <a:buNone/>
                      </a:pPr>
                      <a:r>
                        <a:rPr lang="zh-CN" altLang="en-US" sz="1600">
                          <a:latin typeface="宋体" panose="02010600030101010101" pitchFamily="2" charset="-122"/>
                          <a:ea typeface="宋体" panose="02010600030101010101" pitchFamily="2" charset="-122"/>
                        </a:rPr>
                        <a:t>压实机具</a:t>
                      </a:r>
                      <a:endParaRPr lang="zh-CN" altLang="en-US" sz="1600">
                        <a:latin typeface="宋体" panose="02010600030101010101" pitchFamily="2" charset="-122"/>
                        <a:ea typeface="宋体" panose="02010600030101010101" pitchFamily="2" charset="-122"/>
                      </a:endParaRPr>
                    </a:p>
                  </a:txBody>
                  <a:tcPr/>
                </a:tc>
                <a:tc>
                  <a:txBody>
                    <a:bodyPr/>
                    <a:p>
                      <a:pPr algn="ctr">
                        <a:buNone/>
                      </a:pPr>
                      <a:r>
                        <a:rPr lang="zh-CN" altLang="en-US" sz="1600">
                          <a:latin typeface="宋体" panose="02010600030101010101" pitchFamily="2" charset="-122"/>
                          <a:ea typeface="宋体" panose="02010600030101010101" pitchFamily="2" charset="-122"/>
                        </a:rPr>
                        <a:t>分层厚度</a:t>
                      </a:r>
                      <a:endParaRPr lang="zh-CN" altLang="en-US" sz="1600">
                        <a:latin typeface="宋体" panose="02010600030101010101" pitchFamily="2" charset="-122"/>
                        <a:ea typeface="宋体" panose="02010600030101010101" pitchFamily="2" charset="-122"/>
                      </a:endParaRPr>
                    </a:p>
                  </a:txBody>
                  <a:tcPr/>
                </a:tc>
                <a:tc>
                  <a:txBody>
                    <a:bodyPr/>
                    <a:p>
                      <a:pPr algn="ctr">
                        <a:buNone/>
                      </a:pPr>
                      <a:r>
                        <a:rPr lang="zh-CN" altLang="en-US" sz="1600">
                          <a:latin typeface="宋体" panose="02010600030101010101" pitchFamily="2" charset="-122"/>
                          <a:ea typeface="宋体" panose="02010600030101010101" pitchFamily="2" charset="-122"/>
                        </a:rPr>
                        <a:t>每层压实遍数</a:t>
                      </a:r>
                      <a:endParaRPr lang="zh-CN" altLang="en-US" sz="1600">
                        <a:latin typeface="宋体" panose="02010600030101010101" pitchFamily="2" charset="-122"/>
                        <a:ea typeface="宋体" panose="02010600030101010101" pitchFamily="2" charset="-122"/>
                      </a:endParaRPr>
                    </a:p>
                  </a:txBody>
                  <a:tcPr/>
                </a:tc>
              </a:tr>
              <a:tr h="381000">
                <a:tc>
                  <a:txBody>
                    <a:bodyPr/>
                    <a:p>
                      <a:pPr algn="ctr">
                        <a:buNone/>
                      </a:pPr>
                      <a:r>
                        <a:rPr lang="zh-CN" altLang="en-US" sz="1600">
                          <a:latin typeface="宋体" panose="02010600030101010101" pitchFamily="2" charset="-122"/>
                          <a:ea typeface="宋体" panose="02010600030101010101" pitchFamily="2" charset="-122"/>
                        </a:rPr>
                        <a:t>平碾</a:t>
                      </a:r>
                      <a:endParaRPr lang="zh-CN" altLang="en-US" sz="1600">
                        <a:latin typeface="宋体" panose="02010600030101010101" pitchFamily="2" charset="-122"/>
                        <a:ea typeface="宋体" panose="02010600030101010101" pitchFamily="2" charset="-122"/>
                      </a:endParaRPr>
                    </a:p>
                  </a:txBody>
                  <a:tcPr/>
                </a:tc>
                <a:tc>
                  <a:txBody>
                    <a:bodyPr/>
                    <a:p>
                      <a:pPr algn="ctr">
                        <a:buNone/>
                      </a:pPr>
                      <a:r>
                        <a:rPr lang="en-US" altLang="zh-CN" sz="1600">
                          <a:latin typeface="宋体" panose="02010600030101010101" pitchFamily="2" charset="-122"/>
                          <a:ea typeface="宋体" panose="02010600030101010101" pitchFamily="2" charset="-122"/>
                        </a:rPr>
                        <a:t>250~300</a:t>
                      </a:r>
                      <a:endParaRPr lang="en-US" altLang="zh-CN" sz="1600">
                        <a:latin typeface="宋体" panose="02010600030101010101" pitchFamily="2" charset="-122"/>
                        <a:ea typeface="宋体" panose="02010600030101010101" pitchFamily="2" charset="-122"/>
                      </a:endParaRPr>
                    </a:p>
                  </a:txBody>
                  <a:tcPr/>
                </a:tc>
                <a:tc>
                  <a:txBody>
                    <a:bodyPr/>
                    <a:p>
                      <a:pPr algn="ctr">
                        <a:buNone/>
                      </a:pPr>
                      <a:r>
                        <a:rPr lang="en-US" altLang="zh-CN" sz="1600">
                          <a:latin typeface="宋体" panose="02010600030101010101" pitchFamily="2" charset="-122"/>
                          <a:ea typeface="宋体" panose="02010600030101010101" pitchFamily="2" charset="-122"/>
                        </a:rPr>
                        <a:t>6~8</a:t>
                      </a:r>
                      <a:endParaRPr lang="en-US" altLang="zh-CN" sz="1600">
                        <a:latin typeface="宋体" panose="02010600030101010101" pitchFamily="2" charset="-122"/>
                        <a:ea typeface="宋体" panose="02010600030101010101" pitchFamily="2" charset="-122"/>
                      </a:endParaRPr>
                    </a:p>
                  </a:txBody>
                  <a:tcPr/>
                </a:tc>
              </a:tr>
              <a:tr h="381000">
                <a:tc>
                  <a:txBody>
                    <a:bodyPr/>
                    <a:p>
                      <a:pPr algn="ctr">
                        <a:buNone/>
                      </a:pPr>
                      <a:r>
                        <a:rPr lang="zh-CN" altLang="en-US" sz="1600">
                          <a:latin typeface="宋体" panose="02010600030101010101" pitchFamily="2" charset="-122"/>
                          <a:ea typeface="宋体" panose="02010600030101010101" pitchFamily="2" charset="-122"/>
                          <a:sym typeface="+mn-ea"/>
                        </a:rPr>
                        <a:t>振动压实机</a:t>
                      </a:r>
                      <a:endParaRPr lang="zh-CN" altLang="en-US" sz="1600">
                        <a:latin typeface="宋体" panose="02010600030101010101" pitchFamily="2" charset="-122"/>
                        <a:ea typeface="宋体" panose="02010600030101010101" pitchFamily="2" charset="-122"/>
                        <a:sym typeface="+mn-ea"/>
                      </a:endParaRPr>
                    </a:p>
                  </a:txBody>
                  <a:tcPr/>
                </a:tc>
                <a:tc>
                  <a:txBody>
                    <a:bodyPr/>
                    <a:p>
                      <a:pPr algn="ctr">
                        <a:buNone/>
                      </a:pPr>
                      <a:r>
                        <a:rPr lang="en-US" altLang="zh-CN" sz="1600">
                          <a:latin typeface="宋体" panose="02010600030101010101" pitchFamily="2" charset="-122"/>
                          <a:ea typeface="宋体" panose="02010600030101010101" pitchFamily="2" charset="-122"/>
                        </a:rPr>
                        <a:t>250~350</a:t>
                      </a:r>
                      <a:endParaRPr lang="en-US" altLang="zh-CN" sz="1600">
                        <a:latin typeface="宋体" panose="02010600030101010101" pitchFamily="2" charset="-122"/>
                        <a:ea typeface="宋体" panose="02010600030101010101" pitchFamily="2" charset="-122"/>
                      </a:endParaRPr>
                    </a:p>
                  </a:txBody>
                  <a:tcPr/>
                </a:tc>
                <a:tc>
                  <a:txBody>
                    <a:bodyPr/>
                    <a:p>
                      <a:pPr algn="ctr">
                        <a:buNone/>
                      </a:pPr>
                      <a:r>
                        <a:rPr lang="en-US" altLang="zh-CN" sz="1600">
                          <a:latin typeface="宋体" panose="02010600030101010101" pitchFamily="2" charset="-122"/>
                          <a:ea typeface="宋体" panose="02010600030101010101" pitchFamily="2" charset="-122"/>
                        </a:rPr>
                        <a:t>3~4</a:t>
                      </a:r>
                      <a:endParaRPr lang="en-US" altLang="zh-CN" sz="1600">
                        <a:latin typeface="宋体" panose="02010600030101010101" pitchFamily="2" charset="-122"/>
                        <a:ea typeface="宋体" panose="02010600030101010101" pitchFamily="2" charset="-122"/>
                      </a:endParaRPr>
                    </a:p>
                  </a:txBody>
                  <a:tcPr/>
                </a:tc>
              </a:tr>
              <a:tr h="381000">
                <a:tc>
                  <a:txBody>
                    <a:bodyPr/>
                    <a:p>
                      <a:pPr algn="ctr">
                        <a:buNone/>
                      </a:pPr>
                      <a:r>
                        <a:rPr lang="zh-CN" altLang="en-US" sz="1600">
                          <a:latin typeface="宋体" panose="02010600030101010101" pitchFamily="2" charset="-122"/>
                          <a:ea typeface="宋体" panose="02010600030101010101" pitchFamily="2" charset="-122"/>
                          <a:sym typeface="+mn-ea"/>
                        </a:rPr>
                        <a:t>柴油打夯</a:t>
                      </a:r>
                      <a:endParaRPr lang="zh-CN" altLang="en-US" sz="1600">
                        <a:latin typeface="宋体" panose="02010600030101010101" pitchFamily="2" charset="-122"/>
                        <a:ea typeface="宋体" panose="02010600030101010101" pitchFamily="2" charset="-122"/>
                        <a:sym typeface="+mn-ea"/>
                      </a:endParaRPr>
                    </a:p>
                  </a:txBody>
                  <a:tcPr/>
                </a:tc>
                <a:tc>
                  <a:txBody>
                    <a:bodyPr/>
                    <a:p>
                      <a:pPr algn="ctr">
                        <a:buNone/>
                      </a:pPr>
                      <a:r>
                        <a:rPr lang="en-US" altLang="zh-CN" sz="1600">
                          <a:latin typeface="宋体" panose="02010600030101010101" pitchFamily="2" charset="-122"/>
                          <a:ea typeface="宋体" panose="02010600030101010101" pitchFamily="2" charset="-122"/>
                        </a:rPr>
                        <a:t>200~250</a:t>
                      </a:r>
                      <a:endParaRPr lang="en-US" altLang="zh-CN" sz="1600">
                        <a:latin typeface="宋体" panose="02010600030101010101" pitchFamily="2" charset="-122"/>
                        <a:ea typeface="宋体" panose="02010600030101010101" pitchFamily="2" charset="-122"/>
                      </a:endParaRPr>
                    </a:p>
                  </a:txBody>
                  <a:tcPr/>
                </a:tc>
                <a:tc>
                  <a:txBody>
                    <a:bodyPr/>
                    <a:p>
                      <a:pPr algn="ctr">
                        <a:buNone/>
                      </a:pPr>
                      <a:r>
                        <a:rPr lang="zh-CN" altLang="en-US" sz="1600">
                          <a:latin typeface="宋体" panose="02010600030101010101" pitchFamily="2" charset="-122"/>
                          <a:ea typeface="宋体" panose="02010600030101010101" pitchFamily="2" charset="-122"/>
                        </a:rPr>
                        <a:t>3~4</a:t>
                      </a:r>
                      <a:endParaRPr lang="zh-CN" altLang="en-US" sz="1600">
                        <a:latin typeface="宋体" panose="02010600030101010101" pitchFamily="2" charset="-122"/>
                        <a:ea typeface="宋体" panose="02010600030101010101" pitchFamily="2" charset="-122"/>
                      </a:endParaRPr>
                    </a:p>
                  </a:txBody>
                  <a:tcPr/>
                </a:tc>
              </a:tr>
              <a:tr h="381000">
                <a:tc>
                  <a:txBody>
                    <a:bodyPr/>
                    <a:p>
                      <a:pPr algn="ctr">
                        <a:buNone/>
                      </a:pPr>
                      <a:r>
                        <a:rPr lang="zh-CN" altLang="en-US" sz="1600">
                          <a:latin typeface="宋体" panose="02010600030101010101" pitchFamily="2" charset="-122"/>
                          <a:ea typeface="宋体" panose="02010600030101010101" pitchFamily="2" charset="-122"/>
                        </a:rPr>
                        <a:t>人工打夯</a:t>
                      </a:r>
                      <a:endParaRPr lang="zh-CN" altLang="en-US" sz="1600">
                        <a:latin typeface="宋体" panose="02010600030101010101" pitchFamily="2" charset="-122"/>
                        <a:ea typeface="宋体" panose="02010600030101010101" pitchFamily="2" charset="-122"/>
                      </a:endParaRPr>
                    </a:p>
                  </a:txBody>
                  <a:tcPr/>
                </a:tc>
                <a:tc>
                  <a:txBody>
                    <a:bodyPr/>
                    <a:p>
                      <a:pPr algn="ctr">
                        <a:buNone/>
                      </a:pPr>
                      <a:r>
                        <a:rPr lang="en-US" altLang="zh-CN" sz="1600">
                          <a:latin typeface="宋体" panose="02010600030101010101" pitchFamily="2" charset="-122"/>
                          <a:ea typeface="宋体" panose="02010600030101010101" pitchFamily="2" charset="-122"/>
                        </a:rPr>
                        <a:t>&lt;200</a:t>
                      </a:r>
                      <a:endParaRPr lang="en-US" altLang="zh-CN" sz="1600">
                        <a:latin typeface="宋体" panose="02010600030101010101" pitchFamily="2" charset="-122"/>
                        <a:ea typeface="宋体" panose="02010600030101010101" pitchFamily="2" charset="-122"/>
                      </a:endParaRPr>
                    </a:p>
                  </a:txBody>
                  <a:tcPr/>
                </a:tc>
                <a:tc>
                  <a:txBody>
                    <a:bodyPr/>
                    <a:p>
                      <a:pPr algn="ctr">
                        <a:buNone/>
                      </a:pPr>
                      <a:r>
                        <a:rPr lang="zh-CN" altLang="en-US" sz="1600">
                          <a:latin typeface="宋体" panose="02010600030101010101" pitchFamily="2" charset="-122"/>
                          <a:ea typeface="宋体" panose="02010600030101010101" pitchFamily="2" charset="-122"/>
                        </a:rPr>
                        <a:t>3~4</a:t>
                      </a:r>
                      <a:endParaRPr lang="zh-CN" altLang="en-US" sz="1600">
                        <a:latin typeface="宋体" panose="02010600030101010101" pitchFamily="2" charset="-122"/>
                        <a:ea typeface="宋体" panose="02010600030101010101" pitchFamily="2" charset="-122"/>
                      </a:endParaRPr>
                    </a:p>
                  </a:txBody>
                  <a:tcPr/>
                </a:tc>
              </a:tr>
            </a:tbl>
          </a:graphicData>
        </a:graphic>
      </p:graphicFrame>
      <p:sp>
        <p:nvSpPr>
          <p:cNvPr id="7" name="文本框 6"/>
          <p:cNvSpPr txBox="1"/>
          <p:nvPr/>
        </p:nvSpPr>
        <p:spPr>
          <a:xfrm>
            <a:off x="853440" y="5133975"/>
            <a:ext cx="4970780" cy="975995"/>
          </a:xfrm>
          <a:prstGeom prst="rect">
            <a:avLst/>
          </a:prstGeom>
          <a:noFill/>
        </p:spPr>
        <p:txBody>
          <a:bodyPr wrap="square" rtlCol="0" anchor="t">
            <a:spAutoFit/>
          </a:bodyPr>
          <a:p>
            <a:pPr>
              <a:lnSpc>
                <a:spcPct val="120000"/>
              </a:lnSpc>
            </a:pPr>
            <a:r>
              <a:rPr lang="zh-CN"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不能用的土：冻土、淤泥、膨胀性土、含有机物</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&gt;8</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％的土、含可溶性硫酸盐</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&gt;5</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％的土</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a:p>
            <a:pPr>
              <a:lnSpc>
                <a:spcPct val="120000"/>
              </a:lnSpc>
            </a:pPr>
            <a:r>
              <a:rPr lang="zh-CN" altLang="en-US"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a:t>
            </a:r>
            <a:r>
              <a:rPr lang="en-US" altLang="zh-CN" sz="1600">
                <a:latin typeface="宋体" panose="02010600030101010101" pitchFamily="2" charset="-122"/>
                <a:ea typeface="宋体" panose="02010600030101010101" pitchFamily="2" charset="-122"/>
                <a:cs typeface="宋体" panose="02010600030101010101" pitchFamily="2" charset="-122"/>
                <a:sym typeface="+mn-ea"/>
              </a:rPr>
              <a:t> </a:t>
            </a:r>
            <a:r>
              <a:rPr lang="zh-CN" altLang="en-US" sz="1600">
                <a:latin typeface="宋体" panose="02010600030101010101" pitchFamily="2" charset="-122"/>
                <a:ea typeface="宋体" panose="02010600030101010101" pitchFamily="2" charset="-122"/>
                <a:cs typeface="宋体" panose="02010600030101010101" pitchFamily="2" charset="-122"/>
                <a:sym typeface="+mn-ea"/>
              </a:rPr>
              <a:t>不宜用的土：含水量过大的粘性土</a:t>
            </a:r>
            <a:endParaRPr lang="zh-CN" altLang="en-US" sz="1600">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t>坍塌</a:t>
            </a:r>
          </a:p>
        </p:txBody>
      </p:sp>
      <p:sp>
        <p:nvSpPr>
          <p:cNvPr id="3" name="文本框 2"/>
          <p:cNvSpPr txBox="1"/>
          <p:nvPr/>
        </p:nvSpPr>
        <p:spPr>
          <a:xfrm>
            <a:off x="1068070" y="1002665"/>
            <a:ext cx="8312150" cy="922020"/>
          </a:xfrm>
          <a:prstGeom prst="rect">
            <a:avLst/>
          </a:prstGeom>
          <a:noFill/>
        </p:spPr>
        <p:txBody>
          <a:bodyPr wrap="square" rtlCol="0" anchor="t">
            <a:spAutoFit/>
          </a:bodyPr>
          <a:p>
            <a:pPr>
              <a:lnSpc>
                <a:spcPct val="150000"/>
              </a:lnSpc>
            </a:pPr>
            <a:r>
              <a:rPr lang="zh-CN" altLang="en-US"/>
              <a:t>3.5.9 模板及支架应根据施工工况进行设计，并应满足</a:t>
            </a:r>
            <a:r>
              <a:rPr lang="zh-CN" altLang="en-US">
                <a:solidFill>
                  <a:srgbClr val="FF0000"/>
                </a:solidFill>
              </a:rPr>
              <a:t>承载力、刚度</a:t>
            </a:r>
            <a:r>
              <a:rPr lang="zh-CN" altLang="en-US">
                <a:solidFill>
                  <a:schemeClr val="tx1"/>
                </a:solidFill>
              </a:rPr>
              <a:t>和</a:t>
            </a:r>
            <a:r>
              <a:rPr lang="zh-CN" altLang="en-US">
                <a:solidFill>
                  <a:srgbClr val="FF0000"/>
                </a:solidFill>
              </a:rPr>
              <a:t>稳定性要求</a:t>
            </a:r>
            <a:r>
              <a:rPr lang="zh-CN" altLang="en-US"/>
              <a:t>。</a:t>
            </a:r>
            <a:r>
              <a:rPr lang="zh-CN" altLang="en-US">
                <a:latin typeface="宋体" panose="02010600030101010101" pitchFamily="2" charset="-122"/>
                <a:ea typeface="宋体" panose="02010600030101010101" pitchFamily="2" charset="-122"/>
                <a:cs typeface="宋体" panose="02010600030101010101" pitchFamily="2" charset="-122"/>
              </a:rPr>
              <a:t>（同</a:t>
            </a:r>
            <a:r>
              <a:rPr lang="en-US" altLang="zh-CN">
                <a:latin typeface="宋体" panose="02010600030101010101" pitchFamily="2" charset="-122"/>
                <a:ea typeface="宋体" panose="02010600030101010101" pitchFamily="2" charset="-122"/>
                <a:cs typeface="宋体" panose="02010600030101010101" pitchFamily="2" charset="-122"/>
              </a:rPr>
              <a:t>GB55023</a:t>
            </a:r>
            <a:r>
              <a:rPr lang="zh-CN" altLang="en-US">
                <a:latin typeface="宋体" panose="02010600030101010101" pitchFamily="2" charset="-122"/>
                <a:ea typeface="宋体" panose="02010600030101010101" pitchFamily="2" charset="-122"/>
                <a:cs typeface="宋体" panose="02010600030101010101" pitchFamily="2" charset="-122"/>
              </a:rPr>
              <a:t>）</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
        <p:nvSpPr>
          <p:cNvPr id="4" name="文本框 3"/>
          <p:cNvSpPr txBox="1"/>
          <p:nvPr/>
        </p:nvSpPr>
        <p:spPr>
          <a:xfrm>
            <a:off x="1068070" y="1864360"/>
            <a:ext cx="7943215" cy="506730"/>
          </a:xfrm>
          <a:prstGeom prst="rect">
            <a:avLst/>
          </a:prstGeom>
          <a:noFill/>
        </p:spPr>
        <p:txBody>
          <a:bodyPr wrap="square" rtlCol="0" anchor="t">
            <a:spAutoFit/>
          </a:bodyPr>
          <a:p>
            <a:pPr>
              <a:lnSpc>
                <a:spcPct val="150000"/>
              </a:lnSpc>
            </a:pPr>
            <a:r>
              <a:rPr lang="zh-CN" altLang="en-US"/>
              <a:t>3.5.10 混凝土强度应达到规定要求后，方可拆除模板和支架。</a:t>
            </a:r>
            <a:endParaRPr lang="zh-CN" altLang="en-US"/>
          </a:p>
        </p:txBody>
      </p:sp>
      <p:sp>
        <p:nvSpPr>
          <p:cNvPr id="5" name="文本框 4"/>
          <p:cNvSpPr txBox="1"/>
          <p:nvPr/>
        </p:nvSpPr>
        <p:spPr>
          <a:xfrm>
            <a:off x="1068070" y="2371090"/>
            <a:ext cx="8526780" cy="506730"/>
          </a:xfrm>
          <a:prstGeom prst="rect">
            <a:avLst/>
          </a:prstGeom>
          <a:noFill/>
        </p:spPr>
        <p:txBody>
          <a:bodyPr wrap="square" rtlCol="0" anchor="t">
            <a:spAutoFit/>
          </a:bodyPr>
          <a:p>
            <a:pPr>
              <a:lnSpc>
                <a:spcPct val="150000"/>
              </a:lnSpc>
            </a:pPr>
            <a:r>
              <a:rPr lang="zh-CN" altLang="en-US"/>
              <a:t>3.5.11 施工现场物料、物品等应整齐堆放，并应根据具体情况采取相应的固定措施。</a:t>
            </a:r>
            <a:endParaRPr lang="zh-CN" altLang="en-US"/>
          </a:p>
        </p:txBody>
      </p:sp>
      <p:pic>
        <p:nvPicPr>
          <p:cNvPr id="6" name="图片 5"/>
          <p:cNvPicPr>
            <a:picLocks noChangeAspect="1"/>
          </p:cNvPicPr>
          <p:nvPr/>
        </p:nvPicPr>
        <p:blipFill>
          <a:blip r:embed="rId1"/>
          <a:stretch>
            <a:fillRect/>
          </a:stretch>
        </p:blipFill>
        <p:spPr>
          <a:xfrm>
            <a:off x="2426335" y="3380105"/>
            <a:ext cx="7339330" cy="27362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t>坍塌</a:t>
            </a:r>
          </a:p>
        </p:txBody>
      </p:sp>
      <p:sp>
        <p:nvSpPr>
          <p:cNvPr id="3" name="文本框 2"/>
          <p:cNvSpPr txBox="1"/>
          <p:nvPr/>
        </p:nvSpPr>
        <p:spPr>
          <a:xfrm>
            <a:off x="1068070" y="984250"/>
            <a:ext cx="6096000" cy="1753235"/>
          </a:xfrm>
          <a:prstGeom prst="rect">
            <a:avLst/>
          </a:prstGeom>
          <a:noFill/>
        </p:spPr>
        <p:txBody>
          <a:bodyPr wrap="square" rtlCol="0" anchor="t">
            <a:spAutoFit/>
          </a:bodyPr>
          <a:p>
            <a:pPr>
              <a:lnSpc>
                <a:spcPct val="150000"/>
              </a:lnSpc>
            </a:pPr>
            <a:r>
              <a:rPr lang="zh-CN" altLang="en-US"/>
              <a:t>3.5.12 临时支撑结构安装、使用时应符合下列规定:</a:t>
            </a:r>
            <a:endParaRPr lang="zh-CN" altLang="en-US"/>
          </a:p>
          <a:p>
            <a:pPr>
              <a:lnSpc>
                <a:spcPct val="150000"/>
              </a:lnSpc>
            </a:pPr>
            <a:r>
              <a:rPr lang="zh-CN" altLang="en-US"/>
              <a:t>1 严禁与起重机械设备、施工脚手架等连接;</a:t>
            </a:r>
            <a:endParaRPr lang="zh-CN" altLang="en-US"/>
          </a:p>
          <a:p>
            <a:pPr>
              <a:lnSpc>
                <a:spcPct val="150000"/>
              </a:lnSpc>
            </a:pPr>
            <a:r>
              <a:rPr lang="zh-CN" altLang="en-US"/>
              <a:t>2 临时支撑结构作业层上的施工荷载不得超过设计允许荷载;</a:t>
            </a:r>
            <a:endParaRPr lang="zh-CN" altLang="en-US"/>
          </a:p>
          <a:p>
            <a:pPr>
              <a:lnSpc>
                <a:spcPct val="150000"/>
              </a:lnSpc>
            </a:pPr>
            <a:r>
              <a:rPr lang="zh-CN" altLang="en-US"/>
              <a:t>3 使用过程中，严禁拆除构配件。</a:t>
            </a:r>
            <a:endParaRPr lang="zh-CN" altLang="en-US"/>
          </a:p>
        </p:txBody>
      </p:sp>
      <p:sp>
        <p:nvSpPr>
          <p:cNvPr id="4" name="文本框 3"/>
          <p:cNvSpPr txBox="1"/>
          <p:nvPr/>
        </p:nvSpPr>
        <p:spPr>
          <a:xfrm>
            <a:off x="1068070" y="2660015"/>
            <a:ext cx="9850755" cy="506730"/>
          </a:xfrm>
          <a:prstGeom prst="rect">
            <a:avLst/>
          </a:prstGeom>
          <a:noFill/>
        </p:spPr>
        <p:txBody>
          <a:bodyPr wrap="square" rtlCol="0" anchor="t">
            <a:spAutoFit/>
          </a:bodyPr>
          <a:p>
            <a:pPr>
              <a:lnSpc>
                <a:spcPct val="150000"/>
              </a:lnSpc>
            </a:pPr>
            <a:r>
              <a:rPr lang="zh-CN" altLang="en-US"/>
              <a:t>3.5.13 建筑施工临时结构应进行安全技术分析，并应保证在设计使用工况下保持整体稳定性。</a:t>
            </a:r>
            <a:endParaRPr lang="zh-CN" altLang="en-US"/>
          </a:p>
        </p:txBody>
      </p:sp>
      <p:pic>
        <p:nvPicPr>
          <p:cNvPr id="79" name="图片 10"/>
          <p:cNvPicPr>
            <a:picLocks noChangeAspect="1"/>
          </p:cNvPicPr>
          <p:nvPr/>
        </p:nvPicPr>
        <p:blipFill>
          <a:blip r:embed="rId1"/>
          <a:stretch>
            <a:fillRect/>
          </a:stretch>
        </p:blipFill>
        <p:spPr>
          <a:xfrm>
            <a:off x="1068070" y="3398520"/>
            <a:ext cx="4127500" cy="3080385"/>
          </a:xfrm>
          <a:prstGeom prst="rect">
            <a:avLst/>
          </a:prstGeom>
          <a:noFill/>
          <a:ln>
            <a:noFill/>
          </a:ln>
        </p:spPr>
      </p:pic>
      <p:pic>
        <p:nvPicPr>
          <p:cNvPr id="5" name="图片 4"/>
          <p:cNvPicPr>
            <a:picLocks noChangeAspect="1"/>
          </p:cNvPicPr>
          <p:nvPr/>
        </p:nvPicPr>
        <p:blipFill>
          <a:blip r:embed="rId2"/>
          <a:stretch>
            <a:fillRect/>
          </a:stretch>
        </p:blipFill>
        <p:spPr>
          <a:xfrm>
            <a:off x="5543550" y="3398520"/>
            <a:ext cx="4420235" cy="30803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t>坍塌</a:t>
            </a:r>
          </a:p>
        </p:txBody>
      </p:sp>
      <p:sp>
        <p:nvSpPr>
          <p:cNvPr id="5" name="文本框 4"/>
          <p:cNvSpPr txBox="1"/>
          <p:nvPr/>
        </p:nvSpPr>
        <p:spPr>
          <a:xfrm>
            <a:off x="1068070" y="980440"/>
            <a:ext cx="4652010" cy="4661535"/>
          </a:xfrm>
          <a:prstGeom prst="rect">
            <a:avLst/>
          </a:prstGeom>
          <a:noFill/>
        </p:spPr>
        <p:txBody>
          <a:bodyPr wrap="square" rtlCol="0" anchor="t">
            <a:spAutoFit/>
          </a:bodyPr>
          <a:p>
            <a:pPr>
              <a:lnSpc>
                <a:spcPct val="150000"/>
              </a:lnSpc>
            </a:pPr>
            <a:r>
              <a:rPr lang="zh-CN" altLang="en-US"/>
              <a:t>3.5.14 拆除作业应符合下列规定:</a:t>
            </a:r>
            <a:endParaRPr lang="zh-CN" altLang="en-US"/>
          </a:p>
          <a:p>
            <a:pPr>
              <a:lnSpc>
                <a:spcPct val="150000"/>
              </a:lnSpc>
            </a:pPr>
            <a:r>
              <a:rPr lang="zh-CN" altLang="en-US"/>
              <a:t>1、拆除作业应从上至下逐层拆除，并应分段进行，不得垂直交叉作业。</a:t>
            </a:r>
            <a:endParaRPr lang="zh-CN" altLang="en-US"/>
          </a:p>
          <a:p>
            <a:pPr>
              <a:lnSpc>
                <a:spcPct val="150000"/>
              </a:lnSpc>
            </a:pPr>
            <a:r>
              <a:rPr lang="zh-CN" altLang="en-US"/>
              <a:t>2、人工拆除作业时，作业人员应在稳定的结构或专用设备上操作，</a:t>
            </a:r>
            <a:r>
              <a:rPr lang="zh-CN" altLang="en-US">
                <a:solidFill>
                  <a:srgbClr val="FF0000"/>
                </a:solidFill>
              </a:rPr>
              <a:t>水平构件上严禁人员聚集或物料集中堆放</a:t>
            </a:r>
            <a:r>
              <a:rPr lang="zh-CN" altLang="en-US"/>
              <a:t>；拆除建筑墙体时，严禁采用底部掏掘或推倒的方法。</a:t>
            </a:r>
            <a:endParaRPr lang="zh-CN" altLang="en-US"/>
          </a:p>
          <a:p>
            <a:pPr>
              <a:lnSpc>
                <a:spcPct val="150000"/>
              </a:lnSpc>
            </a:pPr>
            <a:r>
              <a:rPr lang="zh-CN" altLang="en-US"/>
              <a:t>3、拆除建筑时应先拆除非承重结构，再拆除承重结构。</a:t>
            </a:r>
            <a:endParaRPr lang="zh-CN" altLang="en-US"/>
          </a:p>
          <a:p>
            <a:pPr>
              <a:lnSpc>
                <a:spcPct val="150000"/>
              </a:lnSpc>
            </a:pPr>
            <a:r>
              <a:rPr lang="zh-CN" altLang="en-US"/>
              <a:t>4、上部结构拆除过程中应保证剩余结构的稳定。</a:t>
            </a:r>
            <a:endParaRPr lang="zh-CN" altLang="en-US"/>
          </a:p>
        </p:txBody>
      </p:sp>
      <p:pic>
        <p:nvPicPr>
          <p:cNvPr id="13314" name="Picture 2" descr="https://gimg2.baidu.com/image_search/src=http%3A%2F%2Fnews.yantuchina.com%2FUpload%2Fimages%2F201309%2F5237b1c09e81b.jpg&amp;refer=http%3A%2F%2Fnews.yantuchina.com&amp;app=2002&amp;size=f9999,10000&amp;q=a80&amp;n=0&amp;g=0n&amp;fmt=auto?sec=1654330556&amp;t=611edf12b0f1d211f02ce22fa55630da"/>
          <p:cNvPicPr>
            <a:picLocks noChangeAspect="1" noChangeArrowheads="1"/>
          </p:cNvPicPr>
          <p:nvPr>
            <p:custDataLst>
              <p:tags r:id="rId1"/>
            </p:custDataLst>
          </p:nvPr>
        </p:nvPicPr>
        <p:blipFill>
          <a:blip r:embed="rId2"/>
          <a:srcRect/>
          <a:stretch>
            <a:fillRect/>
          </a:stretch>
        </p:blipFill>
        <p:spPr bwMode="auto">
          <a:xfrm>
            <a:off x="7186930" y="980440"/>
            <a:ext cx="4349750" cy="2770505"/>
          </a:xfrm>
          <a:prstGeom prst="rect">
            <a:avLst/>
          </a:prstGeom>
          <a:noFill/>
          <a:effectLst/>
        </p:spPr>
      </p:pic>
      <p:pic>
        <p:nvPicPr>
          <p:cNvPr id="13316" name="Picture 4" descr="https://img2.baidu.com/it/u=1477187277,3466197236&amp;fm=253&amp;fmt=auto&amp;app=138&amp;f=JPEG?w=500&amp;h=227"/>
          <p:cNvPicPr>
            <a:picLocks noChangeAspect="1" noChangeArrowheads="1"/>
          </p:cNvPicPr>
          <p:nvPr/>
        </p:nvPicPr>
        <p:blipFill>
          <a:blip r:embed="rId3"/>
          <a:srcRect l="16286" t="9167" r="19918" b="8798"/>
          <a:stretch>
            <a:fillRect/>
          </a:stretch>
        </p:blipFill>
        <p:spPr bwMode="auto">
          <a:xfrm>
            <a:off x="7186295" y="3944620"/>
            <a:ext cx="4350385" cy="2540000"/>
          </a:xfrm>
          <a:prstGeom prst="rect">
            <a:avLst/>
          </a:prstGeom>
          <a:noFill/>
          <a:effectLst/>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3316"/>
                                        </p:tgtEl>
                                        <p:attrNameLst>
                                          <p:attrName>style.visibility</p:attrName>
                                        </p:attrNameLst>
                                      </p:cBhvr>
                                      <p:to>
                                        <p:strVal val="visible"/>
                                      </p:to>
                                    </p:set>
                                    <p:anim calcmode="lin" valueType="num">
                                      <p:cBhvr>
                                        <p:cTn id="12" dur="500" fill="hold"/>
                                        <p:tgtEl>
                                          <p:spTgt spid="13316"/>
                                        </p:tgtEl>
                                        <p:attrNameLst>
                                          <p:attrName>ppt_w</p:attrName>
                                        </p:attrNameLst>
                                      </p:cBhvr>
                                      <p:tavLst>
                                        <p:tav tm="0">
                                          <p:val>
                                            <p:fltVal val="0"/>
                                          </p:val>
                                        </p:tav>
                                        <p:tav tm="100000">
                                          <p:val>
                                            <p:strVal val="#ppt_w"/>
                                          </p:val>
                                        </p:tav>
                                      </p:tavLst>
                                    </p:anim>
                                    <p:anim calcmode="lin" valueType="num">
                                      <p:cBhvr>
                                        <p:cTn id="13" dur="500" fill="hold"/>
                                        <p:tgtEl>
                                          <p:spTgt spid="133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435" name="Rectangle 2"/>
          <p:cNvSpPr>
            <a:spLocks noGrp="1"/>
          </p:cNvSpPr>
          <p:nvPr/>
        </p:nvSpPr>
        <p:spPr>
          <a:xfrm>
            <a:off x="840105" y="1027113"/>
            <a:ext cx="10401300" cy="563562"/>
          </a:xfrm>
        </p:spPr>
        <p:txBody>
          <a:bodyPr vert="horz" wrap="square" lIns="91440" tIns="45720" rIns="91440" bIns="45720" anchor="ctr" anchorCtr="0"/>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algn="ctr" eaLnBrk="1" hangingPunct="1"/>
            <a:r>
              <a:rPr lang="en-US" altLang="zh-CN" dirty="0">
                <a:ea typeface="宋体" panose="02010600030101010101" pitchFamily="2" charset="-122"/>
              </a:rPr>
              <a:t> </a:t>
            </a:r>
            <a:r>
              <a:rPr lang="zh-CN" altLang="en-US" dirty="0">
                <a:ea typeface="宋体" panose="02010600030101010101" pitchFamily="2" charset="-122"/>
              </a:rPr>
              <a:t>目前我国职业健康安全新的特征</a:t>
            </a:r>
            <a:endParaRPr lang="zh-CN" altLang="en-US" dirty="0">
              <a:ea typeface="宋体" panose="02010600030101010101" pitchFamily="2" charset="-122"/>
            </a:endParaRPr>
          </a:p>
        </p:txBody>
      </p:sp>
      <p:sp>
        <p:nvSpPr>
          <p:cNvPr id="3" name="椭圆 2"/>
          <p:cNvSpPr/>
          <p:nvPr/>
        </p:nvSpPr>
        <p:spPr>
          <a:xfrm>
            <a:off x="966470" y="2027555"/>
            <a:ext cx="1631315" cy="7473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t>经济损失</a:t>
            </a:r>
            <a:endParaRPr lang="zh-CN" altLang="en-US"/>
          </a:p>
        </p:txBody>
      </p:sp>
      <p:sp>
        <p:nvSpPr>
          <p:cNvPr id="4" name="文本框 3"/>
          <p:cNvSpPr txBox="1"/>
          <p:nvPr/>
        </p:nvSpPr>
        <p:spPr>
          <a:xfrm>
            <a:off x="3004185" y="2078355"/>
            <a:ext cx="6762750" cy="645160"/>
          </a:xfrm>
          <a:prstGeom prst="rect">
            <a:avLst/>
          </a:prstGeom>
          <a:noFill/>
        </p:spPr>
        <p:txBody>
          <a:bodyPr wrap="square" rtlCol="0">
            <a:spAutoFit/>
          </a:bodyPr>
          <a:p>
            <a:r>
              <a:rPr lang="zh-CN" altLang="en-US"/>
              <a:t>近几年，中国每年因工伤事故和职业病给国家带来的经济损失达2000亿元以上。</a:t>
            </a:r>
            <a:endParaRPr lang="zh-CN" altLang="en-US"/>
          </a:p>
        </p:txBody>
      </p:sp>
      <p:sp>
        <p:nvSpPr>
          <p:cNvPr id="5" name="椭圆 4"/>
          <p:cNvSpPr/>
          <p:nvPr/>
        </p:nvSpPr>
        <p:spPr>
          <a:xfrm>
            <a:off x="966470" y="3160395"/>
            <a:ext cx="1631315" cy="7473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t>社会监督</a:t>
            </a:r>
            <a:endParaRPr lang="zh-CN" altLang="en-US"/>
          </a:p>
        </p:txBody>
      </p:sp>
      <p:sp>
        <p:nvSpPr>
          <p:cNvPr id="6" name="文本框 5"/>
          <p:cNvSpPr txBox="1"/>
          <p:nvPr/>
        </p:nvSpPr>
        <p:spPr>
          <a:xfrm>
            <a:off x="3004185" y="3211195"/>
            <a:ext cx="6762750" cy="645160"/>
          </a:xfrm>
          <a:prstGeom prst="rect">
            <a:avLst/>
          </a:prstGeom>
          <a:noFill/>
        </p:spPr>
        <p:txBody>
          <a:bodyPr wrap="square" rtlCol="0">
            <a:spAutoFit/>
          </a:bodyPr>
          <a:p>
            <a:pPr marL="0" marR="0" lvl="0" indent="0" algn="l" defTabSz="914400" rtl="0" eaLnBrk="1" fontAlgn="base" latinLnBrk="0" hangingPunct="1">
              <a:lnSpc>
                <a:spcPct val="100000"/>
              </a:lnSpc>
              <a:spcBef>
                <a:spcPct val="0"/>
              </a:spcBef>
              <a:spcAft>
                <a:spcPct val="0"/>
              </a:spcAft>
              <a:buClrTx/>
              <a:buSzTx/>
              <a:buFontTx/>
              <a:buNone/>
              <a:defRPr/>
            </a:pPr>
            <a:r>
              <a:rPr lang="zh-CN" altLang="en-US">
                <a:sym typeface="+mn-ea"/>
              </a:rPr>
              <a:t>社会监督的力度加大、监督手段增多、媒体开放度加大、通讯工具发达、公民维权意识增强。</a:t>
            </a:r>
            <a:endParaRPr lang="zh-CN" altLang="en-US"/>
          </a:p>
        </p:txBody>
      </p:sp>
      <p:sp>
        <p:nvSpPr>
          <p:cNvPr id="7" name="文本框 6"/>
          <p:cNvSpPr txBox="1"/>
          <p:nvPr/>
        </p:nvSpPr>
        <p:spPr>
          <a:xfrm>
            <a:off x="1181735" y="415925"/>
            <a:ext cx="2569845" cy="460375"/>
          </a:xfrm>
          <a:prstGeom prst="rect">
            <a:avLst/>
          </a:prstGeom>
          <a:noFill/>
        </p:spPr>
        <p:txBody>
          <a:bodyPr wrap="square" rtlCol="0">
            <a:spAutoFit/>
          </a:bodyPr>
          <a:p>
            <a:r>
              <a:rPr lang="zh-CN" altLang="en-US" sz="2400">
                <a:latin typeface="思源黑体 CN Heavy" panose="020B0A00000000000000" charset="-122"/>
                <a:ea typeface="思源黑体 CN Heavy" panose="020B0A00000000000000" charset="-122"/>
              </a:rPr>
              <a:t>安全发展新需要</a:t>
            </a:r>
            <a:endParaRPr lang="zh-CN" altLang="en-US" sz="2400">
              <a:latin typeface="思源黑体 CN Heavy" panose="020B0A00000000000000" charset="-122"/>
              <a:ea typeface="思源黑体 CN Heavy" panose="020B0A00000000000000" charset="-122"/>
            </a:endParaRPr>
          </a:p>
        </p:txBody>
      </p:sp>
      <p:sp>
        <p:nvSpPr>
          <p:cNvPr id="8" name="椭圆 7"/>
          <p:cNvSpPr/>
          <p:nvPr/>
        </p:nvSpPr>
        <p:spPr>
          <a:xfrm>
            <a:off x="966470" y="4207510"/>
            <a:ext cx="1631315" cy="7473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t>新观念</a:t>
            </a:r>
            <a:endParaRPr lang="zh-CN" altLang="en-US"/>
          </a:p>
        </p:txBody>
      </p:sp>
      <p:sp>
        <p:nvSpPr>
          <p:cNvPr id="9" name="文本框 8"/>
          <p:cNvSpPr txBox="1"/>
          <p:nvPr/>
        </p:nvSpPr>
        <p:spPr>
          <a:xfrm>
            <a:off x="3004185" y="4258310"/>
            <a:ext cx="6762750" cy="645160"/>
          </a:xfrm>
          <a:prstGeom prst="rect">
            <a:avLst/>
          </a:prstGeom>
          <a:noFill/>
        </p:spPr>
        <p:txBody>
          <a:bodyPr wrap="square" rtlCol="0">
            <a:spAutoFit/>
          </a:bodyPr>
          <a:p>
            <a:pPr marL="0" marR="0" indent="0" algn="l" defTabSz="914400" rtl="0" eaLnBrk="1" fontAlgn="base" latinLnBrk="0" hangingPunct="1">
              <a:lnSpc>
                <a:spcPct val="100000"/>
              </a:lnSpc>
              <a:spcBef>
                <a:spcPct val="0"/>
              </a:spcBef>
              <a:spcAft>
                <a:spcPct val="0"/>
              </a:spcAft>
              <a:buClrTx/>
              <a:buSzTx/>
              <a:buFontTx/>
              <a:buNone/>
            </a:pPr>
            <a:r>
              <a:rPr lang="zh-CN" altLang="en-US">
                <a:sym typeface="+mn-ea"/>
              </a:rPr>
              <a:t>新观念不断产生：创建和谐社会、提倡以人为本、追求可持续发展等。</a:t>
            </a:r>
            <a:endParaRPr lang="zh-CN" altLang="en-US"/>
          </a:p>
        </p:txBody>
      </p:sp>
      <p:sp>
        <p:nvSpPr>
          <p:cNvPr id="10" name="椭圆 9"/>
          <p:cNvSpPr/>
          <p:nvPr/>
        </p:nvSpPr>
        <p:spPr>
          <a:xfrm>
            <a:off x="966470" y="5254625"/>
            <a:ext cx="1631315" cy="747395"/>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t>管理方法</a:t>
            </a:r>
            <a:endParaRPr lang="zh-CN" altLang="en-US"/>
          </a:p>
        </p:txBody>
      </p:sp>
      <p:sp>
        <p:nvSpPr>
          <p:cNvPr id="11" name="文本框 10"/>
          <p:cNvSpPr txBox="1"/>
          <p:nvPr/>
        </p:nvSpPr>
        <p:spPr>
          <a:xfrm>
            <a:off x="3004185" y="5305425"/>
            <a:ext cx="6762750" cy="922020"/>
          </a:xfrm>
          <a:prstGeom prst="rect">
            <a:avLst/>
          </a:prstGeom>
          <a:noFill/>
        </p:spPr>
        <p:txBody>
          <a:bodyPr wrap="square" rtlCol="0">
            <a:spAutoFit/>
          </a:bodyPr>
          <a:p>
            <a:pPr marL="0" marR="0" lvl="0" indent="0" algn="l" defTabSz="914400" rtl="0" eaLnBrk="1" fontAlgn="base" latinLnBrk="0" hangingPunct="1">
              <a:lnSpc>
                <a:spcPct val="100000"/>
              </a:lnSpc>
              <a:spcBef>
                <a:spcPct val="0"/>
              </a:spcBef>
              <a:spcAft>
                <a:spcPct val="0"/>
              </a:spcAft>
              <a:buClrTx/>
              <a:buSzTx/>
              <a:buFontTx/>
              <a:buNone/>
              <a:defRPr/>
            </a:pPr>
            <a:r>
              <a:rPr lang="zh-CN" altLang="en-US">
                <a:sym typeface="+mn-ea"/>
              </a:rPr>
              <a:t>安全管理方法不断创新：重大危险源管理、重大事故隐患、双重预防机制、危险源风险辨识与评价、危险化学品专项管理、安全体系认证、安全质量标准化等。</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t>坍塌</a:t>
            </a:r>
          </a:p>
        </p:txBody>
      </p:sp>
      <p:pic>
        <p:nvPicPr>
          <p:cNvPr id="12292" name="Picture 4" descr="幻灯片3"/>
          <p:cNvPicPr preferRelativeResize="0"/>
          <p:nvPr/>
        </p:nvPicPr>
        <p:blipFill>
          <a:blip r:embed="rId1"/>
          <a:stretch>
            <a:fillRect/>
          </a:stretch>
        </p:blipFill>
        <p:spPr>
          <a:xfrm>
            <a:off x="1460500" y="969645"/>
            <a:ext cx="8662670" cy="56203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机械伤害</a:t>
            </a:r>
            <a:endParaRPr lang="zh-CN" altLang="en-US"/>
          </a:p>
        </p:txBody>
      </p:sp>
      <p:sp>
        <p:nvSpPr>
          <p:cNvPr id="3" name="文本框 2"/>
          <p:cNvSpPr txBox="1"/>
          <p:nvPr/>
        </p:nvSpPr>
        <p:spPr>
          <a:xfrm>
            <a:off x="1068070" y="867410"/>
            <a:ext cx="9498330" cy="922020"/>
          </a:xfrm>
          <a:prstGeom prst="rect">
            <a:avLst/>
          </a:prstGeom>
          <a:noFill/>
        </p:spPr>
        <p:txBody>
          <a:bodyPr wrap="square" rtlCol="0" anchor="t">
            <a:spAutoFit/>
          </a:bodyPr>
          <a:p>
            <a:pPr>
              <a:lnSpc>
                <a:spcPct val="150000"/>
              </a:lnSpc>
            </a:pPr>
            <a:r>
              <a:rPr lang="zh-CN" altLang="en-US"/>
              <a:t>3.6.1 机械操作人员应按机械使用说明书规定的技术性能、承载能力和使用条件正确操作、合理使用机械，严禁超载、超速作业或扩大使用范围。</a:t>
            </a:r>
            <a:endParaRPr lang="zh-CN" altLang="en-US"/>
          </a:p>
        </p:txBody>
      </p:sp>
      <p:sp>
        <p:nvSpPr>
          <p:cNvPr id="4" name="文本框 3"/>
          <p:cNvSpPr txBox="1"/>
          <p:nvPr/>
        </p:nvSpPr>
        <p:spPr>
          <a:xfrm>
            <a:off x="1068070" y="1651635"/>
            <a:ext cx="8707755" cy="506730"/>
          </a:xfrm>
          <a:prstGeom prst="rect">
            <a:avLst/>
          </a:prstGeom>
          <a:noFill/>
        </p:spPr>
        <p:txBody>
          <a:bodyPr wrap="square" rtlCol="0" anchor="t">
            <a:spAutoFit/>
          </a:bodyPr>
          <a:p>
            <a:pPr>
              <a:lnSpc>
                <a:spcPct val="150000"/>
              </a:lnSpc>
            </a:pPr>
            <a:r>
              <a:rPr lang="zh-CN" altLang="en-US"/>
              <a:t>3.6.2 机械操作装置应灵敏，各种仪表功能应完好，指示装置应醒目、直观、清晰。</a:t>
            </a:r>
            <a:endParaRPr lang="zh-CN" altLang="en-US"/>
          </a:p>
        </p:txBody>
      </p:sp>
      <p:sp>
        <p:nvSpPr>
          <p:cNvPr id="5" name="文本框 4"/>
          <p:cNvSpPr txBox="1"/>
          <p:nvPr/>
        </p:nvSpPr>
        <p:spPr>
          <a:xfrm>
            <a:off x="1054100" y="1935480"/>
            <a:ext cx="10083165" cy="506730"/>
          </a:xfrm>
          <a:prstGeom prst="rect">
            <a:avLst/>
          </a:prstGeom>
          <a:noFill/>
        </p:spPr>
        <p:txBody>
          <a:bodyPr wrap="square" rtlCol="0" anchor="t">
            <a:spAutoFit/>
          </a:bodyPr>
          <a:p>
            <a:pPr>
              <a:lnSpc>
                <a:spcPct val="150000"/>
              </a:lnSpc>
            </a:pPr>
            <a:r>
              <a:rPr lang="zh-CN" altLang="en-US"/>
              <a:t>3.6.3 机械上的各种安全防护装置、保险装置、报警装置应齐全有效，不得随意更换、调整或拆除。</a:t>
            </a:r>
            <a:endParaRPr lang="zh-CN" altLang="en-US"/>
          </a:p>
        </p:txBody>
      </p:sp>
      <p:sp>
        <p:nvSpPr>
          <p:cNvPr id="6" name="文本框 5"/>
          <p:cNvSpPr txBox="1"/>
          <p:nvPr/>
        </p:nvSpPr>
        <p:spPr>
          <a:xfrm>
            <a:off x="1054100" y="2226945"/>
            <a:ext cx="10005695" cy="922020"/>
          </a:xfrm>
          <a:prstGeom prst="rect">
            <a:avLst/>
          </a:prstGeom>
          <a:noFill/>
        </p:spPr>
        <p:txBody>
          <a:bodyPr wrap="square" rtlCol="0" anchor="t">
            <a:spAutoFit/>
          </a:bodyPr>
          <a:p>
            <a:pPr>
              <a:lnSpc>
                <a:spcPct val="150000"/>
              </a:lnSpc>
            </a:pPr>
            <a:r>
              <a:rPr lang="zh-CN" altLang="en-US"/>
              <a:t>3.6.4 机械作业应设置安全区域，严禁非作业人员在作业区停留、通过、维修或保养机械。当进行清洁、保养、维修机械时，应设置警示标识，待切断由源、机械停稳后，方可进行操作。</a:t>
            </a:r>
            <a:endParaRPr lang="zh-CN" altLang="en-US"/>
          </a:p>
        </p:txBody>
      </p:sp>
      <p:sp>
        <p:nvSpPr>
          <p:cNvPr id="13" name="矩形 12"/>
          <p:cNvSpPr/>
          <p:nvPr/>
        </p:nvSpPr>
        <p:spPr>
          <a:xfrm>
            <a:off x="578287" y="5225427"/>
            <a:ext cx="3488144" cy="1198880"/>
          </a:xfrm>
          <a:prstGeom prst="rect">
            <a:avLst/>
          </a:prstGeom>
        </p:spPr>
        <p:txBody>
          <a:bodyPr wrap="square">
            <a:spAutoFit/>
          </a:bodyPr>
          <a:p>
            <a:r>
              <a:rPr lang="zh-CN" altLang="en-US" b="1" dirty="0">
                <a:solidFill>
                  <a:schemeClr val="accent4">
                    <a:lumMod val="75000"/>
                  </a:schemeClr>
                </a:solidFill>
              </a:rPr>
              <a:t>塔式起重机</a:t>
            </a:r>
            <a:endParaRPr lang="en-US" altLang="zh-CN" b="1" dirty="0">
              <a:solidFill>
                <a:schemeClr val="accent4">
                  <a:lumMod val="75000"/>
                </a:schemeClr>
              </a:solidFill>
            </a:endParaRPr>
          </a:p>
          <a:p>
            <a:r>
              <a:rPr lang="zh-CN" altLang="en-US" dirty="0">
                <a:solidFill>
                  <a:srgbClr val="040404"/>
                </a:solidFill>
              </a:rPr>
              <a:t>独立起升高度</a:t>
            </a:r>
            <a:endParaRPr lang="en-US" altLang="zh-CN" dirty="0">
              <a:solidFill>
                <a:srgbClr val="040404"/>
              </a:solidFill>
            </a:endParaRPr>
          </a:p>
          <a:p>
            <a:r>
              <a:rPr lang="zh-CN" altLang="en-US" dirty="0">
                <a:solidFill>
                  <a:srgbClr val="040404"/>
                </a:solidFill>
              </a:rPr>
              <a:t>附着间距</a:t>
            </a:r>
            <a:endParaRPr lang="en-US" altLang="zh-CN" dirty="0">
              <a:solidFill>
                <a:srgbClr val="040404"/>
              </a:solidFill>
            </a:endParaRPr>
          </a:p>
          <a:p>
            <a:r>
              <a:rPr lang="zh-CN" altLang="en-US" dirty="0">
                <a:solidFill>
                  <a:srgbClr val="040404"/>
                </a:solidFill>
              </a:rPr>
              <a:t>最高附着以上最大悬高及垂直度</a:t>
            </a:r>
            <a:endParaRPr lang="zh-CN" altLang="en-US" dirty="0">
              <a:solidFill>
                <a:srgbClr val="040404"/>
              </a:solidFill>
            </a:endParaRPr>
          </a:p>
        </p:txBody>
      </p:sp>
      <p:sp>
        <p:nvSpPr>
          <p:cNvPr id="15" name="矩形 14"/>
          <p:cNvSpPr/>
          <p:nvPr/>
        </p:nvSpPr>
        <p:spPr>
          <a:xfrm>
            <a:off x="4150187" y="5645302"/>
            <a:ext cx="1836000" cy="368300"/>
          </a:xfrm>
          <a:prstGeom prst="rect">
            <a:avLst/>
          </a:prstGeom>
        </p:spPr>
        <p:txBody>
          <a:bodyPr wrap="square">
            <a:spAutoFit/>
          </a:bodyPr>
          <a:p>
            <a:r>
              <a:rPr lang="zh-CN" altLang="en-US" b="1" dirty="0"/>
              <a:t>不符合规范要求</a:t>
            </a:r>
            <a:endParaRPr lang="zh-CN" altLang="en-US" b="1" dirty="0"/>
          </a:p>
        </p:txBody>
      </p:sp>
      <p:sp>
        <p:nvSpPr>
          <p:cNvPr id="16" name="右大括号 15"/>
          <p:cNvSpPr/>
          <p:nvPr/>
        </p:nvSpPr>
        <p:spPr bwMode="auto">
          <a:xfrm>
            <a:off x="3935873" y="5511179"/>
            <a:ext cx="180000" cy="648000"/>
          </a:xfrm>
          <a:prstGeom prst="rightBrace">
            <a:avLst>
              <a:gd name="adj1" fmla="val 35263"/>
              <a:gd name="adj2" fmla="val 50000"/>
            </a:avLst>
          </a:prstGeom>
          <a:noFill/>
          <a:ln w="28575" cap="flat" cmpd="sng" algn="ctr">
            <a:solidFill>
              <a:srgbClr val="C2C1C1">
                <a:lumMod val="50000"/>
              </a:srgbClr>
            </a:solidFill>
            <a:prstDash val="solid"/>
            <a:round/>
            <a:headEnd type="none" w="med" len="med"/>
            <a:tailEnd type="none" w="med" len="med"/>
          </a:ln>
        </p:spPr>
        <p:txBody>
          <a:bodyPr rtlCol="0" anchor="ctr"/>
          <a:p>
            <a:pPr algn="ctr"/>
            <a:endParaRPr lang="zh-CN" altLang="en-US"/>
          </a:p>
        </p:txBody>
      </p:sp>
      <p:sp>
        <p:nvSpPr>
          <p:cNvPr id="18" name="矩形 17"/>
          <p:cNvSpPr/>
          <p:nvPr/>
        </p:nvSpPr>
        <p:spPr>
          <a:xfrm>
            <a:off x="6386153" y="5373667"/>
            <a:ext cx="3488144" cy="922020"/>
          </a:xfrm>
          <a:prstGeom prst="rect">
            <a:avLst/>
          </a:prstGeom>
        </p:spPr>
        <p:txBody>
          <a:bodyPr wrap="square">
            <a:spAutoFit/>
          </a:bodyPr>
          <a:p>
            <a:r>
              <a:rPr lang="zh-CN" altLang="en-US" b="1" dirty="0">
                <a:solidFill>
                  <a:schemeClr val="accent4">
                    <a:lumMod val="75000"/>
                  </a:schemeClr>
                </a:solidFill>
              </a:rPr>
              <a:t>施工升降机</a:t>
            </a:r>
            <a:endParaRPr lang="en-US" altLang="zh-CN" b="1" dirty="0">
              <a:solidFill>
                <a:schemeClr val="accent4">
                  <a:lumMod val="75000"/>
                </a:schemeClr>
              </a:solidFill>
            </a:endParaRPr>
          </a:p>
          <a:p>
            <a:r>
              <a:rPr lang="zh-CN" altLang="en-US" dirty="0">
                <a:solidFill>
                  <a:srgbClr val="040404"/>
                </a:solidFill>
              </a:rPr>
              <a:t>附着间距</a:t>
            </a:r>
            <a:endParaRPr lang="en-US" altLang="zh-CN" dirty="0">
              <a:solidFill>
                <a:srgbClr val="040404"/>
              </a:solidFill>
            </a:endParaRPr>
          </a:p>
          <a:p>
            <a:r>
              <a:rPr lang="zh-CN" altLang="en-US" dirty="0">
                <a:solidFill>
                  <a:srgbClr val="040404"/>
                </a:solidFill>
              </a:rPr>
              <a:t>最高附着以上最大悬高及垂直度</a:t>
            </a:r>
            <a:endParaRPr lang="zh-CN" altLang="en-US" dirty="0">
              <a:solidFill>
                <a:srgbClr val="040404"/>
              </a:solidFill>
            </a:endParaRPr>
          </a:p>
        </p:txBody>
      </p:sp>
      <p:sp>
        <p:nvSpPr>
          <p:cNvPr id="19" name="矩形 18"/>
          <p:cNvSpPr/>
          <p:nvPr/>
        </p:nvSpPr>
        <p:spPr>
          <a:xfrm>
            <a:off x="9958053" y="5645302"/>
            <a:ext cx="1836000" cy="368300"/>
          </a:xfrm>
          <a:prstGeom prst="rect">
            <a:avLst/>
          </a:prstGeom>
        </p:spPr>
        <p:txBody>
          <a:bodyPr wrap="square">
            <a:spAutoFit/>
          </a:bodyPr>
          <a:p>
            <a:r>
              <a:rPr lang="zh-CN" altLang="en-US" b="1" dirty="0"/>
              <a:t>不符合规范要求</a:t>
            </a:r>
            <a:endParaRPr lang="zh-CN" altLang="en-US" b="1" dirty="0"/>
          </a:p>
        </p:txBody>
      </p:sp>
      <p:sp>
        <p:nvSpPr>
          <p:cNvPr id="20" name="右大括号 19"/>
          <p:cNvSpPr/>
          <p:nvPr/>
        </p:nvSpPr>
        <p:spPr bwMode="auto">
          <a:xfrm>
            <a:off x="9743739" y="5511179"/>
            <a:ext cx="180000" cy="648000"/>
          </a:xfrm>
          <a:prstGeom prst="rightBrace">
            <a:avLst>
              <a:gd name="adj1" fmla="val 35263"/>
              <a:gd name="adj2" fmla="val 50000"/>
            </a:avLst>
          </a:prstGeom>
          <a:noFill/>
          <a:ln w="28575" cap="flat" cmpd="sng" algn="ctr">
            <a:solidFill>
              <a:srgbClr val="C2C1C1">
                <a:lumMod val="50000"/>
              </a:srgbClr>
            </a:solidFill>
            <a:prstDash val="solid"/>
            <a:round/>
            <a:headEnd type="none" w="med" len="med"/>
            <a:tailEnd type="none" w="med" len="med"/>
          </a:ln>
        </p:spPr>
        <p:txBody>
          <a:bodyPr rtlCol="0" anchor="ctr"/>
          <a:p>
            <a:pPr algn="ctr"/>
            <a:endParaRPr lang="zh-CN" altLang="en-US"/>
          </a:p>
        </p:txBody>
      </p:sp>
      <p:pic>
        <p:nvPicPr>
          <p:cNvPr id="7" name="Picture 2" descr="https://gimg2.baidu.com/image_search/src=http%3A%2F%2Fwww.tlang.com%2Fimages%2Fstore%2F303086%2Fitem%2F1c8ec2e30033711ce789442f6a79edf690d7baf5.jpg&amp;refer=http%3A%2F%2Fwww.tlang.com&amp;app=2002&amp;size=f9999,10000&amp;q=a80&amp;n=0&amp;g=0n&amp;fmt=auto?sec=1654324184&amp;t=15a549f9bd85b47785a753a2ca8fd668"/>
          <p:cNvPicPr>
            <a:picLocks noChangeAspect="1" noChangeArrowheads="1"/>
          </p:cNvPicPr>
          <p:nvPr/>
        </p:nvPicPr>
        <p:blipFill>
          <a:blip r:embed="rId1"/>
          <a:srcRect/>
          <a:stretch>
            <a:fillRect/>
          </a:stretch>
        </p:blipFill>
        <p:spPr bwMode="auto">
          <a:xfrm>
            <a:off x="133350" y="3418205"/>
            <a:ext cx="3622675" cy="1752600"/>
          </a:xfrm>
          <a:prstGeom prst="rect">
            <a:avLst/>
          </a:prstGeom>
          <a:noFill/>
          <a:effectLst>
            <a:outerShdw blurRad="50800" dist="76200" dir="8100000" algn="tr" rotWithShape="0">
              <a:prstClr val="black">
                <a:alpha val="69000"/>
              </a:prstClr>
            </a:outerShdw>
          </a:effectLst>
        </p:spPr>
      </p:pic>
      <p:pic>
        <p:nvPicPr>
          <p:cNvPr id="8" name="Picture 4" descr="https://gimg2.baidu.com/image_search/src=http%3A%2F%2F5b0988e595225.cdn.sohucs.com%2Fimages%2F20171222%2F4cbca3cc33c64d00970f6f5b3ddf9612.jpeg&amp;refer=http%3A%2F%2F5b0988e595225.cdn.sohucs.com&amp;app=2002&amp;size=f9999,10000&amp;q=a80&amp;n=0&amp;g=0n&amp;fmt=auto?sec=1654324424&amp;t=872913c9c146b8d5e7aed9b730457007"/>
          <p:cNvPicPr>
            <a:picLocks noChangeAspect="1" noChangeArrowheads="1"/>
          </p:cNvPicPr>
          <p:nvPr/>
        </p:nvPicPr>
        <p:blipFill>
          <a:blip r:embed="rId2"/>
          <a:srcRect b="7316"/>
          <a:stretch>
            <a:fillRect/>
          </a:stretch>
        </p:blipFill>
        <p:spPr bwMode="auto">
          <a:xfrm>
            <a:off x="3945890" y="3418205"/>
            <a:ext cx="2091690" cy="1753235"/>
          </a:xfrm>
          <a:prstGeom prst="rect">
            <a:avLst/>
          </a:prstGeom>
          <a:noFill/>
          <a:effectLst>
            <a:outerShdw blurRad="50800" dist="76200" dir="8100000" algn="tr" rotWithShape="0">
              <a:prstClr val="black">
                <a:alpha val="69000"/>
              </a:prstClr>
            </a:outerShdw>
          </a:effectLst>
        </p:spPr>
      </p:pic>
      <p:pic>
        <p:nvPicPr>
          <p:cNvPr id="9" name="Picture 6" descr="https://gimg2.baidu.com/image_search/src=http%3A%2F%2Fimg07.hc360.cn%2F07%2Fbusin%2F171%2F675%2Fb%2F07-171675067.jpg&amp;refer=http%3A%2F%2Fimg07.hc360.cn&amp;app=2002&amp;size=f9999,10000&amp;q=a80&amp;n=0&amp;g=0n&amp;fmt=auto?sec=1654325511&amp;t=20da46b313784fbbf431823fff7cc2a7"/>
          <p:cNvPicPr>
            <a:picLocks noChangeAspect="1" noChangeArrowheads="1"/>
          </p:cNvPicPr>
          <p:nvPr/>
        </p:nvPicPr>
        <p:blipFill>
          <a:blip r:embed="rId3"/>
          <a:srcRect b="5892"/>
          <a:stretch>
            <a:fillRect/>
          </a:stretch>
        </p:blipFill>
        <p:spPr bwMode="auto">
          <a:xfrm>
            <a:off x="6266180" y="3238500"/>
            <a:ext cx="1668145" cy="2092960"/>
          </a:xfrm>
          <a:prstGeom prst="rect">
            <a:avLst/>
          </a:prstGeom>
          <a:noFill/>
          <a:effectLst>
            <a:outerShdw blurRad="50800" dist="76200" dir="8100000" algn="tr" rotWithShape="0">
              <a:prstClr val="black">
                <a:alpha val="69000"/>
              </a:prstClr>
            </a:outerShdw>
          </a:effectLst>
        </p:spPr>
      </p:pic>
      <p:pic>
        <p:nvPicPr>
          <p:cNvPr id="11" name="Picture 3" descr="萧山汽吊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8940" y="3244215"/>
            <a:ext cx="3621405" cy="212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ppt_x</p:attrName>
                                        </p:attrNameLst>
                                      </p:cBhvr>
                                      <p:tavLst>
                                        <p:tav tm="0">
                                          <p:val>
                                            <p:strVal val="#ppt_x-.2"/>
                                          </p:val>
                                        </p:tav>
                                        <p:tav tm="100000">
                                          <p:val>
                                            <p:strVal val="#ppt_x"/>
                                          </p:val>
                                        </p:tav>
                                      </p:tavLst>
                                    </p:anim>
                                    <p:anim calcmode="lin" valueType="num">
                                      <p:cBhvr>
                                        <p:cTn id="14"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6"/>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ppt_x</p:attrName>
                                        </p:attrNameLst>
                                      </p:cBhvr>
                                      <p:tavLst>
                                        <p:tav tm="0">
                                          <p:val>
                                            <p:strVal val="#ppt_x-.2"/>
                                          </p:val>
                                        </p:tav>
                                        <p:tav tm="100000">
                                          <p:val>
                                            <p:strVal val="#ppt_x"/>
                                          </p:val>
                                        </p:tav>
                                      </p:tavLst>
                                    </p:anim>
                                    <p:anim calcmode="lin" valueType="num">
                                      <p:cBhvr>
                                        <p:cTn id="20"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ppt_x</p:attrName>
                                        </p:attrNameLst>
                                      </p:cBhvr>
                                      <p:tavLst>
                                        <p:tav tm="0">
                                          <p:val>
                                            <p:strVal val="#ppt_x-.2"/>
                                          </p:val>
                                        </p:tav>
                                        <p:tav tm="100000">
                                          <p:val>
                                            <p:strVal val="#ppt_x"/>
                                          </p:val>
                                        </p:tav>
                                      </p:tavLst>
                                    </p:anim>
                                    <p:anim calcmode="lin" valueType="num">
                                      <p:cBhvr>
                                        <p:cTn id="2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7" dur="1000"/>
                                        <p:tgtEl>
                                          <p:spTgt spid="18"/>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ppt_x</p:attrName>
                                        </p:attrNameLst>
                                      </p:cBhvr>
                                      <p:tavLst>
                                        <p:tav tm="0">
                                          <p:val>
                                            <p:strVal val="#ppt_x-.2"/>
                                          </p:val>
                                        </p:tav>
                                        <p:tav tm="100000">
                                          <p:val>
                                            <p:strVal val="#ppt_x"/>
                                          </p:val>
                                        </p:tav>
                                      </p:tavLst>
                                    </p:anim>
                                    <p:anim calcmode="lin" valueType="num">
                                      <p:cBhvr>
                                        <p:cTn id="32"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3" dur="1000"/>
                                        <p:tgtEl>
                                          <p:spTgt spid="20"/>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0" fill="hold"/>
                                        <p:tgtEl>
                                          <p:spTgt spid="19"/>
                                        </p:tgtEl>
                                        <p:attrNameLst>
                                          <p:attrName>ppt_x</p:attrName>
                                        </p:attrNameLst>
                                      </p:cBhvr>
                                      <p:tavLst>
                                        <p:tav tm="0">
                                          <p:val>
                                            <p:strVal val="#ppt_x-.2"/>
                                          </p:val>
                                        </p:tav>
                                        <p:tav tm="100000">
                                          <p:val>
                                            <p:strVal val="#ppt_x"/>
                                          </p:val>
                                        </p:tav>
                                      </p:tavLst>
                                    </p:anim>
                                    <p:anim calcmode="lin" valueType="num">
                                      <p:cBhvr>
                                        <p:cTn id="3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9"/>
                                        </p:tgtEl>
                                      </p:cBhvr>
                                    </p:animEffect>
                                  </p:childTnLst>
                                </p:cTn>
                              </p:par>
                            </p:childTnLst>
                          </p:cTn>
                        </p:par>
                        <p:par>
                          <p:cTn id="40" fill="hold">
                            <p:stCondLst>
                              <p:cond delay="6000"/>
                            </p:stCondLst>
                            <p:childTnLst>
                              <p:par>
                                <p:cTn id="41" presetID="17" presetClass="entr" presetSubtype="1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strVal val="#ppt_h"/>
                                          </p:val>
                                        </p:tav>
                                        <p:tav tm="100000">
                                          <p:val>
                                            <p:strVal val="#ppt_h"/>
                                          </p:val>
                                        </p:tav>
                                      </p:tavLst>
                                    </p:anim>
                                  </p:childTnLst>
                                </p:cTn>
                              </p:par>
                            </p:childTnLst>
                          </p:cTn>
                        </p:par>
                        <p:par>
                          <p:cTn id="45" fill="hold">
                            <p:stCondLst>
                              <p:cond delay="6500"/>
                            </p:stCondLst>
                            <p:childTnLst>
                              <p:par>
                                <p:cTn id="46" presetID="17" presetClass="entr" presetSubtype="10"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ppt_w</p:attrName>
                                        </p:attrNameLst>
                                      </p:cBhvr>
                                      <p:tavLst>
                                        <p:tav tm="0">
                                          <p:val>
                                            <p:fltVal val="0"/>
                                          </p:val>
                                        </p:tav>
                                        <p:tav tm="100000">
                                          <p:val>
                                            <p:strVal val="#ppt_w"/>
                                          </p:val>
                                        </p:tav>
                                      </p:tavLst>
                                    </p:anim>
                                    <p:anim calcmode="lin" valueType="num">
                                      <p:cBhvr>
                                        <p:cTn id="49" dur="500" fill="hold"/>
                                        <p:tgtEl>
                                          <p:spTgt spid="8"/>
                                        </p:tgtEl>
                                        <p:attrNameLst>
                                          <p:attrName>ppt_h</p:attrName>
                                        </p:attrNameLst>
                                      </p:cBhvr>
                                      <p:tavLst>
                                        <p:tav tm="0">
                                          <p:val>
                                            <p:strVal val="#ppt_h"/>
                                          </p:val>
                                        </p:tav>
                                        <p:tav tm="100000">
                                          <p:val>
                                            <p:strVal val="#ppt_h"/>
                                          </p:val>
                                        </p:tav>
                                      </p:tavLst>
                                    </p:anim>
                                  </p:childTnLst>
                                </p:cTn>
                              </p:par>
                            </p:childTnLst>
                          </p:cTn>
                        </p:par>
                        <p:par>
                          <p:cTn id="50" fill="hold">
                            <p:stCondLst>
                              <p:cond delay="7000"/>
                            </p:stCondLst>
                            <p:childTnLst>
                              <p:par>
                                <p:cTn id="51" presetID="17" presetClass="entr" presetSubtype="1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bldLvl="0" animBg="1"/>
      <p:bldP spid="18" grpId="0"/>
      <p:bldP spid="19" grpId="0"/>
      <p:bldP spid="20" grpId="0" bldLvl="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机械伤害</a:t>
            </a:r>
            <a:endParaRPr lang="zh-CN" altLang="en-US"/>
          </a:p>
        </p:txBody>
      </p:sp>
      <p:sp>
        <p:nvSpPr>
          <p:cNvPr id="4" name="文本框 3"/>
          <p:cNvSpPr txBox="1"/>
          <p:nvPr/>
        </p:nvSpPr>
        <p:spPr>
          <a:xfrm>
            <a:off x="1068070" y="1061720"/>
            <a:ext cx="9919970" cy="922020"/>
          </a:xfrm>
          <a:prstGeom prst="rect">
            <a:avLst/>
          </a:prstGeom>
          <a:noFill/>
        </p:spPr>
        <p:txBody>
          <a:bodyPr wrap="square" rtlCol="0" anchor="t">
            <a:spAutoFit/>
          </a:bodyPr>
          <a:p>
            <a:pPr>
              <a:lnSpc>
                <a:spcPct val="150000"/>
              </a:lnSpc>
            </a:pPr>
            <a:r>
              <a:rPr lang="zh-CN" altLang="en-US"/>
              <a:t>3.6.5 工程结构上搭设脚手架、施工作业平台，以及安装塔式起重机、施工升降机等机具设备时，应进行工程结构承载力、变形等验算，并应在工程结构性能达到要求后进行搭设、安装。</a:t>
            </a:r>
            <a:endParaRPr lang="zh-CN" altLang="en-US"/>
          </a:p>
        </p:txBody>
      </p:sp>
      <p:pic>
        <p:nvPicPr>
          <p:cNvPr id="7" name="图片 6"/>
          <p:cNvPicPr>
            <a:picLocks noChangeAspect="1"/>
          </p:cNvPicPr>
          <p:nvPr/>
        </p:nvPicPr>
        <p:blipFill>
          <a:blip r:embed="rId1"/>
          <a:stretch>
            <a:fillRect/>
          </a:stretch>
        </p:blipFill>
        <p:spPr>
          <a:xfrm>
            <a:off x="588010" y="2811780"/>
            <a:ext cx="3352800" cy="2959100"/>
          </a:xfrm>
          <a:prstGeom prst="rect">
            <a:avLst/>
          </a:prstGeom>
        </p:spPr>
      </p:pic>
      <p:pic>
        <p:nvPicPr>
          <p:cNvPr id="5" name="图片 4" descr="src=http___newoss.zhulong.com_tfs_pic_v1_tfs_T1t.E_B4JT1RCvBVdK.png&amp;refer=http___newoss.zhulong.webp"/>
          <p:cNvPicPr>
            <a:picLocks noChangeAspect="1"/>
          </p:cNvPicPr>
          <p:nvPr/>
        </p:nvPicPr>
        <p:blipFill>
          <a:blip r:embed="rId2"/>
          <a:srcRect l="16894" r="19761"/>
          <a:stretch>
            <a:fillRect/>
          </a:stretch>
        </p:blipFill>
        <p:spPr>
          <a:xfrm>
            <a:off x="8025765" y="2811780"/>
            <a:ext cx="3802380" cy="2959100"/>
          </a:xfrm>
          <a:prstGeom prst="rect">
            <a:avLst/>
          </a:prstGeom>
        </p:spPr>
      </p:pic>
      <p:pic>
        <p:nvPicPr>
          <p:cNvPr id="6" name="图片 5" descr="src=http___www.hlmesh.com_upload_2017-09_64791505890963.jpg&amp;refer=http___www.hlmesh.webp"/>
          <p:cNvPicPr>
            <a:picLocks noChangeAspect="1"/>
          </p:cNvPicPr>
          <p:nvPr/>
        </p:nvPicPr>
        <p:blipFill>
          <a:blip r:embed="rId3"/>
          <a:stretch>
            <a:fillRect/>
          </a:stretch>
        </p:blipFill>
        <p:spPr>
          <a:xfrm>
            <a:off x="4112260" y="2811780"/>
            <a:ext cx="3742055" cy="29591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机械伤害</a:t>
            </a:r>
            <a:endParaRPr lang="zh-CN" altLang="en-US"/>
          </a:p>
        </p:txBody>
      </p:sp>
      <p:sp>
        <p:nvSpPr>
          <p:cNvPr id="3" name="文本框 2"/>
          <p:cNvSpPr txBox="1"/>
          <p:nvPr/>
        </p:nvSpPr>
        <p:spPr>
          <a:xfrm>
            <a:off x="1068070" y="1088390"/>
            <a:ext cx="10494645" cy="922020"/>
          </a:xfrm>
          <a:prstGeom prst="rect">
            <a:avLst/>
          </a:prstGeom>
          <a:noFill/>
        </p:spPr>
        <p:txBody>
          <a:bodyPr wrap="square" rtlCol="0" anchor="t">
            <a:spAutoFit/>
          </a:bodyPr>
          <a:p>
            <a:pPr lvl="0" algn="l">
              <a:lnSpc>
                <a:spcPct val="150000"/>
              </a:lnSpc>
              <a:buClrTx/>
              <a:buSzTx/>
              <a:buFontTx/>
            </a:pPr>
            <a:r>
              <a:rPr lang="zh-CN" altLang="en-US">
                <a:sym typeface="+mn-ea"/>
              </a:rPr>
              <a:t>3.6.6 塔式起重机安全监控系统应具有数据存储功能，其监视内容应包含起重量、起重力矩、起升高度、幅度、回转角度、运行行程等信息。塔式起重机有运行危险趋势时，控制回路电源应能自动切断。</a:t>
            </a:r>
            <a:endParaRPr lang="zh-CN" altLang="en-US">
              <a:sym typeface="+mn-ea"/>
            </a:endParaRPr>
          </a:p>
        </p:txBody>
      </p:sp>
      <p:pic>
        <p:nvPicPr>
          <p:cNvPr id="18" name="图片 17"/>
          <p:cNvPicPr>
            <a:picLocks noChangeAspect="1"/>
          </p:cNvPicPr>
          <p:nvPr/>
        </p:nvPicPr>
        <p:blipFill>
          <a:blip r:embed="rId1"/>
          <a:stretch>
            <a:fillRect/>
          </a:stretch>
        </p:blipFill>
        <p:spPr>
          <a:xfrm>
            <a:off x="5112385" y="2010410"/>
            <a:ext cx="6385560" cy="4399280"/>
          </a:xfrm>
          <a:prstGeom prst="rect">
            <a:avLst/>
          </a:prstGeom>
        </p:spPr>
      </p:pic>
      <p:sp>
        <p:nvSpPr>
          <p:cNvPr id="4" name="矩形: 圆角 1"/>
          <p:cNvSpPr/>
          <p:nvPr/>
        </p:nvSpPr>
        <p:spPr>
          <a:xfrm>
            <a:off x="9076690" y="2010410"/>
            <a:ext cx="2421255" cy="485140"/>
          </a:xfrm>
          <a:prstGeom prst="roundRect">
            <a:avLst/>
          </a:prstGeom>
          <a:solidFill>
            <a:schemeClr val="bg2">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tx1"/>
                </a:solidFill>
              </a:rPr>
              <a:t>塔吊构造图</a:t>
            </a:r>
            <a:endParaRPr lang="zh-CN" altLang="en-US" sz="2800" b="1">
              <a:solidFill>
                <a:schemeClr val="tx1"/>
              </a:solidFill>
            </a:endParaRPr>
          </a:p>
        </p:txBody>
      </p:sp>
      <p:pic>
        <p:nvPicPr>
          <p:cNvPr id="5" name="图片 4" descr="u=4008378438,3194953878&amp;fm=253&amp;fmt=auto&amp;app=138&amp;f=JPEG.webp"/>
          <p:cNvPicPr>
            <a:picLocks noChangeAspect="1"/>
          </p:cNvPicPr>
          <p:nvPr/>
        </p:nvPicPr>
        <p:blipFill>
          <a:blip r:embed="rId2"/>
          <a:stretch>
            <a:fillRect/>
          </a:stretch>
        </p:blipFill>
        <p:spPr>
          <a:xfrm>
            <a:off x="196215" y="2816860"/>
            <a:ext cx="4765040" cy="30086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冒顶片帮</a:t>
            </a:r>
            <a:endParaRPr lang="zh-CN" altLang="en-US"/>
          </a:p>
        </p:txBody>
      </p:sp>
      <p:sp>
        <p:nvSpPr>
          <p:cNvPr id="3" name="文本框 2"/>
          <p:cNvSpPr txBox="1"/>
          <p:nvPr/>
        </p:nvSpPr>
        <p:spPr>
          <a:xfrm>
            <a:off x="1068070" y="1000125"/>
            <a:ext cx="8760460" cy="1369060"/>
          </a:xfrm>
          <a:prstGeom prst="rect">
            <a:avLst/>
          </a:prstGeom>
          <a:noFill/>
        </p:spPr>
        <p:txBody>
          <a:bodyPr wrap="square" rtlCol="0" anchor="t">
            <a:noAutofit/>
          </a:bodyPr>
          <a:p>
            <a:pPr lvl="0" algn="l">
              <a:lnSpc>
                <a:spcPct val="150000"/>
              </a:lnSpc>
              <a:buClrTx/>
              <a:buSzTx/>
              <a:buFontTx/>
            </a:pPr>
            <a:r>
              <a:rPr lang="zh-CN" altLang="en-US">
                <a:sym typeface="+mn-ea"/>
              </a:rPr>
              <a:t>3.7.1 暗挖施工应合理规划开挖顺序，严禁超挖，并应根据围岩情况、施工方法及时采取有效支护，当发现支护变形超限或损坏时，应立即整修和加固。</a:t>
            </a:r>
            <a:endParaRPr lang="zh-CN" altLang="en-US">
              <a:sym typeface="+mn-ea"/>
            </a:endParaRPr>
          </a:p>
        </p:txBody>
      </p:sp>
      <p:sp>
        <p:nvSpPr>
          <p:cNvPr id="4" name="文本框 3"/>
          <p:cNvSpPr txBox="1"/>
          <p:nvPr/>
        </p:nvSpPr>
        <p:spPr>
          <a:xfrm>
            <a:off x="1068070" y="1952625"/>
            <a:ext cx="8846185" cy="506730"/>
          </a:xfrm>
          <a:prstGeom prst="rect">
            <a:avLst/>
          </a:prstGeom>
          <a:noFill/>
        </p:spPr>
        <p:txBody>
          <a:bodyPr wrap="square" rtlCol="0" anchor="t">
            <a:spAutoFit/>
          </a:bodyPr>
          <a:p>
            <a:pPr lvl="0" algn="l">
              <a:lnSpc>
                <a:spcPct val="150000"/>
              </a:lnSpc>
              <a:buClrTx/>
              <a:buSzTx/>
              <a:buFontTx/>
            </a:pPr>
            <a:r>
              <a:rPr lang="zh-CN" altLang="en-US">
                <a:sym typeface="+mn-ea"/>
              </a:rPr>
              <a:t>3.7.2 盾构作业时，掘进速度应与地表控制的隆陷值、进出土量及同步注浆等相协调。</a:t>
            </a:r>
            <a:endParaRPr lang="zh-CN" altLang="en-US">
              <a:sym typeface="+mn-ea"/>
            </a:endParaRPr>
          </a:p>
        </p:txBody>
      </p:sp>
      <p:grpSp>
        <p:nvGrpSpPr>
          <p:cNvPr id="9" name="组合 8"/>
          <p:cNvGrpSpPr/>
          <p:nvPr/>
        </p:nvGrpSpPr>
        <p:grpSpPr>
          <a:xfrm>
            <a:off x="641985" y="2752090"/>
            <a:ext cx="6910705" cy="3160395"/>
            <a:chOff x="1569" y="4365"/>
            <a:chExt cx="10883" cy="4977"/>
          </a:xfrm>
        </p:grpSpPr>
        <p:sp>
          <p:nvSpPr>
            <p:cNvPr id="8" name="矩形 7"/>
            <p:cNvSpPr/>
            <p:nvPr/>
          </p:nvSpPr>
          <p:spPr>
            <a:xfrm>
              <a:off x="2851" y="4984"/>
              <a:ext cx="9525" cy="4358"/>
            </a:xfrm>
            <a:prstGeom prst="rect">
              <a:avLst/>
            </a:prstGeom>
            <a:noFill/>
            <a:ln w="28575">
              <a:solidFill>
                <a:schemeClr val="accent4">
                  <a:lumMod val="75000"/>
                </a:schemeClr>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rtlCol="0" anchor="ctr"/>
            <a:p>
              <a:pPr algn="ctr"/>
              <a:endParaRPr lang="zh-CN" altLang="en-US"/>
            </a:p>
          </p:txBody>
        </p:sp>
        <p:sp>
          <p:nvSpPr>
            <p:cNvPr id="5" name="圆角矩形 4"/>
            <p:cNvSpPr/>
            <p:nvPr/>
          </p:nvSpPr>
          <p:spPr>
            <a:xfrm>
              <a:off x="1569" y="4365"/>
              <a:ext cx="3850" cy="81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zh-CN" altLang="en-US"/>
                <a:t>什么是冒顶片帮？</a:t>
              </a:r>
              <a:endParaRPr lang="zh-CN" altLang="en-US"/>
            </a:p>
          </p:txBody>
        </p:sp>
        <p:sp>
          <p:nvSpPr>
            <p:cNvPr id="6" name="文本框 5"/>
            <p:cNvSpPr txBox="1"/>
            <p:nvPr/>
          </p:nvSpPr>
          <p:spPr>
            <a:xfrm>
              <a:off x="2852" y="5272"/>
              <a:ext cx="9600" cy="4070"/>
            </a:xfrm>
            <a:prstGeom prst="rect">
              <a:avLst/>
            </a:prstGeom>
            <a:noFill/>
          </p:spPr>
          <p:txBody>
            <a:bodyPr wrap="square" rtlCol="0" anchor="t">
              <a:spAutoFit/>
            </a:bodyPr>
            <a:p>
              <a:pPr>
                <a:lnSpc>
                  <a:spcPct val="150000"/>
                </a:lnSpc>
              </a:pPr>
              <a:r>
                <a:rPr lang="zh-CN" altLang="en-US">
                  <a:latin typeface="宋体" panose="02010600030101010101" pitchFamily="2" charset="-122"/>
                  <a:ea typeface="宋体" panose="02010600030101010101" pitchFamily="2" charset="-122"/>
                </a:rPr>
                <a:t>冒顶片帮是指</a:t>
              </a:r>
              <a:r>
                <a:rPr lang="zh-CN" altLang="en-US" b="1">
                  <a:latin typeface="宋体" panose="02010600030101010101" pitchFamily="2" charset="-122"/>
                  <a:ea typeface="宋体" panose="02010600030101010101" pitchFamily="2" charset="-122"/>
                </a:rPr>
                <a:t>矿井、隧道、涵洞开挖、衬砌</a:t>
              </a:r>
              <a:r>
                <a:rPr lang="zh-CN" altLang="en-US">
                  <a:latin typeface="宋体" panose="02010600030101010101" pitchFamily="2" charset="-122"/>
                  <a:ea typeface="宋体" panose="02010600030101010101" pitchFamily="2" charset="-122"/>
                </a:rPr>
                <a:t>过程中因开挖或支护不当，</a:t>
              </a:r>
              <a:r>
                <a:rPr lang="zh-CN" altLang="en-US" b="1">
                  <a:latin typeface="宋体" panose="02010600030101010101" pitchFamily="2" charset="-122"/>
                  <a:ea typeface="宋体" panose="02010600030101010101" pitchFamily="2" charset="-122"/>
                </a:rPr>
                <a:t>顶部或侧壁大面积垮塌</a:t>
              </a:r>
              <a:r>
                <a:rPr lang="zh-CN" altLang="en-US">
                  <a:latin typeface="宋体" panose="02010600030101010101" pitchFamily="2" charset="-122"/>
                  <a:ea typeface="宋体" panose="02010600030101010101" pitchFamily="2" charset="-122"/>
                </a:rPr>
                <a:t>造成伤害的事故。矿井作业面、巷道侧壁在矿山压力作用下变形，</a:t>
              </a:r>
              <a:r>
                <a:rPr lang="zh-CN" altLang="en-US" u="sng">
                  <a:latin typeface="宋体" panose="02010600030101010101" pitchFamily="2" charset="-122"/>
                  <a:ea typeface="宋体" panose="02010600030101010101" pitchFamily="2" charset="-122"/>
                </a:rPr>
                <a:t>破坏而脱落的现象称为片帮，顶部垮落称为冒顶</a:t>
              </a:r>
              <a:r>
                <a:rPr lang="zh-CN" altLang="en-US">
                  <a:latin typeface="宋体" panose="02010600030101010101" pitchFamily="2" charset="-122"/>
                  <a:ea typeface="宋体" panose="02010600030101010101" pitchFamily="2" charset="-122"/>
                </a:rPr>
                <a:t>，</a:t>
              </a:r>
              <a:r>
                <a:rPr lang="zh-CN" altLang="en-US" b="1">
                  <a:latin typeface="宋体" panose="02010600030101010101" pitchFamily="2" charset="-122"/>
                  <a:ea typeface="宋体" panose="02010600030101010101" pitchFamily="2" charset="-122"/>
                </a:rPr>
                <a:t>二者常同时发生</a:t>
              </a:r>
              <a:r>
                <a:rPr lang="zh-CN" altLang="en-US">
                  <a:latin typeface="宋体" panose="02010600030101010101" pitchFamily="2" charset="-122"/>
                  <a:ea typeface="宋体" panose="02010600030101010101" pitchFamily="2" charset="-122"/>
                </a:rPr>
                <a:t>。两者常同时发生人身伤亡事故，统称为冒顶片帮。适用于矿山、地下开采、掘进及其他坑道作业发生的坍塌事故。</a:t>
              </a:r>
              <a:endParaRPr lang="zh-CN" altLang="en-US">
                <a:latin typeface="宋体" panose="02010600030101010101" pitchFamily="2" charset="-122"/>
                <a:ea typeface="宋体" panose="02010600030101010101" pitchFamily="2" charset="-122"/>
              </a:endParaRPr>
            </a:p>
          </p:txBody>
        </p:sp>
      </p:grpSp>
      <p:pic>
        <p:nvPicPr>
          <p:cNvPr id="10" name="图片 9" descr="src=http___p1.itc.cn_q_70_images01_20210629_a8bddcc88c60480688046355140f6297.jpeg&amp;refer=http___p1.itc.webp"/>
          <p:cNvPicPr>
            <a:picLocks noChangeAspect="1"/>
          </p:cNvPicPr>
          <p:nvPr/>
        </p:nvPicPr>
        <p:blipFill>
          <a:blip r:embed="rId1"/>
          <a:srcRect l="20278" t="5236" r="9643" b="13222"/>
          <a:stretch>
            <a:fillRect/>
          </a:stretch>
        </p:blipFill>
        <p:spPr>
          <a:xfrm>
            <a:off x="7724775" y="3145155"/>
            <a:ext cx="4161155" cy="276733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冒顶片帮</a:t>
            </a:r>
            <a:endParaRPr lang="zh-CN" altLang="en-US"/>
          </a:p>
        </p:txBody>
      </p:sp>
      <p:sp>
        <p:nvSpPr>
          <p:cNvPr id="3" name="文本框 2"/>
          <p:cNvSpPr txBox="1"/>
          <p:nvPr/>
        </p:nvSpPr>
        <p:spPr>
          <a:xfrm>
            <a:off x="612775" y="903605"/>
            <a:ext cx="6096000" cy="2030095"/>
          </a:xfrm>
          <a:prstGeom prst="rect">
            <a:avLst/>
          </a:prstGeom>
          <a:noFill/>
        </p:spPr>
        <p:txBody>
          <a:bodyPr wrap="square" rtlCol="0" anchor="t">
            <a:spAutoFit/>
          </a:bodyPr>
          <a:p>
            <a:pPr lvl="0" algn="l">
              <a:lnSpc>
                <a:spcPct val="150000"/>
              </a:lnSpc>
              <a:buClrTx/>
              <a:buSzTx/>
              <a:buFontTx/>
            </a:pPr>
            <a:r>
              <a:rPr lang="zh-CN" altLang="en-US">
                <a:sym typeface="+mn-ea"/>
              </a:rPr>
              <a:t>3.7.3 盾构掘进中遇有下列情况之一时，应停止掘进，分析原因并采取措施:</a:t>
            </a:r>
            <a:endParaRPr lang="zh-CN" altLang="en-US">
              <a:sym typeface="+mn-ea"/>
            </a:endParaRPr>
          </a:p>
          <a:p>
            <a:pPr lvl="0" algn="l">
              <a:lnSpc>
                <a:spcPct val="150000"/>
              </a:lnSpc>
              <a:buClrTx/>
              <a:buSzTx/>
              <a:buFontTx/>
            </a:pPr>
            <a:r>
              <a:rPr lang="zh-CN" altLang="en-US">
                <a:sym typeface="+mn-ea"/>
              </a:rPr>
              <a:t>1 盾构前方地层发生坍塌或遇有障碍;</a:t>
            </a:r>
            <a:endParaRPr lang="zh-CN" altLang="en-US">
              <a:sym typeface="+mn-ea"/>
            </a:endParaRPr>
          </a:p>
          <a:p>
            <a:pPr lvl="0" algn="l">
              <a:lnSpc>
                <a:spcPct val="150000"/>
              </a:lnSpc>
              <a:buClrTx/>
              <a:buSzTx/>
              <a:buFontTx/>
            </a:pPr>
            <a:r>
              <a:rPr lang="zh-CN" altLang="en-US">
                <a:sym typeface="+mn-ea"/>
              </a:rPr>
              <a:t>2 盾构自转角度超出允许范围;</a:t>
            </a:r>
            <a:endParaRPr lang="zh-CN" altLang="en-US">
              <a:sym typeface="+mn-ea"/>
            </a:endParaRPr>
          </a:p>
          <a:p>
            <a:pPr lvl="0" algn="l">
              <a:lnSpc>
                <a:spcPct val="150000"/>
              </a:lnSpc>
              <a:buClrTx/>
              <a:buSzTx/>
              <a:buFontTx/>
            </a:pPr>
            <a:r>
              <a:rPr lang="zh-CN" altLang="en-US">
                <a:sym typeface="+mn-ea"/>
              </a:rPr>
              <a:t>3 盾构位置偏离超出允许范围;</a:t>
            </a:r>
            <a:endParaRPr lang="zh-CN" altLang="en-US">
              <a:sym typeface="+mn-ea"/>
            </a:endParaRPr>
          </a:p>
          <a:p>
            <a:pPr lvl="0" algn="l">
              <a:lnSpc>
                <a:spcPct val="150000"/>
              </a:lnSpc>
              <a:buClrTx/>
              <a:buSzTx/>
              <a:buFontTx/>
            </a:pPr>
            <a:r>
              <a:rPr lang="zh-CN" altLang="en-US">
                <a:sym typeface="+mn-ea"/>
              </a:rPr>
              <a:t>4 盾构推力增大超出预计范围;</a:t>
            </a:r>
            <a:endParaRPr lang="zh-CN" altLang="en-US">
              <a:sym typeface="+mn-ea"/>
            </a:endParaRPr>
          </a:p>
          <a:p>
            <a:pPr lvl="0" algn="l">
              <a:lnSpc>
                <a:spcPct val="150000"/>
              </a:lnSpc>
              <a:buClrTx/>
              <a:buSzTx/>
              <a:buFontTx/>
            </a:pPr>
            <a:r>
              <a:rPr lang="zh-CN" altLang="en-US">
                <a:sym typeface="+mn-ea"/>
              </a:rPr>
              <a:t>5 管片防水、运输及注浆等过程发生故障。</a:t>
            </a:r>
            <a:endParaRPr lang="zh-CN" altLang="en-US">
              <a:sym typeface="+mn-ea"/>
            </a:endParaRPr>
          </a:p>
        </p:txBody>
      </p:sp>
      <p:sp>
        <p:nvSpPr>
          <p:cNvPr id="5" name="文本框 4"/>
          <p:cNvSpPr txBox="1"/>
          <p:nvPr/>
        </p:nvSpPr>
        <p:spPr>
          <a:xfrm>
            <a:off x="518160" y="3963035"/>
            <a:ext cx="6096000" cy="1824990"/>
          </a:xfrm>
          <a:prstGeom prst="rect">
            <a:avLst/>
          </a:prstGeom>
          <a:noFill/>
        </p:spPr>
        <p:txBody>
          <a:bodyPr wrap="square" rtlCol="0" anchor="t">
            <a:noAutofit/>
          </a:bodyPr>
          <a:p>
            <a:pPr lvl="0" algn="l">
              <a:lnSpc>
                <a:spcPct val="150000"/>
              </a:lnSpc>
              <a:buClrTx/>
              <a:buSzTx/>
              <a:buFontTx/>
            </a:pPr>
            <a:r>
              <a:rPr lang="zh-CN" altLang="en-US">
                <a:sym typeface="+mn-ea"/>
              </a:rPr>
              <a:t>3.7.4 顶进作业前，应对施工范围内的既有线路进行加固。顶进施工时应对既有线路、顶力体系和后背实时进行观测、记录、分析和控制，发现变形和位移超限时，应立即进行调整。</a:t>
            </a:r>
            <a:endParaRPr lang="zh-CN" altLang="en-US">
              <a:sym typeface="+mn-ea"/>
            </a:endParaRPr>
          </a:p>
        </p:txBody>
      </p:sp>
      <p:pic>
        <p:nvPicPr>
          <p:cNvPr id="4" name="图片 3"/>
          <p:cNvPicPr>
            <a:picLocks noChangeAspect="1"/>
          </p:cNvPicPr>
          <p:nvPr/>
        </p:nvPicPr>
        <p:blipFill>
          <a:blip r:embed="rId1"/>
          <a:stretch>
            <a:fillRect/>
          </a:stretch>
        </p:blipFill>
        <p:spPr>
          <a:xfrm>
            <a:off x="6614160" y="1706880"/>
            <a:ext cx="5326380" cy="31165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车辆伤害</a:t>
            </a:r>
            <a:endParaRPr lang="zh-CN" altLang="en-US"/>
          </a:p>
        </p:txBody>
      </p:sp>
      <p:sp>
        <p:nvSpPr>
          <p:cNvPr id="3" name="文本框 2"/>
          <p:cNvSpPr txBox="1"/>
          <p:nvPr/>
        </p:nvSpPr>
        <p:spPr>
          <a:xfrm>
            <a:off x="1068070" y="1030605"/>
            <a:ext cx="6096000" cy="368300"/>
          </a:xfrm>
          <a:prstGeom prst="rect">
            <a:avLst/>
          </a:prstGeom>
          <a:noFill/>
        </p:spPr>
        <p:txBody>
          <a:bodyPr wrap="square" rtlCol="0" anchor="t">
            <a:spAutoFit/>
          </a:bodyPr>
          <a:p>
            <a:pPr lvl="0" algn="l">
              <a:lnSpc>
                <a:spcPct val="150000"/>
              </a:lnSpc>
              <a:buClrTx/>
              <a:buSzTx/>
              <a:buFontTx/>
            </a:pPr>
            <a:r>
              <a:rPr lang="zh-CN" altLang="en-US">
                <a:sym typeface="+mn-ea"/>
              </a:rPr>
              <a:t>3.8.1 施工车辆运输危险物品时应悬挂警示牌。</a:t>
            </a:r>
            <a:endParaRPr lang="zh-CN" altLang="en-US">
              <a:sym typeface="+mn-ea"/>
            </a:endParaRPr>
          </a:p>
        </p:txBody>
      </p:sp>
      <p:sp>
        <p:nvSpPr>
          <p:cNvPr id="4" name="文本框 3"/>
          <p:cNvSpPr txBox="1"/>
          <p:nvPr/>
        </p:nvSpPr>
        <p:spPr>
          <a:xfrm>
            <a:off x="1068070" y="1496695"/>
            <a:ext cx="9812655" cy="922020"/>
          </a:xfrm>
          <a:prstGeom prst="rect">
            <a:avLst/>
          </a:prstGeom>
          <a:noFill/>
        </p:spPr>
        <p:txBody>
          <a:bodyPr wrap="square" rtlCol="0" anchor="t">
            <a:spAutoFit/>
          </a:bodyPr>
          <a:p>
            <a:pPr lvl="0" algn="l">
              <a:lnSpc>
                <a:spcPct val="150000"/>
              </a:lnSpc>
              <a:buClrTx/>
              <a:buSzTx/>
              <a:buFontTx/>
            </a:pPr>
            <a:r>
              <a:rPr lang="zh-CN" altLang="en-US">
                <a:sym typeface="+mn-ea"/>
              </a:rPr>
              <a:t>3.8.2</a:t>
            </a:r>
            <a:r>
              <a:rPr lang="zh-CN" altLang="en-US">
                <a:solidFill>
                  <a:srgbClr val="FF0000"/>
                </a:solidFill>
                <a:sym typeface="+mn-ea"/>
              </a:rPr>
              <a:t> 施工现场车辆行驶道路应平整坚实，在特殊路段应设置反光柱、爆闪灯、转角灯等设施，车辆行驶应遵守施工现场限速要求。</a:t>
            </a:r>
            <a:endParaRPr lang="zh-CN" altLang="en-US">
              <a:solidFill>
                <a:srgbClr val="FF0000"/>
              </a:solidFill>
              <a:sym typeface="+mn-ea"/>
            </a:endParaRPr>
          </a:p>
        </p:txBody>
      </p:sp>
      <p:sp>
        <p:nvSpPr>
          <p:cNvPr id="8" name="文本框 7"/>
          <p:cNvSpPr txBox="1"/>
          <p:nvPr/>
        </p:nvSpPr>
        <p:spPr>
          <a:xfrm>
            <a:off x="1029970" y="2509520"/>
            <a:ext cx="6096000" cy="368300"/>
          </a:xfrm>
          <a:prstGeom prst="rect">
            <a:avLst/>
          </a:prstGeom>
          <a:noFill/>
        </p:spPr>
        <p:txBody>
          <a:bodyPr wrap="square" rtlCol="0" anchor="t">
            <a:spAutoFit/>
          </a:bodyPr>
          <a:p>
            <a:pPr lvl="0" algn="l">
              <a:lnSpc>
                <a:spcPct val="150000"/>
              </a:lnSpc>
              <a:buClrTx/>
              <a:buSzTx/>
              <a:buFontTx/>
            </a:pPr>
            <a:r>
              <a:rPr lang="zh-CN" altLang="en-US">
                <a:sym typeface="+mn-ea"/>
              </a:rPr>
              <a:t>3.8.3 车辆行驶过程中，严禁人员上下。</a:t>
            </a:r>
            <a:endParaRPr lang="zh-CN" altLang="en-US">
              <a:sym typeface="+mn-ea"/>
            </a:endParaRPr>
          </a:p>
        </p:txBody>
      </p:sp>
      <p:sp>
        <p:nvSpPr>
          <p:cNvPr id="9" name="文本框 8"/>
          <p:cNvSpPr txBox="1"/>
          <p:nvPr/>
        </p:nvSpPr>
        <p:spPr>
          <a:xfrm>
            <a:off x="1029970" y="3060065"/>
            <a:ext cx="9078595" cy="506730"/>
          </a:xfrm>
          <a:prstGeom prst="rect">
            <a:avLst/>
          </a:prstGeom>
          <a:noFill/>
        </p:spPr>
        <p:txBody>
          <a:bodyPr wrap="square" rtlCol="0" anchor="t">
            <a:spAutoFit/>
          </a:bodyPr>
          <a:p>
            <a:pPr lvl="0" algn="l">
              <a:lnSpc>
                <a:spcPct val="150000"/>
              </a:lnSpc>
              <a:buClrTx/>
              <a:buSzTx/>
              <a:buFontTx/>
            </a:pPr>
            <a:r>
              <a:rPr lang="zh-CN" altLang="en-US">
                <a:sym typeface="+mn-ea"/>
              </a:rPr>
              <a:t>3.8.4 </a:t>
            </a:r>
            <a:r>
              <a:rPr lang="zh-CN" altLang="en-US">
                <a:solidFill>
                  <a:srgbClr val="FF0000"/>
                </a:solidFill>
                <a:sym typeface="+mn-ea"/>
              </a:rPr>
              <a:t>夜间施工时，施工现场应保障充足的照明，施工车辆应降低行驶速度。</a:t>
            </a:r>
            <a:endParaRPr lang="zh-CN" altLang="en-US">
              <a:solidFill>
                <a:srgbClr val="FF0000"/>
              </a:solidFill>
              <a:sym typeface="+mn-ea"/>
            </a:endParaRPr>
          </a:p>
        </p:txBody>
      </p:sp>
      <p:sp>
        <p:nvSpPr>
          <p:cNvPr id="10" name="文本框 9"/>
          <p:cNvSpPr txBox="1"/>
          <p:nvPr/>
        </p:nvSpPr>
        <p:spPr>
          <a:xfrm>
            <a:off x="1029970" y="3749040"/>
            <a:ext cx="6096000" cy="368300"/>
          </a:xfrm>
          <a:prstGeom prst="rect">
            <a:avLst/>
          </a:prstGeom>
          <a:noFill/>
        </p:spPr>
        <p:txBody>
          <a:bodyPr wrap="square" rtlCol="0" anchor="t">
            <a:spAutoFit/>
          </a:bodyPr>
          <a:p>
            <a:pPr lvl="0" algn="l">
              <a:lnSpc>
                <a:spcPct val="150000"/>
              </a:lnSpc>
              <a:buClrTx/>
              <a:buSzTx/>
              <a:buFontTx/>
            </a:pPr>
            <a:r>
              <a:rPr lang="zh-CN" altLang="en-US">
                <a:sym typeface="+mn-ea"/>
              </a:rPr>
              <a:t>3.8.5 施工车辆应定期进行检查、维护和保养。</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中毒和窒息</a:t>
            </a:r>
            <a:endParaRPr lang="zh-CN" altLang="en-US"/>
          </a:p>
        </p:txBody>
      </p:sp>
      <p:sp>
        <p:nvSpPr>
          <p:cNvPr id="3" name="文本框 2"/>
          <p:cNvSpPr txBox="1"/>
          <p:nvPr/>
        </p:nvSpPr>
        <p:spPr>
          <a:xfrm>
            <a:off x="890270" y="1184275"/>
            <a:ext cx="8776970" cy="506730"/>
          </a:xfrm>
          <a:prstGeom prst="rect">
            <a:avLst/>
          </a:prstGeom>
          <a:noFill/>
        </p:spPr>
        <p:txBody>
          <a:bodyPr wrap="square" rtlCol="0" anchor="t">
            <a:spAutoFit/>
          </a:bodyPr>
          <a:p>
            <a:pPr lvl="0" algn="l">
              <a:lnSpc>
                <a:spcPct val="150000"/>
              </a:lnSpc>
              <a:buClrTx/>
              <a:buSzTx/>
              <a:buFontTx/>
            </a:pPr>
            <a:r>
              <a:rPr lang="zh-CN" altLang="en-US">
                <a:sym typeface="+mn-ea"/>
              </a:rPr>
              <a:t>3.9.1 领取和使用有毒物品时，应实行双人双重责任制，作业中途不得擅离职守。</a:t>
            </a:r>
            <a:endParaRPr lang="zh-CN" altLang="en-US">
              <a:sym typeface="+mn-ea"/>
            </a:endParaRPr>
          </a:p>
        </p:txBody>
      </p:sp>
      <p:sp>
        <p:nvSpPr>
          <p:cNvPr id="4" name="文本框 3"/>
          <p:cNvSpPr txBox="1"/>
          <p:nvPr/>
        </p:nvSpPr>
        <p:spPr>
          <a:xfrm>
            <a:off x="890270" y="2019935"/>
            <a:ext cx="7083425" cy="506730"/>
          </a:xfrm>
          <a:prstGeom prst="rect">
            <a:avLst/>
          </a:prstGeom>
          <a:noFill/>
        </p:spPr>
        <p:txBody>
          <a:bodyPr wrap="square" rtlCol="0" anchor="t">
            <a:spAutoFit/>
          </a:bodyPr>
          <a:p>
            <a:pPr lvl="0" algn="l">
              <a:lnSpc>
                <a:spcPct val="150000"/>
              </a:lnSpc>
              <a:buClrTx/>
              <a:buSzTx/>
              <a:buFontTx/>
            </a:pPr>
            <a:r>
              <a:rPr lang="zh-CN" altLang="en-US">
                <a:sym typeface="+mn-ea"/>
              </a:rPr>
              <a:t>3.9.2 施工单位应根据施工环境设置通风、换气和照明等设备。</a:t>
            </a:r>
            <a:endParaRPr lang="zh-CN" altLang="en-US">
              <a:sym typeface="+mn-ea"/>
            </a:endParaRPr>
          </a:p>
        </p:txBody>
      </p:sp>
      <p:sp>
        <p:nvSpPr>
          <p:cNvPr id="5" name="文本框 4"/>
          <p:cNvSpPr txBox="1"/>
          <p:nvPr/>
        </p:nvSpPr>
        <p:spPr>
          <a:xfrm>
            <a:off x="890270" y="2766060"/>
            <a:ext cx="8519795" cy="922020"/>
          </a:xfrm>
          <a:prstGeom prst="rect">
            <a:avLst/>
          </a:prstGeom>
          <a:noFill/>
        </p:spPr>
        <p:txBody>
          <a:bodyPr wrap="square" rtlCol="0" anchor="t">
            <a:spAutoFit/>
          </a:bodyPr>
          <a:p>
            <a:pPr lvl="0" algn="l">
              <a:lnSpc>
                <a:spcPct val="150000"/>
              </a:lnSpc>
              <a:buClrTx/>
              <a:buSzTx/>
              <a:buFontTx/>
            </a:pPr>
            <a:r>
              <a:rPr lang="zh-CN" altLang="en-US">
                <a:sym typeface="+mn-ea"/>
              </a:rPr>
              <a:t>3.9.3 </a:t>
            </a:r>
            <a:r>
              <a:rPr lang="zh-CN" altLang="en-US">
                <a:solidFill>
                  <a:srgbClr val="FF0000"/>
                </a:solidFill>
                <a:sym typeface="+mn-ea"/>
              </a:rPr>
              <a:t>受限或密闭空间作业</a:t>
            </a:r>
            <a:r>
              <a:rPr lang="zh-CN" altLang="en-US">
                <a:sym typeface="+mn-ea"/>
              </a:rPr>
              <a:t>前，应按照氧气、可燃性气体、有毒有害气体的顺序进行气体检测。当气体浓度超过安全允许值时，严禁作业。</a:t>
            </a:r>
            <a:endParaRPr lang="zh-CN" altLang="en-US">
              <a:sym typeface="+mn-ea"/>
            </a:endParaRPr>
          </a:p>
        </p:txBody>
      </p:sp>
      <p:sp>
        <p:nvSpPr>
          <p:cNvPr id="6" name="文本框 5"/>
          <p:cNvSpPr txBox="1"/>
          <p:nvPr/>
        </p:nvSpPr>
        <p:spPr>
          <a:xfrm>
            <a:off x="934720" y="3865245"/>
            <a:ext cx="8674100" cy="1337945"/>
          </a:xfrm>
          <a:prstGeom prst="rect">
            <a:avLst/>
          </a:prstGeom>
          <a:noFill/>
        </p:spPr>
        <p:txBody>
          <a:bodyPr wrap="square" rtlCol="0" anchor="t">
            <a:spAutoFit/>
          </a:bodyPr>
          <a:p>
            <a:pPr lvl="0" algn="l">
              <a:lnSpc>
                <a:spcPct val="150000"/>
              </a:lnSpc>
              <a:buClrTx/>
              <a:buSzTx/>
              <a:buFontTx/>
            </a:pPr>
            <a:r>
              <a:rPr lang="zh-CN" altLang="en-US">
                <a:sym typeface="+mn-ea"/>
              </a:rPr>
              <a:t>3.9.4 室内装修作业时，严禁使用苯、工业苯、石油苯、重质苯及混苯作为稀释剂和溶剂，严禁使用</a:t>
            </a:r>
            <a:r>
              <a:rPr lang="zh-CN" altLang="en-US">
                <a:solidFill>
                  <a:schemeClr val="tx1"/>
                </a:solidFill>
                <a:sym typeface="+mn-ea"/>
              </a:rPr>
              <a:t>有机溶剂清</a:t>
            </a:r>
            <a:r>
              <a:rPr lang="zh-CN" altLang="en-US">
                <a:sym typeface="+mn-ea"/>
              </a:rPr>
              <a:t>洗施工用具。建筑外墙清洗时，不得采用强酸强碱清洗剂及有毒有害化学品。</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Rectangle 2"/>
          <p:cNvSpPr>
            <a:spLocks noChangeArrowheads="1"/>
          </p:cNvSpPr>
          <p:nvPr/>
        </p:nvSpPr>
        <p:spPr bwMode="auto">
          <a:xfrm flipH="1">
            <a:off x="8118965" y="2421183"/>
            <a:ext cx="3888000" cy="1790601"/>
          </a:xfrm>
          <a:prstGeom prst="snip2DiagRect">
            <a:avLst/>
          </a:prstGeom>
          <a:blipFill dpi="0" rotWithShape="1">
            <a:blip r:embed="rId1" cstate="print"/>
            <a:srcRect/>
            <a:stretch>
              <a:fillRect t="-45000" b="-4000"/>
            </a:stretch>
          </a:blipFill>
          <a:ln w="9525">
            <a:noFill/>
            <a:miter lim="800000"/>
          </a:ln>
        </p:spPr>
        <p:txBody>
          <a:bodyPr lIns="91427" tIns="45712" rIns="91427" bIns="45712" anchor="ctr"/>
          <a:lstStyle/>
          <a:p>
            <a:pPr defTabSz="913130">
              <a:defRPr/>
            </a:pPr>
            <a:endParaRPr lang="zh-CN" altLang="en-US" sz="1425" dirty="0">
              <a:solidFill>
                <a:srgbClr val="F2F2F2"/>
              </a:solidFill>
              <a:cs typeface="微软雅黑" panose="020B0503020204020204" pitchFamily="34" charset="-122"/>
              <a:sym typeface="Arial" panose="020B0604020202020204" pitchFamily="34" charset="0"/>
            </a:endParaRPr>
          </a:p>
        </p:txBody>
      </p:sp>
      <p:sp>
        <p:nvSpPr>
          <p:cNvPr id="19" name="Oval 14"/>
          <p:cNvSpPr>
            <a:spLocks noChangeArrowheads="1"/>
          </p:cNvSpPr>
          <p:nvPr/>
        </p:nvSpPr>
        <p:spPr bwMode="auto">
          <a:xfrm>
            <a:off x="9635080" y="3849943"/>
            <a:ext cx="698463" cy="701636"/>
          </a:xfrm>
          <a:prstGeom prst="ellipse">
            <a:avLst/>
          </a:prstGeom>
          <a:solidFill>
            <a:srgbClr val="FFFF00"/>
          </a:solidFill>
          <a:ln>
            <a:noFill/>
          </a:ln>
        </p:spPr>
        <p:txBody>
          <a:bodyPr lIns="91427" tIns="45712" rIns="91427" bIns="45712" anchor="ct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endParaRPr lang="zh-CN" altLang="en-US" sz="3200">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59" name="剪去对角的矩形 49"/>
          <p:cNvSpPr/>
          <p:nvPr/>
        </p:nvSpPr>
        <p:spPr>
          <a:xfrm>
            <a:off x="4154156" y="2421183"/>
            <a:ext cx="3888000" cy="1735044"/>
          </a:xfrm>
          <a:prstGeom prst="snip2DiagRect">
            <a:avLst/>
          </a:prstGeom>
          <a:blipFill dpi="0" rotWithShape="1">
            <a:blip r:embed="rId2" cstate="print"/>
            <a:srcRect/>
            <a:stretch>
              <a:fillRect t="-100000" b="-42000"/>
            </a:stretch>
          </a:blipFill>
          <a:ln w="25400" cap="flat" cmpd="sng" algn="ctr">
            <a:noFill/>
            <a:prstDash val="solid"/>
          </a:ln>
          <a:effectLst/>
        </p:spPr>
        <p:txBody>
          <a:bodyPr lIns="91427" tIns="45712" rIns="91427" bIns="45712" anchor="ctr"/>
          <a:lstStyle/>
          <a:p>
            <a:pPr algn="ctr" defTabSz="913130">
              <a:defRPr/>
            </a:pPr>
            <a:endParaRPr lang="zh-CN" altLang="en-US" sz="1425">
              <a:solidFill>
                <a:srgbClr val="007FDE"/>
              </a:solidFill>
              <a:cs typeface="微软雅黑" panose="020B0503020204020204" pitchFamily="34" charset="-122"/>
              <a:sym typeface="Arial" panose="020B0604020202020204" pitchFamily="34" charset="0"/>
            </a:endParaRPr>
          </a:p>
        </p:txBody>
      </p:sp>
      <p:sp>
        <p:nvSpPr>
          <p:cNvPr id="20" name="Oval 16"/>
          <p:cNvSpPr>
            <a:spLocks noChangeArrowheads="1"/>
          </p:cNvSpPr>
          <p:nvPr/>
        </p:nvSpPr>
        <p:spPr bwMode="auto">
          <a:xfrm>
            <a:off x="5707578" y="3849943"/>
            <a:ext cx="696875" cy="701636"/>
          </a:xfrm>
          <a:prstGeom prst="ellipse">
            <a:avLst/>
          </a:prstGeom>
          <a:solidFill>
            <a:srgbClr val="333333"/>
          </a:solidFill>
          <a:ln>
            <a:noFill/>
          </a:ln>
        </p:spPr>
        <p:txBody>
          <a:bodyPr lIns="91427" tIns="45712" rIns="91427" bIns="45712" anchor="ct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endParaRPr lang="zh-CN" altLang="en-US" sz="3200">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9" name="矩形 8"/>
          <p:cNvSpPr/>
          <p:nvPr/>
        </p:nvSpPr>
        <p:spPr>
          <a:xfrm>
            <a:off x="350638" y="5085412"/>
            <a:ext cx="11501518" cy="1337945"/>
          </a:xfrm>
          <a:prstGeom prst="rect">
            <a:avLst/>
          </a:prstGeom>
        </p:spPr>
        <p:txBody>
          <a:bodyPr wrap="square">
            <a:spAutoFit/>
          </a:bodyPr>
          <a:lstStyle/>
          <a:p>
            <a:pPr fontAlgn="auto">
              <a:lnSpc>
                <a:spcPct val="150000"/>
              </a:lnSpc>
            </a:pPr>
            <a:r>
              <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）有限空间作业</a:t>
            </a:r>
            <a:r>
              <a:rPr lang="zh-CN" altLang="en-US" sz="18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未履行</a:t>
            </a: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“作业审批制度”</a:t>
            </a:r>
            <a:r>
              <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，未对施工人员进行专项安全教育培训</a:t>
            </a:r>
            <a:r>
              <a:rPr lang="en-US" altLang="zh-CN"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8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未执行</a:t>
            </a: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“先通风、再检测、后作业”</a:t>
            </a:r>
            <a:r>
              <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原则；</a:t>
            </a:r>
            <a:endPar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endParaRPr>
          </a:p>
          <a:p>
            <a:pPr fontAlgn="auto">
              <a:lnSpc>
                <a:spcPct val="150000"/>
              </a:lnSpc>
            </a:pPr>
            <a:r>
              <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）有限空间作业时现场</a:t>
            </a:r>
            <a:r>
              <a:rPr lang="zh-CN" altLang="en-US" sz="1800"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rPr>
              <a:t>未有</a:t>
            </a:r>
            <a:r>
              <a:rPr lang="zh-CN" altLang="en-US" b="1" dirty="0">
                <a:solidFill>
                  <a:schemeClr val="accent4">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专人负责监护工作</a:t>
            </a:r>
            <a:r>
              <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endParaRPr lang="zh-CN" altLang="en-US" dirty="0">
              <a:solidFill>
                <a:srgbClr val="040404"/>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6" name="Group 35"/>
          <p:cNvGrpSpPr/>
          <p:nvPr/>
        </p:nvGrpSpPr>
        <p:grpSpPr bwMode="auto">
          <a:xfrm>
            <a:off x="5871082" y="4008681"/>
            <a:ext cx="369867" cy="366692"/>
            <a:chOff x="0" y="0"/>
            <a:chExt cx="379359" cy="376864"/>
          </a:xfrm>
          <a:solidFill>
            <a:srgbClr val="FF9900"/>
          </a:solidFill>
        </p:grpSpPr>
        <p:sp>
          <p:nvSpPr>
            <p:cNvPr id="37" name="Freeform 150"/>
            <p:cNvSpPr>
              <a:spLocks noEditPoints="1" noChangeArrowheads="1"/>
            </p:cNvSpPr>
            <p:nvPr/>
          </p:nvSpPr>
          <p:spPr bwMode="auto">
            <a:xfrm>
              <a:off x="0" y="0"/>
              <a:ext cx="379359" cy="376864"/>
            </a:xfrm>
            <a:custGeom>
              <a:avLst/>
              <a:gdLst>
                <a:gd name="T0" fmla="*/ 631200133 w 114"/>
                <a:gd name="T1" fmla="*/ 0 h 114"/>
                <a:gd name="T2" fmla="*/ 0 w 114"/>
                <a:gd name="T3" fmla="*/ 622923134 h 114"/>
                <a:gd name="T4" fmla="*/ 631200133 w 114"/>
                <a:gd name="T5" fmla="*/ 1245846268 h 114"/>
                <a:gd name="T6" fmla="*/ 1262396938 w 114"/>
                <a:gd name="T7" fmla="*/ 622923134 h 114"/>
                <a:gd name="T8" fmla="*/ 631200133 w 114"/>
                <a:gd name="T9" fmla="*/ 0 h 114"/>
                <a:gd name="T10" fmla="*/ 631200133 w 114"/>
                <a:gd name="T11" fmla="*/ 1180275237 h 114"/>
                <a:gd name="T12" fmla="*/ 66441068 w 114"/>
                <a:gd name="T13" fmla="*/ 622923134 h 114"/>
                <a:gd name="T14" fmla="*/ 631200133 w 114"/>
                <a:gd name="T15" fmla="*/ 65571030 h 114"/>
                <a:gd name="T16" fmla="*/ 1195955869 w 114"/>
                <a:gd name="T17" fmla="*/ 622923134 h 114"/>
                <a:gd name="T18" fmla="*/ 631200133 w 114"/>
                <a:gd name="T19" fmla="*/ 1180275237 h 1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114"/>
                <a:gd name="T32" fmla="*/ 114 w 114"/>
                <a:gd name="T33" fmla="*/ 114 h 1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114">
                  <a:moveTo>
                    <a:pt x="57" y="0"/>
                  </a:moveTo>
                  <a:cubicBezTo>
                    <a:pt x="25" y="0"/>
                    <a:pt x="0" y="25"/>
                    <a:pt x="0" y="57"/>
                  </a:cubicBezTo>
                  <a:cubicBezTo>
                    <a:pt x="0" y="89"/>
                    <a:pt x="25" y="114"/>
                    <a:pt x="57" y="114"/>
                  </a:cubicBezTo>
                  <a:cubicBezTo>
                    <a:pt x="89" y="114"/>
                    <a:pt x="114" y="89"/>
                    <a:pt x="114" y="57"/>
                  </a:cubicBezTo>
                  <a:cubicBezTo>
                    <a:pt x="114" y="25"/>
                    <a:pt x="89" y="0"/>
                    <a:pt x="57" y="0"/>
                  </a:cubicBezTo>
                  <a:close/>
                  <a:moveTo>
                    <a:pt x="57" y="108"/>
                  </a:moveTo>
                  <a:cubicBezTo>
                    <a:pt x="29" y="108"/>
                    <a:pt x="6" y="85"/>
                    <a:pt x="6" y="57"/>
                  </a:cubicBezTo>
                  <a:cubicBezTo>
                    <a:pt x="6" y="29"/>
                    <a:pt x="29" y="6"/>
                    <a:pt x="57" y="6"/>
                  </a:cubicBezTo>
                  <a:cubicBezTo>
                    <a:pt x="85" y="6"/>
                    <a:pt x="108" y="29"/>
                    <a:pt x="108" y="57"/>
                  </a:cubicBezTo>
                  <a:cubicBezTo>
                    <a:pt x="108" y="85"/>
                    <a:pt x="85" y="108"/>
                    <a:pt x="57" y="108"/>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38" name="Rectangle 151"/>
            <p:cNvSpPr>
              <a:spLocks noChangeArrowheads="1"/>
            </p:cNvSpPr>
            <p:nvPr/>
          </p:nvSpPr>
          <p:spPr bwMode="auto">
            <a:xfrm>
              <a:off x="144756" y="272040"/>
              <a:ext cx="22463"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9" name="Rectangle 152"/>
            <p:cNvSpPr>
              <a:spLocks noChangeArrowheads="1"/>
            </p:cNvSpPr>
            <p:nvPr/>
          </p:nvSpPr>
          <p:spPr bwMode="auto">
            <a:xfrm>
              <a:off x="179697" y="272040"/>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0" name="Rectangle 153"/>
            <p:cNvSpPr>
              <a:spLocks noChangeArrowheads="1"/>
            </p:cNvSpPr>
            <p:nvPr/>
          </p:nvSpPr>
          <p:spPr bwMode="auto">
            <a:xfrm>
              <a:off x="214638" y="272040"/>
              <a:ext cx="19966" cy="4242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1" name="Freeform 154"/>
            <p:cNvSpPr>
              <a:spLocks noChangeArrowheads="1"/>
            </p:cNvSpPr>
            <p:nvPr/>
          </p:nvSpPr>
          <p:spPr bwMode="auto">
            <a:xfrm>
              <a:off x="117303" y="107318"/>
              <a:ext cx="82362" cy="84857"/>
            </a:xfrm>
            <a:custGeom>
              <a:avLst/>
              <a:gdLst>
                <a:gd name="T0" fmla="*/ 206217976 w 25"/>
                <a:gd name="T1" fmla="*/ 253464465 h 25"/>
                <a:gd name="T2" fmla="*/ 238780616 w 25"/>
                <a:gd name="T3" fmla="*/ 288028418 h 25"/>
                <a:gd name="T4" fmla="*/ 271339962 w 25"/>
                <a:gd name="T5" fmla="*/ 253464465 h 25"/>
                <a:gd name="T6" fmla="*/ 238780616 w 25"/>
                <a:gd name="T7" fmla="*/ 218900511 h 25"/>
                <a:gd name="T8" fmla="*/ 227925304 w 25"/>
                <a:gd name="T9" fmla="*/ 218900511 h 25"/>
                <a:gd name="T10" fmla="*/ 0 w 25"/>
                <a:gd name="T11" fmla="*/ 0 h 25"/>
                <a:gd name="T12" fmla="*/ 206217976 w 25"/>
                <a:gd name="T13" fmla="*/ 253464465 h 25"/>
                <a:gd name="T14" fmla="*/ 206217976 w 25"/>
                <a:gd name="T15" fmla="*/ 253464465 h 25"/>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25"/>
                <a:gd name="T26" fmla="*/ 25 w 25"/>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25">
                  <a:moveTo>
                    <a:pt x="19" y="22"/>
                  </a:moveTo>
                  <a:cubicBezTo>
                    <a:pt x="19" y="24"/>
                    <a:pt x="20" y="25"/>
                    <a:pt x="22" y="25"/>
                  </a:cubicBezTo>
                  <a:cubicBezTo>
                    <a:pt x="24" y="25"/>
                    <a:pt x="25" y="24"/>
                    <a:pt x="25" y="22"/>
                  </a:cubicBezTo>
                  <a:cubicBezTo>
                    <a:pt x="25" y="21"/>
                    <a:pt x="24" y="19"/>
                    <a:pt x="22" y="19"/>
                  </a:cubicBezTo>
                  <a:cubicBezTo>
                    <a:pt x="22" y="19"/>
                    <a:pt x="22" y="19"/>
                    <a:pt x="21" y="19"/>
                  </a:cubicBezTo>
                  <a:cubicBezTo>
                    <a:pt x="0" y="0"/>
                    <a:pt x="0" y="0"/>
                    <a:pt x="0" y="0"/>
                  </a:cubicBezTo>
                  <a:cubicBezTo>
                    <a:pt x="19" y="22"/>
                    <a:pt x="19" y="22"/>
                    <a:pt x="19" y="22"/>
                  </a:cubicBezTo>
                  <a:cubicBezTo>
                    <a:pt x="19" y="22"/>
                    <a:pt x="19" y="22"/>
                    <a:pt x="19" y="22"/>
                  </a:cubicBez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42" name="Freeform 155"/>
            <p:cNvSpPr>
              <a:spLocks noChangeArrowheads="1"/>
            </p:cNvSpPr>
            <p:nvPr/>
          </p:nvSpPr>
          <p:spPr bwMode="auto">
            <a:xfrm>
              <a:off x="67387" y="272040"/>
              <a:ext cx="22463" cy="19966"/>
            </a:xfrm>
            <a:custGeom>
              <a:avLst/>
              <a:gdLst>
                <a:gd name="T0" fmla="*/ 0 w 9"/>
                <a:gd name="T1" fmla="*/ 37371361 h 8"/>
                <a:gd name="T2" fmla="*/ 18689216 w 9"/>
                <a:gd name="T3" fmla="*/ 49830145 h 8"/>
                <a:gd name="T4" fmla="*/ 56065152 w 9"/>
                <a:gd name="T5" fmla="*/ 6229392 h 8"/>
                <a:gd name="T6" fmla="*/ 43605675 w 9"/>
                <a:gd name="T7" fmla="*/ 0 h 8"/>
                <a:gd name="T8" fmla="*/ 0 w 9"/>
                <a:gd name="T9" fmla="*/ 37371361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6"/>
                  </a:moveTo>
                  <a:lnTo>
                    <a:pt x="3" y="8"/>
                  </a:lnTo>
                  <a:lnTo>
                    <a:pt x="9" y="1"/>
                  </a:lnTo>
                  <a:lnTo>
                    <a:pt x="7" y="0"/>
                  </a:lnTo>
                  <a:lnTo>
                    <a:pt x="0" y="6"/>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43" name="Freeform 156"/>
            <p:cNvSpPr>
              <a:spLocks noChangeArrowheads="1"/>
            </p:cNvSpPr>
            <p:nvPr/>
          </p:nvSpPr>
          <p:spPr bwMode="auto">
            <a:xfrm>
              <a:off x="47421" y="227116"/>
              <a:ext cx="27454" cy="14975"/>
            </a:xfrm>
            <a:custGeom>
              <a:avLst/>
              <a:gdLst>
                <a:gd name="T0" fmla="*/ 56061068 w 11"/>
                <a:gd name="T1" fmla="*/ 0 h 6"/>
                <a:gd name="T2" fmla="*/ 0 w 11"/>
                <a:gd name="T3" fmla="*/ 18688800 h 6"/>
                <a:gd name="T4" fmla="*/ 6229562 w 11"/>
                <a:gd name="T5" fmla="*/ 37375104 h 6"/>
                <a:gd name="T6" fmla="*/ 68520192 w 11"/>
                <a:gd name="T7" fmla="*/ 18688800 h 6"/>
                <a:gd name="T8" fmla="*/ 56061068 w 11"/>
                <a:gd name="T9" fmla="*/ 0 h 6"/>
                <a:gd name="T10" fmla="*/ 0 60000 65536"/>
                <a:gd name="T11" fmla="*/ 0 60000 65536"/>
                <a:gd name="T12" fmla="*/ 0 60000 65536"/>
                <a:gd name="T13" fmla="*/ 0 60000 65536"/>
                <a:gd name="T14" fmla="*/ 0 60000 65536"/>
                <a:gd name="T15" fmla="*/ 0 w 11"/>
                <a:gd name="T16" fmla="*/ 0 h 6"/>
                <a:gd name="T17" fmla="*/ 11 w 11"/>
                <a:gd name="T18" fmla="*/ 6 h 6"/>
              </a:gdLst>
              <a:ahLst/>
              <a:cxnLst>
                <a:cxn ang="T10">
                  <a:pos x="T0" y="T1"/>
                </a:cxn>
                <a:cxn ang="T11">
                  <a:pos x="T2" y="T3"/>
                </a:cxn>
                <a:cxn ang="T12">
                  <a:pos x="T4" y="T5"/>
                </a:cxn>
                <a:cxn ang="T13">
                  <a:pos x="T6" y="T7"/>
                </a:cxn>
                <a:cxn ang="T14">
                  <a:pos x="T8" y="T9"/>
                </a:cxn>
              </a:cxnLst>
              <a:rect l="T15" t="T16" r="T17" b="T18"/>
              <a:pathLst>
                <a:path w="11" h="6">
                  <a:moveTo>
                    <a:pt x="9" y="0"/>
                  </a:moveTo>
                  <a:lnTo>
                    <a:pt x="0" y="3"/>
                  </a:lnTo>
                  <a:lnTo>
                    <a:pt x="1" y="6"/>
                  </a:lnTo>
                  <a:lnTo>
                    <a:pt x="11" y="3"/>
                  </a:lnTo>
                  <a:lnTo>
                    <a:pt x="9"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44" name="Freeform 157"/>
            <p:cNvSpPr>
              <a:spLocks noChangeArrowheads="1"/>
            </p:cNvSpPr>
            <p:nvPr/>
          </p:nvSpPr>
          <p:spPr bwMode="auto">
            <a:xfrm>
              <a:off x="79865" y="74874"/>
              <a:ext cx="19966" cy="22463"/>
            </a:xfrm>
            <a:custGeom>
              <a:avLst/>
              <a:gdLst>
                <a:gd name="T0" fmla="*/ 0 w 8"/>
                <a:gd name="T1" fmla="*/ 18689216 h 9"/>
                <a:gd name="T2" fmla="*/ 43600753 w 8"/>
                <a:gd name="T3" fmla="*/ 56065152 h 9"/>
                <a:gd name="T4" fmla="*/ 49830145 w 8"/>
                <a:gd name="T5" fmla="*/ 43605675 h 9"/>
                <a:gd name="T6" fmla="*/ 12458784 w 8"/>
                <a:gd name="T7" fmla="*/ 0 h 9"/>
                <a:gd name="T8" fmla="*/ 0 w 8"/>
                <a:gd name="T9" fmla="*/ 18689216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0" y="3"/>
                  </a:moveTo>
                  <a:lnTo>
                    <a:pt x="7" y="9"/>
                  </a:lnTo>
                  <a:lnTo>
                    <a:pt x="8" y="7"/>
                  </a:lnTo>
                  <a:lnTo>
                    <a:pt x="2" y="0"/>
                  </a:lnTo>
                  <a:lnTo>
                    <a:pt x="0" y="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45" name="Freeform 158"/>
            <p:cNvSpPr>
              <a:spLocks noChangeArrowheads="1"/>
            </p:cNvSpPr>
            <p:nvPr/>
          </p:nvSpPr>
          <p:spPr bwMode="auto">
            <a:xfrm>
              <a:off x="49916" y="124789"/>
              <a:ext cx="27454" cy="12480"/>
            </a:xfrm>
            <a:custGeom>
              <a:avLst/>
              <a:gdLst>
                <a:gd name="T0" fmla="*/ 68520192 w 11"/>
                <a:gd name="T1" fmla="*/ 18690048 h 5"/>
                <a:gd name="T2" fmla="*/ 12459124 w 11"/>
                <a:gd name="T3" fmla="*/ 0 h 5"/>
                <a:gd name="T4" fmla="*/ 0 w 11"/>
                <a:gd name="T5" fmla="*/ 18690048 h 5"/>
                <a:gd name="T6" fmla="*/ 62290630 w 11"/>
                <a:gd name="T7" fmla="*/ 31150080 h 5"/>
                <a:gd name="T8" fmla="*/ 68520192 w 11"/>
                <a:gd name="T9" fmla="*/ 18690048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1" y="3"/>
                  </a:moveTo>
                  <a:lnTo>
                    <a:pt x="2" y="0"/>
                  </a:lnTo>
                  <a:lnTo>
                    <a:pt x="0" y="3"/>
                  </a:lnTo>
                  <a:lnTo>
                    <a:pt x="10" y="5"/>
                  </a:lnTo>
                  <a:lnTo>
                    <a:pt x="11" y="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46" name="Rectangle 159"/>
            <p:cNvSpPr>
              <a:spLocks noChangeArrowheads="1"/>
            </p:cNvSpPr>
            <p:nvPr/>
          </p:nvSpPr>
          <p:spPr bwMode="auto">
            <a:xfrm>
              <a:off x="187185" y="34941"/>
              <a:ext cx="7488" cy="224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47" name="Freeform 160"/>
            <p:cNvSpPr>
              <a:spLocks noChangeArrowheads="1"/>
            </p:cNvSpPr>
            <p:nvPr/>
          </p:nvSpPr>
          <p:spPr bwMode="auto">
            <a:xfrm>
              <a:off x="119798" y="44924"/>
              <a:ext cx="17471" cy="22463"/>
            </a:xfrm>
            <a:custGeom>
              <a:avLst/>
              <a:gdLst>
                <a:gd name="T0" fmla="*/ 43605120 w 7"/>
                <a:gd name="T1" fmla="*/ 49835413 h 9"/>
                <a:gd name="T2" fmla="*/ 18688978 w 7"/>
                <a:gd name="T3" fmla="*/ 0 h 9"/>
                <a:gd name="T4" fmla="*/ 0 w 7"/>
                <a:gd name="T5" fmla="*/ 12459477 h 9"/>
                <a:gd name="T6" fmla="*/ 24916142 w 7"/>
                <a:gd name="T7" fmla="*/ 56065152 h 9"/>
                <a:gd name="T8" fmla="*/ 43605120 w 7"/>
                <a:gd name="T9" fmla="*/ 49835413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7" y="8"/>
                  </a:moveTo>
                  <a:lnTo>
                    <a:pt x="3" y="0"/>
                  </a:lnTo>
                  <a:lnTo>
                    <a:pt x="0" y="2"/>
                  </a:lnTo>
                  <a:lnTo>
                    <a:pt x="4" y="9"/>
                  </a:lnTo>
                  <a:lnTo>
                    <a:pt x="7" y="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48" name="Freeform 161"/>
            <p:cNvSpPr>
              <a:spLocks noChangeArrowheads="1"/>
            </p:cNvSpPr>
            <p:nvPr/>
          </p:nvSpPr>
          <p:spPr bwMode="auto">
            <a:xfrm>
              <a:off x="234604" y="44924"/>
              <a:ext cx="12480" cy="27454"/>
            </a:xfrm>
            <a:custGeom>
              <a:avLst/>
              <a:gdLst>
                <a:gd name="T0" fmla="*/ 0 w 5"/>
                <a:gd name="T1" fmla="*/ 56061068 h 11"/>
                <a:gd name="T2" fmla="*/ 12460032 w 5"/>
                <a:gd name="T3" fmla="*/ 68520192 h 11"/>
                <a:gd name="T4" fmla="*/ 31150080 w 5"/>
                <a:gd name="T5" fmla="*/ 12459124 h 11"/>
                <a:gd name="T6" fmla="*/ 12460032 w 5"/>
                <a:gd name="T7" fmla="*/ 0 h 11"/>
                <a:gd name="T8" fmla="*/ 0 w 5"/>
                <a:gd name="T9" fmla="*/ 56061068 h 11"/>
                <a:gd name="T10" fmla="*/ 0 60000 65536"/>
                <a:gd name="T11" fmla="*/ 0 60000 65536"/>
                <a:gd name="T12" fmla="*/ 0 60000 65536"/>
                <a:gd name="T13" fmla="*/ 0 60000 65536"/>
                <a:gd name="T14" fmla="*/ 0 60000 65536"/>
                <a:gd name="T15" fmla="*/ 0 w 5"/>
                <a:gd name="T16" fmla="*/ 0 h 11"/>
                <a:gd name="T17" fmla="*/ 5 w 5"/>
                <a:gd name="T18" fmla="*/ 11 h 11"/>
              </a:gdLst>
              <a:ahLst/>
              <a:cxnLst>
                <a:cxn ang="T10">
                  <a:pos x="T0" y="T1"/>
                </a:cxn>
                <a:cxn ang="T11">
                  <a:pos x="T2" y="T3"/>
                </a:cxn>
                <a:cxn ang="T12">
                  <a:pos x="T4" y="T5"/>
                </a:cxn>
                <a:cxn ang="T13">
                  <a:pos x="T6" y="T7"/>
                </a:cxn>
                <a:cxn ang="T14">
                  <a:pos x="T8" y="T9"/>
                </a:cxn>
              </a:cxnLst>
              <a:rect l="T15" t="T16" r="T17" b="T18"/>
              <a:pathLst>
                <a:path w="5" h="11">
                  <a:moveTo>
                    <a:pt x="0" y="9"/>
                  </a:moveTo>
                  <a:lnTo>
                    <a:pt x="2" y="11"/>
                  </a:lnTo>
                  <a:lnTo>
                    <a:pt x="5" y="2"/>
                  </a:lnTo>
                  <a:lnTo>
                    <a:pt x="2" y="0"/>
                  </a:lnTo>
                  <a:lnTo>
                    <a:pt x="0" y="9"/>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49" name="Freeform 162"/>
            <p:cNvSpPr>
              <a:spLocks noChangeArrowheads="1"/>
            </p:cNvSpPr>
            <p:nvPr/>
          </p:nvSpPr>
          <p:spPr bwMode="auto">
            <a:xfrm>
              <a:off x="277033" y="272040"/>
              <a:ext cx="22463" cy="19966"/>
            </a:xfrm>
            <a:custGeom>
              <a:avLst/>
              <a:gdLst>
                <a:gd name="T0" fmla="*/ 0 w 9"/>
                <a:gd name="T1" fmla="*/ 6229392 h 8"/>
                <a:gd name="T2" fmla="*/ 49835413 w 9"/>
                <a:gd name="T3" fmla="*/ 49830145 h 8"/>
                <a:gd name="T4" fmla="*/ 56065152 w 9"/>
                <a:gd name="T5" fmla="*/ 37371361 h 8"/>
                <a:gd name="T6" fmla="*/ 18689216 w 9"/>
                <a:gd name="T7" fmla="*/ 0 h 8"/>
                <a:gd name="T8" fmla="*/ 0 w 9"/>
                <a:gd name="T9" fmla="*/ 6229392 h 8"/>
                <a:gd name="T10" fmla="*/ 0 60000 65536"/>
                <a:gd name="T11" fmla="*/ 0 60000 65536"/>
                <a:gd name="T12" fmla="*/ 0 60000 65536"/>
                <a:gd name="T13" fmla="*/ 0 60000 65536"/>
                <a:gd name="T14" fmla="*/ 0 60000 65536"/>
                <a:gd name="T15" fmla="*/ 0 w 9"/>
                <a:gd name="T16" fmla="*/ 0 h 8"/>
                <a:gd name="T17" fmla="*/ 9 w 9"/>
                <a:gd name="T18" fmla="*/ 8 h 8"/>
              </a:gdLst>
              <a:ahLst/>
              <a:cxnLst>
                <a:cxn ang="T10">
                  <a:pos x="T0" y="T1"/>
                </a:cxn>
                <a:cxn ang="T11">
                  <a:pos x="T2" y="T3"/>
                </a:cxn>
                <a:cxn ang="T12">
                  <a:pos x="T4" y="T5"/>
                </a:cxn>
                <a:cxn ang="T13">
                  <a:pos x="T6" y="T7"/>
                </a:cxn>
                <a:cxn ang="T14">
                  <a:pos x="T8" y="T9"/>
                </a:cxn>
              </a:cxnLst>
              <a:rect l="T15" t="T16" r="T17" b="T18"/>
              <a:pathLst>
                <a:path w="9" h="8">
                  <a:moveTo>
                    <a:pt x="0" y="1"/>
                  </a:moveTo>
                  <a:lnTo>
                    <a:pt x="8" y="8"/>
                  </a:lnTo>
                  <a:lnTo>
                    <a:pt x="9" y="6"/>
                  </a:lnTo>
                  <a:lnTo>
                    <a:pt x="3" y="0"/>
                  </a:lnTo>
                  <a:lnTo>
                    <a:pt x="0" y="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50" name="Freeform 163"/>
            <p:cNvSpPr>
              <a:spLocks noChangeArrowheads="1"/>
            </p:cNvSpPr>
            <p:nvPr/>
          </p:nvSpPr>
          <p:spPr bwMode="auto">
            <a:xfrm>
              <a:off x="304486" y="227116"/>
              <a:ext cx="24958" cy="14975"/>
            </a:xfrm>
            <a:custGeom>
              <a:avLst/>
              <a:gdLst>
                <a:gd name="T0" fmla="*/ 0 w 10"/>
                <a:gd name="T1" fmla="*/ 18688800 h 6"/>
                <a:gd name="T2" fmla="*/ 56060660 w 10"/>
                <a:gd name="T3" fmla="*/ 37375104 h 6"/>
                <a:gd name="T4" fmla="*/ 62290176 w 10"/>
                <a:gd name="T5" fmla="*/ 18688800 h 6"/>
                <a:gd name="T6" fmla="*/ 6229517 w 10"/>
                <a:gd name="T7" fmla="*/ 0 h 6"/>
                <a:gd name="T8" fmla="*/ 0 w 10"/>
                <a:gd name="T9" fmla="*/ 18688800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0" y="3"/>
                  </a:moveTo>
                  <a:lnTo>
                    <a:pt x="9" y="6"/>
                  </a:lnTo>
                  <a:lnTo>
                    <a:pt x="10" y="3"/>
                  </a:lnTo>
                  <a:lnTo>
                    <a:pt x="1" y="0"/>
                  </a:lnTo>
                  <a:lnTo>
                    <a:pt x="0" y="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51" name="Freeform 164"/>
            <p:cNvSpPr>
              <a:spLocks noChangeArrowheads="1"/>
            </p:cNvSpPr>
            <p:nvPr/>
          </p:nvSpPr>
          <p:spPr bwMode="auto">
            <a:xfrm>
              <a:off x="274536" y="74874"/>
              <a:ext cx="22463" cy="22463"/>
            </a:xfrm>
            <a:custGeom>
              <a:avLst/>
              <a:gdLst>
                <a:gd name="T0" fmla="*/ 56065152 w 9"/>
                <a:gd name="T1" fmla="*/ 18689216 h 9"/>
                <a:gd name="T2" fmla="*/ 49835413 w 9"/>
                <a:gd name="T3" fmla="*/ 0 h 9"/>
                <a:gd name="T4" fmla="*/ 0 w 9"/>
                <a:gd name="T5" fmla="*/ 43605675 h 9"/>
                <a:gd name="T6" fmla="*/ 12459477 w 9"/>
                <a:gd name="T7" fmla="*/ 56065152 h 9"/>
                <a:gd name="T8" fmla="*/ 56065152 w 9"/>
                <a:gd name="T9" fmla="*/ 18689216 h 9"/>
                <a:gd name="T10" fmla="*/ 0 60000 65536"/>
                <a:gd name="T11" fmla="*/ 0 60000 65536"/>
                <a:gd name="T12" fmla="*/ 0 60000 65536"/>
                <a:gd name="T13" fmla="*/ 0 60000 65536"/>
                <a:gd name="T14" fmla="*/ 0 60000 65536"/>
                <a:gd name="T15" fmla="*/ 0 w 9"/>
                <a:gd name="T16" fmla="*/ 0 h 9"/>
                <a:gd name="T17" fmla="*/ 9 w 9"/>
                <a:gd name="T18" fmla="*/ 9 h 9"/>
              </a:gdLst>
              <a:ahLst/>
              <a:cxnLst>
                <a:cxn ang="T10">
                  <a:pos x="T0" y="T1"/>
                </a:cxn>
                <a:cxn ang="T11">
                  <a:pos x="T2" y="T3"/>
                </a:cxn>
                <a:cxn ang="T12">
                  <a:pos x="T4" y="T5"/>
                </a:cxn>
                <a:cxn ang="T13">
                  <a:pos x="T6" y="T7"/>
                </a:cxn>
                <a:cxn ang="T14">
                  <a:pos x="T8" y="T9"/>
                </a:cxn>
              </a:cxnLst>
              <a:rect l="T15" t="T16" r="T17" b="T18"/>
              <a:pathLst>
                <a:path w="9" h="9">
                  <a:moveTo>
                    <a:pt x="9" y="3"/>
                  </a:moveTo>
                  <a:lnTo>
                    <a:pt x="8" y="0"/>
                  </a:lnTo>
                  <a:lnTo>
                    <a:pt x="0" y="7"/>
                  </a:lnTo>
                  <a:lnTo>
                    <a:pt x="2" y="9"/>
                  </a:lnTo>
                  <a:lnTo>
                    <a:pt x="9" y="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52" name="Freeform 165"/>
            <p:cNvSpPr>
              <a:spLocks noChangeArrowheads="1"/>
            </p:cNvSpPr>
            <p:nvPr/>
          </p:nvSpPr>
          <p:spPr bwMode="auto">
            <a:xfrm>
              <a:off x="299494" y="124789"/>
              <a:ext cx="27454" cy="12480"/>
            </a:xfrm>
            <a:custGeom>
              <a:avLst/>
              <a:gdLst>
                <a:gd name="T0" fmla="*/ 62290630 w 11"/>
                <a:gd name="T1" fmla="*/ 0 h 5"/>
                <a:gd name="T2" fmla="*/ 0 w 11"/>
                <a:gd name="T3" fmla="*/ 18690048 h 5"/>
                <a:gd name="T4" fmla="*/ 12459124 w 11"/>
                <a:gd name="T5" fmla="*/ 31150080 h 5"/>
                <a:gd name="T6" fmla="*/ 68520192 w 11"/>
                <a:gd name="T7" fmla="*/ 18690048 h 5"/>
                <a:gd name="T8" fmla="*/ 62290630 w 11"/>
                <a:gd name="T9" fmla="*/ 0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0" y="0"/>
                  </a:moveTo>
                  <a:lnTo>
                    <a:pt x="0" y="3"/>
                  </a:lnTo>
                  <a:lnTo>
                    <a:pt x="2" y="5"/>
                  </a:lnTo>
                  <a:lnTo>
                    <a:pt x="11" y="3"/>
                  </a:lnTo>
                  <a:lnTo>
                    <a:pt x="10"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53" name="Rectangle 166"/>
            <p:cNvSpPr>
              <a:spLocks noChangeArrowheads="1"/>
            </p:cNvSpPr>
            <p:nvPr/>
          </p:nvSpPr>
          <p:spPr bwMode="auto">
            <a:xfrm>
              <a:off x="39933" y="174705"/>
              <a:ext cx="24958"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54" name="Rectangle 167"/>
            <p:cNvSpPr>
              <a:spLocks noChangeArrowheads="1"/>
            </p:cNvSpPr>
            <p:nvPr/>
          </p:nvSpPr>
          <p:spPr bwMode="auto">
            <a:xfrm>
              <a:off x="316965" y="177200"/>
              <a:ext cx="27454" cy="74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grpSp>
        <p:nvGrpSpPr>
          <p:cNvPr id="55" name="Group 54"/>
          <p:cNvGrpSpPr/>
          <p:nvPr/>
        </p:nvGrpSpPr>
        <p:grpSpPr bwMode="auto">
          <a:xfrm>
            <a:off x="9843037" y="4056305"/>
            <a:ext cx="292084" cy="379391"/>
            <a:chOff x="0" y="0"/>
            <a:chExt cx="299494" cy="389342"/>
          </a:xfrm>
          <a:solidFill>
            <a:srgbClr val="333333"/>
          </a:solidFill>
        </p:grpSpPr>
        <p:sp>
          <p:nvSpPr>
            <p:cNvPr id="56" name="Freeform 170"/>
            <p:cNvSpPr>
              <a:spLocks noChangeArrowheads="1"/>
            </p:cNvSpPr>
            <p:nvPr/>
          </p:nvSpPr>
          <p:spPr bwMode="auto">
            <a:xfrm>
              <a:off x="0" y="112310"/>
              <a:ext cx="299494" cy="277032"/>
            </a:xfrm>
            <a:custGeom>
              <a:avLst/>
              <a:gdLst>
                <a:gd name="T0" fmla="*/ 498314756 w 90"/>
                <a:gd name="T1" fmla="*/ 924659386 h 83"/>
                <a:gd name="T2" fmla="*/ 996629512 w 90"/>
                <a:gd name="T3" fmla="*/ 0 h 83"/>
                <a:gd name="T4" fmla="*/ 0 w 90"/>
                <a:gd name="T5" fmla="*/ 0 h 83"/>
                <a:gd name="T6" fmla="*/ 498314756 w 90"/>
                <a:gd name="T7" fmla="*/ 924659386 h 83"/>
                <a:gd name="T8" fmla="*/ 0 60000 65536"/>
                <a:gd name="T9" fmla="*/ 0 60000 65536"/>
                <a:gd name="T10" fmla="*/ 0 60000 65536"/>
                <a:gd name="T11" fmla="*/ 0 60000 65536"/>
                <a:gd name="T12" fmla="*/ 0 w 90"/>
                <a:gd name="T13" fmla="*/ 0 h 83"/>
                <a:gd name="T14" fmla="*/ 90 w 90"/>
                <a:gd name="T15" fmla="*/ 83 h 83"/>
              </a:gdLst>
              <a:ahLst/>
              <a:cxnLst>
                <a:cxn ang="T8">
                  <a:pos x="T0" y="T1"/>
                </a:cxn>
                <a:cxn ang="T9">
                  <a:pos x="T2" y="T3"/>
                </a:cxn>
                <a:cxn ang="T10">
                  <a:pos x="T4" y="T5"/>
                </a:cxn>
                <a:cxn ang="T11">
                  <a:pos x="T6" y="T7"/>
                </a:cxn>
              </a:cxnLst>
              <a:rect l="T12" t="T13" r="T14" b="T15"/>
              <a:pathLst>
                <a:path w="90" h="83">
                  <a:moveTo>
                    <a:pt x="45" y="83"/>
                  </a:moveTo>
                  <a:cubicBezTo>
                    <a:pt x="90" y="59"/>
                    <a:pt x="90" y="0"/>
                    <a:pt x="90" y="0"/>
                  </a:cubicBezTo>
                  <a:cubicBezTo>
                    <a:pt x="0" y="0"/>
                    <a:pt x="0" y="0"/>
                    <a:pt x="0" y="0"/>
                  </a:cubicBezTo>
                  <a:cubicBezTo>
                    <a:pt x="0" y="0"/>
                    <a:pt x="0" y="59"/>
                    <a:pt x="45" y="83"/>
                  </a:cubicBez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57" name="Freeform 171"/>
            <p:cNvSpPr>
              <a:spLocks noChangeArrowheads="1"/>
            </p:cNvSpPr>
            <p:nvPr/>
          </p:nvSpPr>
          <p:spPr bwMode="auto">
            <a:xfrm>
              <a:off x="0" y="0"/>
              <a:ext cx="299494" cy="94840"/>
            </a:xfrm>
            <a:custGeom>
              <a:avLst/>
              <a:gdLst>
                <a:gd name="T0" fmla="*/ 930188431 w 90"/>
                <a:gd name="T1" fmla="*/ 0 h 29"/>
                <a:gd name="T2" fmla="*/ 753007781 w 90"/>
                <a:gd name="T3" fmla="*/ 171124063 h 29"/>
                <a:gd name="T4" fmla="*/ 575830458 w 90"/>
                <a:gd name="T5" fmla="*/ 0 h 29"/>
                <a:gd name="T6" fmla="*/ 431873676 w 90"/>
                <a:gd name="T7" fmla="*/ 0 h 29"/>
                <a:gd name="T8" fmla="*/ 254693025 w 90"/>
                <a:gd name="T9" fmla="*/ 171124063 h 29"/>
                <a:gd name="T10" fmla="*/ 77515703 w 90"/>
                <a:gd name="T11" fmla="*/ 0 h 29"/>
                <a:gd name="T12" fmla="*/ 0 w 90"/>
                <a:gd name="T13" fmla="*/ 0 h 29"/>
                <a:gd name="T14" fmla="*/ 0 w 90"/>
                <a:gd name="T15" fmla="*/ 310159503 h 29"/>
                <a:gd name="T16" fmla="*/ 996629512 w 90"/>
                <a:gd name="T17" fmla="*/ 310159503 h 29"/>
                <a:gd name="T18" fmla="*/ 996629512 w 90"/>
                <a:gd name="T19" fmla="*/ 0 h 29"/>
                <a:gd name="T20" fmla="*/ 930188431 w 90"/>
                <a:gd name="T21" fmla="*/ 0 h 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0"/>
                <a:gd name="T34" fmla="*/ 0 h 29"/>
                <a:gd name="T35" fmla="*/ 90 w 90"/>
                <a:gd name="T36" fmla="*/ 29 h 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0" h="29">
                  <a:moveTo>
                    <a:pt x="84" y="0"/>
                  </a:moveTo>
                  <a:cubicBezTo>
                    <a:pt x="84" y="9"/>
                    <a:pt x="77" y="16"/>
                    <a:pt x="68" y="16"/>
                  </a:cubicBezTo>
                  <a:cubicBezTo>
                    <a:pt x="59" y="16"/>
                    <a:pt x="52" y="9"/>
                    <a:pt x="52" y="0"/>
                  </a:cubicBezTo>
                  <a:cubicBezTo>
                    <a:pt x="39" y="0"/>
                    <a:pt x="39" y="0"/>
                    <a:pt x="39" y="0"/>
                  </a:cubicBezTo>
                  <a:cubicBezTo>
                    <a:pt x="39" y="9"/>
                    <a:pt x="32" y="16"/>
                    <a:pt x="23" y="16"/>
                  </a:cubicBezTo>
                  <a:cubicBezTo>
                    <a:pt x="14" y="16"/>
                    <a:pt x="7" y="9"/>
                    <a:pt x="7" y="0"/>
                  </a:cubicBezTo>
                  <a:cubicBezTo>
                    <a:pt x="0" y="0"/>
                    <a:pt x="0" y="0"/>
                    <a:pt x="0" y="0"/>
                  </a:cubicBezTo>
                  <a:cubicBezTo>
                    <a:pt x="0" y="29"/>
                    <a:pt x="0" y="29"/>
                    <a:pt x="0" y="29"/>
                  </a:cubicBezTo>
                  <a:cubicBezTo>
                    <a:pt x="90" y="29"/>
                    <a:pt x="90" y="29"/>
                    <a:pt x="90" y="29"/>
                  </a:cubicBezTo>
                  <a:cubicBezTo>
                    <a:pt x="90" y="0"/>
                    <a:pt x="90" y="0"/>
                    <a:pt x="90" y="0"/>
                  </a:cubicBezTo>
                  <a:lnTo>
                    <a:pt x="84" y="0"/>
                  </a:lnTo>
                  <a:close/>
                </a:path>
              </a:pathLst>
            </a:cu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grpSp>
      <p:sp>
        <p:nvSpPr>
          <p:cNvPr id="58" name="剪去对角的矩形 49"/>
          <p:cNvSpPr/>
          <p:nvPr/>
        </p:nvSpPr>
        <p:spPr>
          <a:xfrm>
            <a:off x="189347" y="2363900"/>
            <a:ext cx="3888000" cy="1735044"/>
          </a:xfrm>
          <a:prstGeom prst="snip2DiagRect">
            <a:avLst/>
          </a:prstGeom>
          <a:blipFill dpi="0" rotWithShape="1">
            <a:blip r:embed="rId3"/>
            <a:srcRect/>
            <a:stretch>
              <a:fillRect t="-100000" b="-46000"/>
            </a:stretch>
          </a:blipFill>
          <a:ln w="25400" cap="flat" cmpd="sng" algn="ctr">
            <a:noFill/>
            <a:prstDash val="solid"/>
          </a:ln>
          <a:effectLst/>
        </p:spPr>
        <p:txBody>
          <a:bodyPr lIns="91427" tIns="45712" rIns="91427" bIns="45712" anchor="ctr"/>
          <a:lstStyle/>
          <a:p>
            <a:pPr algn="ctr" defTabSz="913130">
              <a:defRPr/>
            </a:pPr>
            <a:endParaRPr lang="zh-CN" altLang="en-US" sz="1425">
              <a:solidFill>
                <a:srgbClr val="007FDE"/>
              </a:solidFill>
              <a:cs typeface="微软雅黑" panose="020B0503020204020204" pitchFamily="34" charset="-122"/>
              <a:sym typeface="Arial" panose="020B0604020202020204" pitchFamily="34" charset="0"/>
            </a:endParaRPr>
          </a:p>
        </p:txBody>
      </p:sp>
      <p:sp>
        <p:nvSpPr>
          <p:cNvPr id="61" name="TextBox 42"/>
          <p:cNvSpPr txBox="1"/>
          <p:nvPr/>
        </p:nvSpPr>
        <p:spPr>
          <a:xfrm>
            <a:off x="1066322" y="4511006"/>
            <a:ext cx="2270653" cy="493395"/>
          </a:xfrm>
          <a:prstGeom prst="rect">
            <a:avLst/>
          </a:prstGeom>
          <a:noFill/>
        </p:spPr>
        <p:txBody>
          <a:bodyPr wrap="square" lIns="121813" tIns="0" rIns="121813" bIns="0" rtlCol="0" anchor="t">
            <a:spAutoFit/>
          </a:bodyPr>
          <a:lstStyle/>
          <a:p>
            <a:pPr algn="ctr">
              <a:lnSpc>
                <a:spcPct val="150000"/>
              </a:lnSpc>
            </a:pPr>
            <a:r>
              <a:rPr lang="zh-CN" altLang="en-US" sz="2135" b="1" dirty="0">
                <a:latin typeface="微软雅黑" panose="020B0503020204020204" pitchFamily="34" charset="-122"/>
                <a:ea typeface="微软雅黑" panose="020B0503020204020204" pitchFamily="34" charset="-122"/>
                <a:cs typeface="微软雅黑" panose="020B0503020204020204" pitchFamily="34" charset="-122"/>
                <a:sym typeface="字魂59号-创粗黑" pitchFamily="2" charset="-122"/>
              </a:rPr>
              <a:t>先通风</a:t>
            </a:r>
            <a:endParaRPr lang="zh-CN" altLang="en-US" sz="2135" b="1" dirty="0">
              <a:latin typeface="微软雅黑" panose="020B0503020204020204" pitchFamily="34" charset="-122"/>
              <a:ea typeface="微软雅黑" panose="020B0503020204020204" pitchFamily="34" charset="-122"/>
              <a:cs typeface="微软雅黑" panose="020B0503020204020204" pitchFamily="34" charset="-122"/>
              <a:sym typeface="字魂59号-创粗黑" pitchFamily="2" charset="-122"/>
            </a:endParaRPr>
          </a:p>
        </p:txBody>
      </p:sp>
      <p:sp>
        <p:nvSpPr>
          <p:cNvPr id="63" name="TextBox 42"/>
          <p:cNvSpPr txBox="1"/>
          <p:nvPr/>
        </p:nvSpPr>
        <p:spPr>
          <a:xfrm>
            <a:off x="4923974" y="4492885"/>
            <a:ext cx="2270653" cy="493395"/>
          </a:xfrm>
          <a:prstGeom prst="rect">
            <a:avLst/>
          </a:prstGeom>
          <a:noFill/>
        </p:spPr>
        <p:txBody>
          <a:bodyPr wrap="square" lIns="121813" tIns="0" rIns="121813" bIns="0" rtlCol="0" anchor="t">
            <a:spAutoFit/>
          </a:bodyPr>
          <a:lstStyle/>
          <a:p>
            <a:pPr algn="ctr">
              <a:lnSpc>
                <a:spcPct val="150000"/>
              </a:lnSpc>
            </a:pPr>
            <a:r>
              <a:rPr lang="zh-CN" altLang="en-US" sz="2135" b="1" dirty="0">
                <a:latin typeface="微软雅黑" panose="020B0503020204020204" pitchFamily="34" charset="-122"/>
                <a:ea typeface="微软雅黑" panose="020B0503020204020204" pitchFamily="34" charset="-122"/>
                <a:cs typeface="微软雅黑" panose="020B0503020204020204" pitchFamily="34" charset="-122"/>
                <a:sym typeface="字魂59号-创粗黑" pitchFamily="2" charset="-122"/>
              </a:rPr>
              <a:t>再检测</a:t>
            </a:r>
            <a:endParaRPr lang="zh-CN" altLang="en-US" sz="2135" b="1" dirty="0">
              <a:latin typeface="微软雅黑" panose="020B0503020204020204" pitchFamily="34" charset="-122"/>
              <a:ea typeface="微软雅黑" panose="020B0503020204020204" pitchFamily="34" charset="-122"/>
              <a:cs typeface="微软雅黑" panose="020B0503020204020204" pitchFamily="34" charset="-122"/>
              <a:sym typeface="字魂59号-创粗黑" pitchFamily="2" charset="-122"/>
            </a:endParaRPr>
          </a:p>
        </p:txBody>
      </p:sp>
      <p:sp>
        <p:nvSpPr>
          <p:cNvPr id="65" name="TextBox 42"/>
          <p:cNvSpPr txBox="1"/>
          <p:nvPr/>
        </p:nvSpPr>
        <p:spPr>
          <a:xfrm>
            <a:off x="8861526" y="4492885"/>
            <a:ext cx="2270653" cy="493395"/>
          </a:xfrm>
          <a:prstGeom prst="rect">
            <a:avLst/>
          </a:prstGeom>
          <a:noFill/>
        </p:spPr>
        <p:txBody>
          <a:bodyPr wrap="square" lIns="121813" tIns="0" rIns="121813" bIns="0" rtlCol="0" anchor="t">
            <a:spAutoFit/>
          </a:bodyPr>
          <a:lstStyle/>
          <a:p>
            <a:pPr algn="ctr">
              <a:lnSpc>
                <a:spcPct val="150000"/>
              </a:lnSpc>
            </a:pPr>
            <a:r>
              <a:rPr lang="zh-CN" altLang="en-US" sz="2135" b="1" dirty="0">
                <a:latin typeface="微软雅黑" panose="020B0503020204020204" pitchFamily="34" charset="-122"/>
                <a:ea typeface="微软雅黑" panose="020B0503020204020204" pitchFamily="34" charset="-122"/>
                <a:cs typeface="微软雅黑" panose="020B0503020204020204" pitchFamily="34" charset="-122"/>
                <a:sym typeface="字魂59号-创粗黑" pitchFamily="2" charset="-122"/>
              </a:rPr>
              <a:t>后作业</a:t>
            </a:r>
            <a:endParaRPr lang="zh-CN" altLang="en-US" sz="2135" b="1" dirty="0">
              <a:latin typeface="微软雅黑" panose="020B0503020204020204" pitchFamily="34" charset="-122"/>
              <a:ea typeface="微软雅黑" panose="020B0503020204020204" pitchFamily="34" charset="-122"/>
              <a:cs typeface="微软雅黑" panose="020B0503020204020204" pitchFamily="34" charset="-122"/>
              <a:sym typeface="字魂59号-创粗黑" pitchFamily="2" charset="-122"/>
            </a:endParaRPr>
          </a:p>
        </p:txBody>
      </p:sp>
      <p:sp>
        <p:nvSpPr>
          <p:cNvPr id="18" name="Oval 12"/>
          <p:cNvSpPr>
            <a:spLocks noChangeArrowheads="1"/>
          </p:cNvSpPr>
          <p:nvPr/>
        </p:nvSpPr>
        <p:spPr bwMode="auto">
          <a:xfrm>
            <a:off x="1832421" y="3849943"/>
            <a:ext cx="700051" cy="701636"/>
          </a:xfrm>
          <a:prstGeom prst="ellipse">
            <a:avLst/>
          </a:prstGeom>
          <a:solidFill>
            <a:srgbClr val="00B050"/>
          </a:solidFill>
          <a:ln>
            <a:noFill/>
          </a:ln>
        </p:spPr>
        <p:txBody>
          <a:bodyPr lIns="91427" tIns="45712" rIns="91427" bIns="45712" anchor="ct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sz="3200">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nvGrpSpPr>
          <p:cNvPr id="21" name="Group 23"/>
          <p:cNvGrpSpPr/>
          <p:nvPr/>
        </p:nvGrpSpPr>
        <p:grpSpPr bwMode="auto">
          <a:xfrm>
            <a:off x="2035611" y="4048367"/>
            <a:ext cx="379392" cy="330183"/>
            <a:chOff x="0" y="0"/>
            <a:chExt cx="389342" cy="339426"/>
          </a:xfrm>
          <a:solidFill>
            <a:srgbClr val="FF9900"/>
          </a:solidFill>
        </p:grpSpPr>
        <p:sp>
          <p:nvSpPr>
            <p:cNvPr id="22" name="Freeform 110"/>
            <p:cNvSpPr>
              <a:spLocks noChangeArrowheads="1"/>
            </p:cNvSpPr>
            <p:nvPr/>
          </p:nvSpPr>
          <p:spPr bwMode="auto">
            <a:xfrm>
              <a:off x="259561" y="102327"/>
              <a:ext cx="102328" cy="102328"/>
            </a:xfrm>
            <a:custGeom>
              <a:avLst/>
              <a:gdLst>
                <a:gd name="T0" fmla="*/ 0 w 41"/>
                <a:gd name="T1" fmla="*/ 242931664 h 41"/>
                <a:gd name="T2" fmla="*/ 18686091 w 41"/>
                <a:gd name="T3" fmla="*/ 255390722 h 41"/>
                <a:gd name="T4" fmla="*/ 255390722 w 41"/>
                <a:gd name="T5" fmla="*/ 18686091 h 41"/>
                <a:gd name="T6" fmla="*/ 242931664 w 41"/>
                <a:gd name="T7" fmla="*/ 0 h 41"/>
                <a:gd name="T8" fmla="*/ 0 w 41"/>
                <a:gd name="T9" fmla="*/ 242931664 h 41"/>
                <a:gd name="T10" fmla="*/ 0 60000 65536"/>
                <a:gd name="T11" fmla="*/ 0 60000 65536"/>
                <a:gd name="T12" fmla="*/ 0 60000 65536"/>
                <a:gd name="T13" fmla="*/ 0 60000 65536"/>
                <a:gd name="T14" fmla="*/ 0 60000 65536"/>
                <a:gd name="T15" fmla="*/ 0 w 41"/>
                <a:gd name="T16" fmla="*/ 0 h 41"/>
                <a:gd name="T17" fmla="*/ 41 w 41"/>
                <a:gd name="T18" fmla="*/ 41 h 41"/>
              </a:gdLst>
              <a:ahLst/>
              <a:cxnLst>
                <a:cxn ang="T10">
                  <a:pos x="T0" y="T1"/>
                </a:cxn>
                <a:cxn ang="T11">
                  <a:pos x="T2" y="T3"/>
                </a:cxn>
                <a:cxn ang="T12">
                  <a:pos x="T4" y="T5"/>
                </a:cxn>
                <a:cxn ang="T13">
                  <a:pos x="T6" y="T7"/>
                </a:cxn>
                <a:cxn ang="T14">
                  <a:pos x="T8" y="T9"/>
                </a:cxn>
              </a:cxnLst>
              <a:rect l="T15" t="T16" r="T17" b="T18"/>
              <a:pathLst>
                <a:path w="41" h="41">
                  <a:moveTo>
                    <a:pt x="0" y="39"/>
                  </a:moveTo>
                  <a:lnTo>
                    <a:pt x="3" y="41"/>
                  </a:lnTo>
                  <a:lnTo>
                    <a:pt x="41" y="3"/>
                  </a:lnTo>
                  <a:lnTo>
                    <a:pt x="39" y="0"/>
                  </a:lnTo>
                  <a:lnTo>
                    <a:pt x="0" y="39"/>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23" name="Freeform 111"/>
            <p:cNvSpPr>
              <a:spLocks noChangeArrowheads="1"/>
            </p:cNvSpPr>
            <p:nvPr/>
          </p:nvSpPr>
          <p:spPr bwMode="auto">
            <a:xfrm>
              <a:off x="237098" y="74873"/>
              <a:ext cx="109814" cy="114806"/>
            </a:xfrm>
            <a:custGeom>
              <a:avLst/>
              <a:gdLst>
                <a:gd name="T0" fmla="*/ 230469637 w 44"/>
                <a:gd name="T1" fmla="*/ 0 h 46"/>
                <a:gd name="T2" fmla="*/ 0 w 44"/>
                <a:gd name="T3" fmla="*/ 242929496 h 46"/>
                <a:gd name="T4" fmla="*/ 37374197 w 44"/>
                <a:gd name="T5" fmla="*/ 286530818 h 46"/>
                <a:gd name="T6" fmla="*/ 274070786 w 44"/>
                <a:gd name="T7" fmla="*/ 49830796 h 46"/>
                <a:gd name="T8" fmla="*/ 230469637 w 44"/>
                <a:gd name="T9" fmla="*/ 0 h 46"/>
                <a:gd name="T10" fmla="*/ 0 60000 65536"/>
                <a:gd name="T11" fmla="*/ 0 60000 65536"/>
                <a:gd name="T12" fmla="*/ 0 60000 65536"/>
                <a:gd name="T13" fmla="*/ 0 60000 65536"/>
                <a:gd name="T14" fmla="*/ 0 60000 65536"/>
                <a:gd name="T15" fmla="*/ 0 w 44"/>
                <a:gd name="T16" fmla="*/ 0 h 46"/>
                <a:gd name="T17" fmla="*/ 44 w 44"/>
                <a:gd name="T18" fmla="*/ 46 h 46"/>
              </a:gdLst>
              <a:ahLst/>
              <a:cxnLst>
                <a:cxn ang="T10">
                  <a:pos x="T0" y="T1"/>
                </a:cxn>
                <a:cxn ang="T11">
                  <a:pos x="T2" y="T3"/>
                </a:cxn>
                <a:cxn ang="T12">
                  <a:pos x="T4" y="T5"/>
                </a:cxn>
                <a:cxn ang="T13">
                  <a:pos x="T6" y="T7"/>
                </a:cxn>
                <a:cxn ang="T14">
                  <a:pos x="T8" y="T9"/>
                </a:cxn>
              </a:cxnLst>
              <a:rect l="T15" t="T16" r="T17" b="T18"/>
              <a:pathLst>
                <a:path w="44" h="46">
                  <a:moveTo>
                    <a:pt x="37" y="0"/>
                  </a:moveTo>
                  <a:lnTo>
                    <a:pt x="0" y="39"/>
                  </a:lnTo>
                  <a:lnTo>
                    <a:pt x="6" y="46"/>
                  </a:lnTo>
                  <a:lnTo>
                    <a:pt x="44" y="8"/>
                  </a:lnTo>
                  <a:lnTo>
                    <a:pt x="37"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25" name="Freeform 112"/>
            <p:cNvSpPr>
              <a:spLocks noChangeArrowheads="1"/>
            </p:cNvSpPr>
            <p:nvPr/>
          </p:nvSpPr>
          <p:spPr bwMode="auto">
            <a:xfrm>
              <a:off x="217132" y="59898"/>
              <a:ext cx="104823" cy="104823"/>
            </a:xfrm>
            <a:custGeom>
              <a:avLst/>
              <a:gdLst>
                <a:gd name="T0" fmla="*/ 0 w 42"/>
                <a:gd name="T1" fmla="*/ 236700317 h 42"/>
                <a:gd name="T2" fmla="*/ 24915429 w 42"/>
                <a:gd name="T3" fmla="*/ 261615746 h 42"/>
                <a:gd name="T4" fmla="*/ 261615746 w 42"/>
                <a:gd name="T5" fmla="*/ 24915429 h 42"/>
                <a:gd name="T6" fmla="*/ 236700317 w 42"/>
                <a:gd name="T7" fmla="*/ 0 h 42"/>
                <a:gd name="T8" fmla="*/ 0 w 42"/>
                <a:gd name="T9" fmla="*/ 236700317 h 42"/>
                <a:gd name="T10" fmla="*/ 0 60000 65536"/>
                <a:gd name="T11" fmla="*/ 0 60000 65536"/>
                <a:gd name="T12" fmla="*/ 0 60000 65536"/>
                <a:gd name="T13" fmla="*/ 0 60000 65536"/>
                <a:gd name="T14" fmla="*/ 0 60000 65536"/>
                <a:gd name="T15" fmla="*/ 0 w 42"/>
                <a:gd name="T16" fmla="*/ 0 h 42"/>
                <a:gd name="T17" fmla="*/ 42 w 42"/>
                <a:gd name="T18" fmla="*/ 42 h 42"/>
              </a:gdLst>
              <a:ahLst/>
              <a:cxnLst>
                <a:cxn ang="T10">
                  <a:pos x="T0" y="T1"/>
                </a:cxn>
                <a:cxn ang="T11">
                  <a:pos x="T2" y="T3"/>
                </a:cxn>
                <a:cxn ang="T12">
                  <a:pos x="T4" y="T5"/>
                </a:cxn>
                <a:cxn ang="T13">
                  <a:pos x="T6" y="T7"/>
                </a:cxn>
                <a:cxn ang="T14">
                  <a:pos x="T8" y="T9"/>
                </a:cxn>
              </a:cxnLst>
              <a:rect l="T15" t="T16" r="T17" b="T18"/>
              <a:pathLst>
                <a:path w="42" h="42">
                  <a:moveTo>
                    <a:pt x="0" y="38"/>
                  </a:moveTo>
                  <a:lnTo>
                    <a:pt x="4" y="42"/>
                  </a:lnTo>
                  <a:lnTo>
                    <a:pt x="42" y="4"/>
                  </a:lnTo>
                  <a:lnTo>
                    <a:pt x="38" y="0"/>
                  </a:lnTo>
                  <a:lnTo>
                    <a:pt x="0" y="38"/>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28" name="Freeform 113"/>
            <p:cNvSpPr>
              <a:spLocks noChangeArrowheads="1"/>
            </p:cNvSpPr>
            <p:nvPr/>
          </p:nvSpPr>
          <p:spPr bwMode="auto">
            <a:xfrm>
              <a:off x="189679" y="162226"/>
              <a:ext cx="69882" cy="69882"/>
            </a:xfrm>
            <a:custGeom>
              <a:avLst/>
              <a:gdLst>
                <a:gd name="T0" fmla="*/ 174410497 w 28"/>
                <a:gd name="T1" fmla="*/ 124579640 h 28"/>
                <a:gd name="T2" fmla="*/ 49830858 w 28"/>
                <a:gd name="T3" fmla="*/ 0 h 28"/>
                <a:gd name="T4" fmla="*/ 0 w 28"/>
                <a:gd name="T5" fmla="*/ 124579640 h 28"/>
                <a:gd name="T6" fmla="*/ 56060339 w 28"/>
                <a:gd name="T7" fmla="*/ 174410497 h 28"/>
                <a:gd name="T8" fmla="*/ 174410497 w 28"/>
                <a:gd name="T9" fmla="*/ 12457964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28" y="20"/>
                  </a:moveTo>
                  <a:lnTo>
                    <a:pt x="8" y="0"/>
                  </a:lnTo>
                  <a:lnTo>
                    <a:pt x="0" y="20"/>
                  </a:lnTo>
                  <a:lnTo>
                    <a:pt x="9" y="28"/>
                  </a:lnTo>
                  <a:lnTo>
                    <a:pt x="28" y="2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29" name="Freeform 114"/>
            <p:cNvSpPr>
              <a:spLocks noChangeArrowheads="1"/>
            </p:cNvSpPr>
            <p:nvPr/>
          </p:nvSpPr>
          <p:spPr bwMode="auto">
            <a:xfrm>
              <a:off x="172208" y="219628"/>
              <a:ext cx="34941" cy="32446"/>
            </a:xfrm>
            <a:custGeom>
              <a:avLst/>
              <a:gdLst>
                <a:gd name="T0" fmla="*/ 0 w 14"/>
                <a:gd name="T1" fmla="*/ 80980224 h 13"/>
                <a:gd name="T2" fmla="*/ 87205249 w 14"/>
                <a:gd name="T3" fmla="*/ 37375296 h 13"/>
                <a:gd name="T4" fmla="*/ 37374391 w 14"/>
                <a:gd name="T5" fmla="*/ 0 h 13"/>
                <a:gd name="T6" fmla="*/ 0 w 14"/>
                <a:gd name="T7" fmla="*/ 80980224 h 13"/>
                <a:gd name="T8" fmla="*/ 0 60000 65536"/>
                <a:gd name="T9" fmla="*/ 0 60000 65536"/>
                <a:gd name="T10" fmla="*/ 0 60000 65536"/>
                <a:gd name="T11" fmla="*/ 0 60000 65536"/>
                <a:gd name="T12" fmla="*/ 0 w 14"/>
                <a:gd name="T13" fmla="*/ 0 h 13"/>
                <a:gd name="T14" fmla="*/ 14 w 14"/>
                <a:gd name="T15" fmla="*/ 13 h 13"/>
              </a:gdLst>
              <a:ahLst/>
              <a:cxnLst>
                <a:cxn ang="T8">
                  <a:pos x="T0" y="T1"/>
                </a:cxn>
                <a:cxn ang="T9">
                  <a:pos x="T2" y="T3"/>
                </a:cxn>
                <a:cxn ang="T10">
                  <a:pos x="T4" y="T5"/>
                </a:cxn>
                <a:cxn ang="T11">
                  <a:pos x="T6" y="T7"/>
                </a:cxn>
              </a:cxnLst>
              <a:rect l="T12" t="T13" r="T14" b="T15"/>
              <a:pathLst>
                <a:path w="14" h="13">
                  <a:moveTo>
                    <a:pt x="0" y="13"/>
                  </a:moveTo>
                  <a:lnTo>
                    <a:pt x="14" y="6"/>
                  </a:lnTo>
                  <a:lnTo>
                    <a:pt x="6" y="0"/>
                  </a:lnTo>
                  <a:lnTo>
                    <a:pt x="0" y="13"/>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30" name="Freeform 115"/>
            <p:cNvSpPr>
              <a:spLocks noChangeArrowheads="1"/>
            </p:cNvSpPr>
            <p:nvPr/>
          </p:nvSpPr>
          <p:spPr bwMode="auto">
            <a:xfrm>
              <a:off x="319460" y="34941"/>
              <a:ext cx="69882" cy="69882"/>
            </a:xfrm>
            <a:custGeom>
              <a:avLst/>
              <a:gdLst>
                <a:gd name="T0" fmla="*/ 43603872 w 28"/>
                <a:gd name="T1" fmla="*/ 0 h 28"/>
                <a:gd name="T2" fmla="*/ 0 w 28"/>
                <a:gd name="T3" fmla="*/ 49830858 h 28"/>
                <a:gd name="T4" fmla="*/ 124579640 w 28"/>
                <a:gd name="T5" fmla="*/ 174410497 h 28"/>
                <a:gd name="T6" fmla="*/ 174410497 w 28"/>
                <a:gd name="T7" fmla="*/ 124579640 h 28"/>
                <a:gd name="T8" fmla="*/ 43603872 w 28"/>
                <a:gd name="T9" fmla="*/ 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7" y="0"/>
                  </a:moveTo>
                  <a:lnTo>
                    <a:pt x="0" y="8"/>
                  </a:lnTo>
                  <a:lnTo>
                    <a:pt x="20" y="28"/>
                  </a:lnTo>
                  <a:lnTo>
                    <a:pt x="28" y="20"/>
                  </a:lnTo>
                  <a:lnTo>
                    <a:pt x="7" y="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31" name="Freeform 116"/>
            <p:cNvSpPr>
              <a:spLocks noChangeArrowheads="1"/>
            </p:cNvSpPr>
            <p:nvPr/>
          </p:nvSpPr>
          <p:spPr bwMode="auto">
            <a:xfrm>
              <a:off x="0" y="0"/>
              <a:ext cx="279527" cy="339426"/>
            </a:xfrm>
            <a:custGeom>
              <a:avLst/>
              <a:gdLst>
                <a:gd name="T0" fmla="*/ 647806318 w 112"/>
                <a:gd name="T1" fmla="*/ 629121099 h 136"/>
                <a:gd name="T2" fmla="*/ 516997665 w 112"/>
                <a:gd name="T3" fmla="*/ 629121099 h 136"/>
                <a:gd name="T4" fmla="*/ 516997665 w 112"/>
                <a:gd name="T5" fmla="*/ 803531156 h 136"/>
                <a:gd name="T6" fmla="*/ 43601220 w 112"/>
                <a:gd name="T7" fmla="*/ 803531156 h 136"/>
                <a:gd name="T8" fmla="*/ 43601220 w 112"/>
                <a:gd name="T9" fmla="*/ 199325423 h 136"/>
                <a:gd name="T10" fmla="*/ 647806318 w 112"/>
                <a:gd name="T11" fmla="*/ 199325423 h 136"/>
                <a:gd name="T12" fmla="*/ 647806318 w 112"/>
                <a:gd name="T13" fmla="*/ 249156154 h 136"/>
                <a:gd name="T14" fmla="*/ 697636998 w 112"/>
                <a:gd name="T15" fmla="*/ 199325423 h 136"/>
                <a:gd name="T16" fmla="*/ 697636998 w 112"/>
                <a:gd name="T17" fmla="*/ 37374297 h 136"/>
                <a:gd name="T18" fmla="*/ 604202602 w 112"/>
                <a:gd name="T19" fmla="*/ 37374297 h 136"/>
                <a:gd name="T20" fmla="*/ 604202602 w 112"/>
                <a:gd name="T21" fmla="*/ 124579325 h 136"/>
                <a:gd name="T22" fmla="*/ 591746180 w 112"/>
                <a:gd name="T23" fmla="*/ 124579325 h 136"/>
                <a:gd name="T24" fmla="*/ 591746180 w 112"/>
                <a:gd name="T25" fmla="*/ 0 h 136"/>
                <a:gd name="T26" fmla="*/ 554371923 w 112"/>
                <a:gd name="T27" fmla="*/ 0 h 136"/>
                <a:gd name="T28" fmla="*/ 554371923 w 112"/>
                <a:gd name="T29" fmla="*/ 124579325 h 136"/>
                <a:gd name="T30" fmla="*/ 541915501 w 112"/>
                <a:gd name="T31" fmla="*/ 124579325 h 136"/>
                <a:gd name="T32" fmla="*/ 541915501 w 112"/>
                <a:gd name="T33" fmla="*/ 37374297 h 136"/>
                <a:gd name="T34" fmla="*/ 492082326 w 112"/>
                <a:gd name="T35" fmla="*/ 37374297 h 136"/>
                <a:gd name="T36" fmla="*/ 492082326 w 112"/>
                <a:gd name="T37" fmla="*/ 124579325 h 136"/>
                <a:gd name="T38" fmla="*/ 473396445 w 112"/>
                <a:gd name="T39" fmla="*/ 124579325 h 136"/>
                <a:gd name="T40" fmla="*/ 473396445 w 112"/>
                <a:gd name="T41" fmla="*/ 0 h 136"/>
                <a:gd name="T42" fmla="*/ 448481105 w 112"/>
                <a:gd name="T43" fmla="*/ 0 h 136"/>
                <a:gd name="T44" fmla="*/ 448481105 w 112"/>
                <a:gd name="T45" fmla="*/ 124579325 h 136"/>
                <a:gd name="T46" fmla="*/ 423565766 w 112"/>
                <a:gd name="T47" fmla="*/ 124579325 h 136"/>
                <a:gd name="T48" fmla="*/ 423565766 w 112"/>
                <a:gd name="T49" fmla="*/ 37374297 h 136"/>
                <a:gd name="T50" fmla="*/ 373735086 w 112"/>
                <a:gd name="T51" fmla="*/ 37374297 h 136"/>
                <a:gd name="T52" fmla="*/ 373735086 w 112"/>
                <a:gd name="T53" fmla="*/ 124579325 h 136"/>
                <a:gd name="T54" fmla="*/ 355046710 w 112"/>
                <a:gd name="T55" fmla="*/ 124579325 h 136"/>
                <a:gd name="T56" fmla="*/ 355046710 w 112"/>
                <a:gd name="T57" fmla="*/ 0 h 136"/>
                <a:gd name="T58" fmla="*/ 330131370 w 112"/>
                <a:gd name="T59" fmla="*/ 0 h 136"/>
                <a:gd name="T60" fmla="*/ 330131370 w 112"/>
                <a:gd name="T61" fmla="*/ 124579325 h 136"/>
                <a:gd name="T62" fmla="*/ 317674948 w 112"/>
                <a:gd name="T63" fmla="*/ 124579325 h 136"/>
                <a:gd name="T64" fmla="*/ 317674948 w 112"/>
                <a:gd name="T65" fmla="*/ 37374297 h 136"/>
                <a:gd name="T66" fmla="*/ 267841773 w 112"/>
                <a:gd name="T67" fmla="*/ 37374297 h 136"/>
                <a:gd name="T68" fmla="*/ 267841773 w 112"/>
                <a:gd name="T69" fmla="*/ 124579325 h 136"/>
                <a:gd name="T70" fmla="*/ 249155892 w 112"/>
                <a:gd name="T71" fmla="*/ 124579325 h 136"/>
                <a:gd name="T72" fmla="*/ 249155892 w 112"/>
                <a:gd name="T73" fmla="*/ 0 h 136"/>
                <a:gd name="T74" fmla="*/ 218011094 w 112"/>
                <a:gd name="T75" fmla="*/ 0 h 136"/>
                <a:gd name="T76" fmla="*/ 218011094 w 112"/>
                <a:gd name="T77" fmla="*/ 124579325 h 136"/>
                <a:gd name="T78" fmla="*/ 199325213 w 112"/>
                <a:gd name="T79" fmla="*/ 124579325 h 136"/>
                <a:gd name="T80" fmla="*/ 199325213 w 112"/>
                <a:gd name="T81" fmla="*/ 37374297 h 136"/>
                <a:gd name="T82" fmla="*/ 155721497 w 112"/>
                <a:gd name="T83" fmla="*/ 37374297 h 136"/>
                <a:gd name="T84" fmla="*/ 155721497 w 112"/>
                <a:gd name="T85" fmla="*/ 124579325 h 136"/>
                <a:gd name="T86" fmla="*/ 143265075 w 112"/>
                <a:gd name="T87" fmla="*/ 124579325 h 136"/>
                <a:gd name="T88" fmla="*/ 143265075 w 112"/>
                <a:gd name="T89" fmla="*/ 0 h 136"/>
                <a:gd name="T90" fmla="*/ 105890817 w 112"/>
                <a:gd name="T91" fmla="*/ 0 h 136"/>
                <a:gd name="T92" fmla="*/ 105890817 w 112"/>
                <a:gd name="T93" fmla="*/ 124579325 h 136"/>
                <a:gd name="T94" fmla="*/ 93434396 w 112"/>
                <a:gd name="T95" fmla="*/ 124579325 h 136"/>
                <a:gd name="T96" fmla="*/ 93434396 w 112"/>
                <a:gd name="T97" fmla="*/ 37374297 h 136"/>
                <a:gd name="T98" fmla="*/ 0 w 112"/>
                <a:gd name="T99" fmla="*/ 37374297 h 136"/>
                <a:gd name="T100" fmla="*/ 0 w 112"/>
                <a:gd name="T101" fmla="*/ 149494691 h 136"/>
                <a:gd name="T102" fmla="*/ 0 w 112"/>
                <a:gd name="T103" fmla="*/ 174410057 h 136"/>
                <a:gd name="T104" fmla="*/ 0 w 112"/>
                <a:gd name="T105" fmla="*/ 847132423 h 136"/>
                <a:gd name="T106" fmla="*/ 554371923 w 112"/>
                <a:gd name="T107" fmla="*/ 847132423 h 136"/>
                <a:gd name="T108" fmla="*/ 697636998 w 112"/>
                <a:gd name="T109" fmla="*/ 685181297 h 136"/>
                <a:gd name="T110" fmla="*/ 697636998 w 112"/>
                <a:gd name="T111" fmla="*/ 523227675 h 136"/>
                <a:gd name="T112" fmla="*/ 647806318 w 112"/>
                <a:gd name="T113" fmla="*/ 573060902 h 136"/>
                <a:gd name="T114" fmla="*/ 647806318 w 112"/>
                <a:gd name="T115" fmla="*/ 629121099 h 1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
                <a:gd name="T175" fmla="*/ 0 h 136"/>
                <a:gd name="T176" fmla="*/ 112 w 112"/>
                <a:gd name="T177" fmla="*/ 136 h 1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 h="136">
                  <a:moveTo>
                    <a:pt x="104" y="101"/>
                  </a:moveTo>
                  <a:lnTo>
                    <a:pt x="83" y="101"/>
                  </a:lnTo>
                  <a:lnTo>
                    <a:pt x="83" y="129"/>
                  </a:lnTo>
                  <a:lnTo>
                    <a:pt x="7" y="129"/>
                  </a:lnTo>
                  <a:lnTo>
                    <a:pt x="7" y="32"/>
                  </a:lnTo>
                  <a:lnTo>
                    <a:pt x="104" y="32"/>
                  </a:lnTo>
                  <a:lnTo>
                    <a:pt x="104" y="40"/>
                  </a:lnTo>
                  <a:lnTo>
                    <a:pt x="112" y="32"/>
                  </a:lnTo>
                  <a:lnTo>
                    <a:pt x="112" y="6"/>
                  </a:lnTo>
                  <a:lnTo>
                    <a:pt x="97" y="6"/>
                  </a:lnTo>
                  <a:lnTo>
                    <a:pt x="97" y="20"/>
                  </a:lnTo>
                  <a:lnTo>
                    <a:pt x="95" y="20"/>
                  </a:lnTo>
                  <a:lnTo>
                    <a:pt x="95" y="0"/>
                  </a:lnTo>
                  <a:lnTo>
                    <a:pt x="89" y="0"/>
                  </a:lnTo>
                  <a:lnTo>
                    <a:pt x="89" y="20"/>
                  </a:lnTo>
                  <a:lnTo>
                    <a:pt x="87" y="20"/>
                  </a:lnTo>
                  <a:lnTo>
                    <a:pt x="87" y="6"/>
                  </a:lnTo>
                  <a:lnTo>
                    <a:pt x="79" y="6"/>
                  </a:lnTo>
                  <a:lnTo>
                    <a:pt x="79" y="20"/>
                  </a:lnTo>
                  <a:lnTo>
                    <a:pt x="76" y="20"/>
                  </a:lnTo>
                  <a:lnTo>
                    <a:pt x="76" y="0"/>
                  </a:lnTo>
                  <a:lnTo>
                    <a:pt x="72" y="0"/>
                  </a:lnTo>
                  <a:lnTo>
                    <a:pt x="72" y="20"/>
                  </a:lnTo>
                  <a:lnTo>
                    <a:pt x="68" y="20"/>
                  </a:lnTo>
                  <a:lnTo>
                    <a:pt x="68" y="6"/>
                  </a:lnTo>
                  <a:lnTo>
                    <a:pt x="60" y="6"/>
                  </a:lnTo>
                  <a:lnTo>
                    <a:pt x="60" y="20"/>
                  </a:lnTo>
                  <a:lnTo>
                    <a:pt x="57" y="20"/>
                  </a:lnTo>
                  <a:lnTo>
                    <a:pt x="57" y="0"/>
                  </a:lnTo>
                  <a:lnTo>
                    <a:pt x="53" y="0"/>
                  </a:lnTo>
                  <a:lnTo>
                    <a:pt x="53" y="20"/>
                  </a:lnTo>
                  <a:lnTo>
                    <a:pt x="51" y="20"/>
                  </a:lnTo>
                  <a:lnTo>
                    <a:pt x="51" y="6"/>
                  </a:lnTo>
                  <a:lnTo>
                    <a:pt x="43" y="6"/>
                  </a:lnTo>
                  <a:lnTo>
                    <a:pt x="43" y="20"/>
                  </a:lnTo>
                  <a:lnTo>
                    <a:pt x="40" y="20"/>
                  </a:lnTo>
                  <a:lnTo>
                    <a:pt x="40" y="0"/>
                  </a:lnTo>
                  <a:lnTo>
                    <a:pt x="35" y="0"/>
                  </a:lnTo>
                  <a:lnTo>
                    <a:pt x="35" y="20"/>
                  </a:lnTo>
                  <a:lnTo>
                    <a:pt x="32" y="20"/>
                  </a:lnTo>
                  <a:lnTo>
                    <a:pt x="32" y="6"/>
                  </a:lnTo>
                  <a:lnTo>
                    <a:pt x="25" y="6"/>
                  </a:lnTo>
                  <a:lnTo>
                    <a:pt x="25" y="20"/>
                  </a:lnTo>
                  <a:lnTo>
                    <a:pt x="23" y="20"/>
                  </a:lnTo>
                  <a:lnTo>
                    <a:pt x="23" y="0"/>
                  </a:lnTo>
                  <a:lnTo>
                    <a:pt x="17" y="0"/>
                  </a:lnTo>
                  <a:lnTo>
                    <a:pt x="17" y="20"/>
                  </a:lnTo>
                  <a:lnTo>
                    <a:pt x="15" y="20"/>
                  </a:lnTo>
                  <a:lnTo>
                    <a:pt x="15" y="6"/>
                  </a:lnTo>
                  <a:lnTo>
                    <a:pt x="0" y="6"/>
                  </a:lnTo>
                  <a:lnTo>
                    <a:pt x="0" y="24"/>
                  </a:lnTo>
                  <a:lnTo>
                    <a:pt x="0" y="28"/>
                  </a:lnTo>
                  <a:lnTo>
                    <a:pt x="0" y="136"/>
                  </a:lnTo>
                  <a:lnTo>
                    <a:pt x="89" y="136"/>
                  </a:lnTo>
                  <a:lnTo>
                    <a:pt x="112" y="110"/>
                  </a:lnTo>
                  <a:lnTo>
                    <a:pt x="112" y="84"/>
                  </a:lnTo>
                  <a:lnTo>
                    <a:pt x="104" y="92"/>
                  </a:lnTo>
                  <a:lnTo>
                    <a:pt x="104" y="101"/>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25">
                <a:cs typeface="微软雅黑" panose="020B0503020204020204" pitchFamily="34" charset="-122"/>
                <a:sym typeface="Arial" panose="020B0604020202020204" pitchFamily="34" charset="0"/>
              </a:endParaRPr>
            </a:p>
          </p:txBody>
        </p:sp>
        <p:sp>
          <p:nvSpPr>
            <p:cNvPr id="32" name="Rectangle 117"/>
            <p:cNvSpPr>
              <a:spLocks noChangeArrowheads="1"/>
            </p:cNvSpPr>
            <p:nvPr/>
          </p:nvSpPr>
          <p:spPr bwMode="auto">
            <a:xfrm>
              <a:off x="49916" y="114806"/>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3" name="Rectangle 118"/>
            <p:cNvSpPr>
              <a:spLocks noChangeArrowheads="1"/>
            </p:cNvSpPr>
            <p:nvPr/>
          </p:nvSpPr>
          <p:spPr bwMode="auto">
            <a:xfrm>
              <a:off x="49916" y="154738"/>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4" name="Rectangle 119"/>
            <p:cNvSpPr>
              <a:spLocks noChangeArrowheads="1"/>
            </p:cNvSpPr>
            <p:nvPr/>
          </p:nvSpPr>
          <p:spPr bwMode="auto">
            <a:xfrm>
              <a:off x="49916" y="199662"/>
              <a:ext cx="109814" cy="149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sp>
          <p:nvSpPr>
            <p:cNvPr id="35" name="Rectangle 120"/>
            <p:cNvSpPr>
              <a:spLocks noChangeArrowheads="1"/>
            </p:cNvSpPr>
            <p:nvPr/>
          </p:nvSpPr>
          <p:spPr bwMode="auto">
            <a:xfrm>
              <a:off x="49916" y="242091"/>
              <a:ext cx="109814" cy="1747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rgbClr val="C4261D"/>
                  </a:solidFill>
                  <a:latin typeface="Calibri" panose="020F0502020204030204" charset="0"/>
                  <a:ea typeface="宋体" panose="02010600030101010101" pitchFamily="2" charset="-122"/>
                </a:defRPr>
              </a:lvl1pPr>
              <a:lvl2pPr marL="742950" indent="-285750">
                <a:defRPr sz="1900">
                  <a:solidFill>
                    <a:srgbClr val="C4261D"/>
                  </a:solidFill>
                  <a:latin typeface="Calibri" panose="020F0502020204030204" charset="0"/>
                  <a:ea typeface="宋体" panose="02010600030101010101" pitchFamily="2" charset="-122"/>
                </a:defRPr>
              </a:lvl2pPr>
              <a:lvl3pPr marL="1143000" indent="-228600">
                <a:defRPr sz="1900">
                  <a:solidFill>
                    <a:srgbClr val="C4261D"/>
                  </a:solidFill>
                  <a:latin typeface="Calibri" panose="020F0502020204030204" charset="0"/>
                  <a:ea typeface="宋体" panose="02010600030101010101" pitchFamily="2" charset="-122"/>
                </a:defRPr>
              </a:lvl3pPr>
              <a:lvl4pPr marL="1600200" indent="-228600">
                <a:defRPr sz="1900">
                  <a:solidFill>
                    <a:srgbClr val="C4261D"/>
                  </a:solidFill>
                  <a:latin typeface="Calibri" panose="020F0502020204030204" charset="0"/>
                  <a:ea typeface="宋体" panose="02010600030101010101" pitchFamily="2" charset="-122"/>
                </a:defRPr>
              </a:lvl4pPr>
              <a:lvl5pPr marL="2057400" indent="-228600">
                <a:defRPr sz="1900">
                  <a:solidFill>
                    <a:srgbClr val="C4261D"/>
                  </a:solidFill>
                  <a:latin typeface="Calibri" panose="020F0502020204030204" charset="0"/>
                  <a:ea typeface="宋体" panose="02010600030101010101" pitchFamily="2" charset="-122"/>
                </a:defRPr>
              </a:lvl5pPr>
              <a:lvl6pPr marL="25146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6pPr>
              <a:lvl7pPr marL="29718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7pPr>
              <a:lvl8pPr marL="34290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8pPr>
              <a:lvl9pPr marL="3886200" indent="-228600" defTabSz="912495" fontAlgn="base">
                <a:spcBef>
                  <a:spcPct val="0"/>
                </a:spcBef>
                <a:spcAft>
                  <a:spcPct val="0"/>
                </a:spcAft>
                <a:defRPr sz="1900">
                  <a:solidFill>
                    <a:srgbClr val="C4261D"/>
                  </a:solidFill>
                  <a:latin typeface="Calibri" panose="020F0502020204030204" charset="0"/>
                  <a:ea typeface="宋体" panose="02010600030101010101" pitchFamily="2" charset="-122"/>
                </a:defRPr>
              </a:lvl9pPr>
            </a:lstStyle>
            <a:p>
              <a:pPr eaLnBrk="1" hangingPunct="1"/>
              <a:endParaRPr lang="zh-CN" altLang="en-US">
                <a:solidFill>
                  <a:srgbClr val="F2F2F2"/>
                </a:solidFill>
                <a:latin typeface="Arial" panose="020B0604020202020204" pitchFamily="34" charset="0"/>
                <a:ea typeface="微软雅黑" panose="020B0503020204020204" pitchFamily="34" charset="-122"/>
                <a:cs typeface="微软雅黑" panose="020B0503020204020204" pitchFamily="34" charset="-122"/>
                <a:sym typeface="Arial" panose="020B0604020202020204" pitchFamily="34" charset="0"/>
              </a:endParaRPr>
            </a:p>
          </p:txBody>
        </p:sp>
      </p:grpSp>
      <p:sp>
        <p:nvSpPr>
          <p:cNvPr id="60" name="矩形 59"/>
          <p:cNvSpPr/>
          <p:nvPr/>
        </p:nvSpPr>
        <p:spPr>
          <a:xfrm>
            <a:off x="486410" y="990600"/>
            <a:ext cx="5220970" cy="1014730"/>
          </a:xfrm>
          <a:prstGeom prst="rect">
            <a:avLst/>
          </a:prstGeom>
        </p:spPr>
        <p:txBody>
          <a:bodyPr wrap="square">
            <a:spAutoFit/>
          </a:bodyPr>
          <a:lstStyle/>
          <a:p>
            <a:pPr>
              <a:lnSpc>
                <a:spcPct val="150000"/>
              </a:lnSpc>
            </a:pPr>
            <a:r>
              <a:rPr lang="zh-CN" altLang="en-US" sz="2000" b="1" dirty="0">
                <a:latin typeface="微软雅黑" panose="020B0503020204020204" pitchFamily="34" charset="-122"/>
                <a:ea typeface="微软雅黑" panose="020B0503020204020204" pitchFamily="34" charset="-122"/>
              </a:rPr>
              <a:t>第十一条：</a:t>
            </a:r>
            <a:r>
              <a:rPr lang="zh-CN" altLang="en-US" sz="2000" b="1" dirty="0">
                <a:solidFill>
                  <a:schemeClr val="accent4">
                    <a:lumMod val="75000"/>
                  </a:schemeClr>
                </a:solidFill>
                <a:latin typeface="微软雅黑" panose="020B0503020204020204" pitchFamily="34" charset="-122"/>
                <a:ea typeface="微软雅黑" panose="020B0503020204020204" pitchFamily="34" charset="-122"/>
              </a:rPr>
              <a:t>有限空间作业</a:t>
            </a:r>
            <a:r>
              <a:rPr lang="zh-CN" altLang="en-US" sz="2000" b="1" dirty="0">
                <a:latin typeface="微软雅黑" panose="020B0503020204020204" pitchFamily="34" charset="-122"/>
                <a:ea typeface="微软雅黑" panose="020B0503020204020204" pitchFamily="34" charset="-122"/>
              </a:rPr>
              <a:t>有下列情形之一的，应判定为重大事故隐患：</a:t>
            </a:r>
            <a:endParaRPr lang="zh-CN" altLang="en-US" sz="2000" dirty="0">
              <a:latin typeface="微软雅黑" panose="020B0503020204020204" pitchFamily="34" charset="-122"/>
              <a:ea typeface="微软雅黑" panose="020B0503020204020204" pitchFamily="34" charset="-122"/>
            </a:endParaRPr>
          </a:p>
        </p:txBody>
      </p:sp>
      <p:sp>
        <p:nvSpPr>
          <p:cNvPr id="2" name="矩形 1"/>
          <p:cNvSpPr/>
          <p:nvPr/>
        </p:nvSpPr>
        <p:spPr>
          <a:xfrm>
            <a:off x="1009362" y="393656"/>
            <a:ext cx="3840480" cy="460375"/>
          </a:xfrm>
          <a:prstGeom prst="rect">
            <a:avLst/>
          </a:prstGeom>
        </p:spPr>
        <p:txBody>
          <a:bodyPr wrap="none">
            <a:spAutoFit/>
          </a:bodyPr>
          <a:lstStyle/>
          <a:p>
            <a:pPr algn="l"/>
            <a:r>
              <a:rPr lang="zh-CN" altLang="en-US" sz="2400" b="1">
                <a:latin typeface="+mn-ea"/>
                <a:ea typeface="+mn-ea"/>
                <a:sym typeface="+mn-ea"/>
              </a:rPr>
              <a:t>《重大事故隐患判定标准》</a:t>
            </a:r>
            <a:endParaRPr lang="zh-CN" altLang="en-US" sz="2400" b="1">
              <a:latin typeface="+mn-ea"/>
              <a:ea typeface="+mn-ea"/>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触电</a:t>
            </a:r>
            <a:endParaRPr lang="zh-CN" altLang="en-US"/>
          </a:p>
        </p:txBody>
      </p:sp>
      <p:sp>
        <p:nvSpPr>
          <p:cNvPr id="3" name="文本框 2"/>
          <p:cNvSpPr txBox="1"/>
          <p:nvPr/>
        </p:nvSpPr>
        <p:spPr>
          <a:xfrm>
            <a:off x="777875" y="1207135"/>
            <a:ext cx="9455785" cy="1753235"/>
          </a:xfrm>
          <a:prstGeom prst="rect">
            <a:avLst/>
          </a:prstGeom>
          <a:noFill/>
        </p:spPr>
        <p:txBody>
          <a:bodyPr wrap="square" rtlCol="0" anchor="t">
            <a:spAutoFit/>
          </a:bodyPr>
          <a:p>
            <a:pPr lvl="0" algn="l">
              <a:lnSpc>
                <a:spcPct val="150000"/>
              </a:lnSpc>
              <a:buClrTx/>
              <a:buSzTx/>
              <a:buFontTx/>
            </a:pPr>
            <a:r>
              <a:rPr lang="zh-CN" altLang="en-US">
                <a:sym typeface="+mn-ea"/>
              </a:rPr>
              <a:t>3.10.1 施工现场用电的保护接地与防雷接地应符合下列规定:</a:t>
            </a:r>
            <a:endParaRPr lang="zh-CN" altLang="en-US">
              <a:sym typeface="+mn-ea"/>
            </a:endParaRPr>
          </a:p>
          <a:p>
            <a:pPr lvl="0" algn="l">
              <a:lnSpc>
                <a:spcPct val="150000"/>
              </a:lnSpc>
              <a:buClrTx/>
              <a:buSzTx/>
              <a:buFontTx/>
            </a:pPr>
            <a:r>
              <a:rPr lang="zh-CN" altLang="en-US">
                <a:sym typeface="+mn-ea"/>
              </a:rPr>
              <a:t>1 保护接地导体(PE)、接地导体和保护联结导体应确保自身可靠连接;</a:t>
            </a:r>
            <a:endParaRPr lang="zh-CN" altLang="en-US">
              <a:sym typeface="+mn-ea"/>
            </a:endParaRPr>
          </a:p>
          <a:p>
            <a:pPr lvl="0" algn="l">
              <a:lnSpc>
                <a:spcPct val="150000"/>
              </a:lnSpc>
              <a:buClrTx/>
              <a:buSzTx/>
              <a:buFontTx/>
            </a:pPr>
            <a:r>
              <a:rPr lang="zh-CN" altLang="en-US">
                <a:sym typeface="+mn-ea"/>
              </a:rPr>
              <a:t>2 采用剩余电流动作保护电器时应装设保护接地导体(PE);</a:t>
            </a:r>
            <a:endParaRPr lang="zh-CN" altLang="en-US">
              <a:sym typeface="+mn-ea"/>
            </a:endParaRPr>
          </a:p>
          <a:p>
            <a:pPr lvl="0" algn="l">
              <a:lnSpc>
                <a:spcPct val="150000"/>
              </a:lnSpc>
              <a:buClrTx/>
              <a:buSzTx/>
              <a:buFontTx/>
            </a:pPr>
            <a:r>
              <a:rPr lang="zh-CN" altLang="en-US">
                <a:sym typeface="+mn-ea"/>
              </a:rPr>
              <a:t>3 共用接地装置的电阻值应满足各种接地的最小电阻值的要求。</a:t>
            </a:r>
            <a:endParaRPr lang="zh-CN" altLang="en-US">
              <a:sym typeface="+mn-ea"/>
            </a:endParaRPr>
          </a:p>
        </p:txBody>
      </p:sp>
      <p:pic>
        <p:nvPicPr>
          <p:cNvPr id="6" name="图片 5"/>
          <p:cNvPicPr>
            <a:picLocks noChangeAspect="1"/>
          </p:cNvPicPr>
          <p:nvPr/>
        </p:nvPicPr>
        <p:blipFill>
          <a:blip r:embed="rId1"/>
          <a:stretch>
            <a:fillRect/>
          </a:stretch>
        </p:blipFill>
        <p:spPr>
          <a:xfrm>
            <a:off x="228955" y="3111425"/>
            <a:ext cx="9261401" cy="3564396"/>
          </a:xfrm>
          <a:prstGeom prst="rect">
            <a:avLst/>
          </a:prstGeom>
        </p:spPr>
      </p:pic>
      <p:sp>
        <p:nvSpPr>
          <p:cNvPr id="5" name="内容占位符 4"/>
          <p:cNvSpPr>
            <a:spLocks noGrp="1"/>
          </p:cNvSpPr>
          <p:nvPr/>
        </p:nvSpPr>
        <p:spPr>
          <a:xfrm>
            <a:off x="228283" y="4142899"/>
            <a:ext cx="9261158" cy="2019776"/>
          </a:xfrm>
          <a:prstGeom prst="rect">
            <a:avLst/>
          </a:prstGeom>
          <a:solidFill>
            <a:srgbClr val="FFFF00">
              <a:alpha val="50000"/>
            </a:srgbClr>
          </a:solidFill>
        </p:spPr>
        <p:txBody>
          <a:bodyPr wrap="square" lIns="0" tIns="0" rIns="0" bIns="0">
            <a:normAutofit lnSpcReduction="20000"/>
          </a:bodyPr>
          <a:lstStyle>
            <a:lvl1pPr marL="0">
              <a:defRPr sz="1400" b="0" i="0">
                <a:solidFill>
                  <a:schemeClr val="tx1"/>
                </a:solidFill>
                <a:latin typeface="微软雅黑" panose="020B0503020204020204" pitchFamily="34" charset="-122"/>
                <a:ea typeface="+mn-ea"/>
                <a:cs typeface="微软雅黑" panose="020B0503020204020204" pitchFamily="34" charset="-122"/>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mj-lt"/>
              <a:buAutoNum type="arabicPeriod"/>
            </a:pPr>
            <a:r>
              <a:rPr lang="zh-CN" altLang="en-US" dirty="0" smtClean="0">
                <a:latin typeface="Times New Roman" panose="02020603050405020304" pitchFamily="18" charset="0"/>
                <a:cs typeface="Times New Roman" panose="02020603050405020304" pitchFamily="18" charset="0"/>
              </a:rPr>
              <a:t>工作接地（</a:t>
            </a:r>
            <a:r>
              <a:rPr lang="en-US" altLang="zh-CN" dirty="0" err="1" smtClean="0">
                <a:latin typeface="Times New Roman" panose="02020603050405020304" pitchFamily="18" charset="0"/>
                <a:cs typeface="Times New Roman" panose="02020603050405020304" pitchFamily="18" charset="0"/>
              </a:rPr>
              <a:t>100kVA</a:t>
            </a:r>
            <a:r>
              <a:rPr lang="zh-CN" altLang="en-US" dirty="0" smtClean="0">
                <a:latin typeface="Times New Roman" panose="02020603050405020304" pitchFamily="18" charset="0"/>
                <a:cs typeface="Times New Roman" panose="02020603050405020304" pitchFamily="18" charset="0"/>
              </a:rPr>
              <a:t>以上，</a:t>
            </a:r>
            <a:r>
              <a:rPr lang="en-US" altLang="zh-CN" dirty="0" err="1" smtClean="0">
                <a:latin typeface="Times New Roman" panose="02020603050405020304" pitchFamily="18" charset="0"/>
                <a:cs typeface="Times New Roman" panose="02020603050405020304" pitchFamily="18" charset="0"/>
              </a:rPr>
              <a:t>4Ω</a:t>
            </a:r>
            <a:r>
              <a:rPr lang="zh-CN" altLang="en-US" dirty="0" smtClean="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100kVA</a:t>
            </a:r>
            <a:r>
              <a:rPr lang="zh-CN" altLang="en-US" dirty="0" smtClean="0">
                <a:latin typeface="Times New Roman" panose="02020603050405020304" pitchFamily="18" charset="0"/>
                <a:cs typeface="Times New Roman" panose="02020603050405020304" pitchFamily="18" charset="0"/>
              </a:rPr>
              <a:t>及以下，</a:t>
            </a:r>
            <a:r>
              <a:rPr lang="en-US" altLang="zh-CN" dirty="0" err="1" smtClean="0">
                <a:latin typeface="Times New Roman" panose="02020603050405020304" pitchFamily="18" charset="0"/>
                <a:cs typeface="Times New Roman" panose="02020603050405020304" pitchFamily="18" charset="0"/>
              </a:rPr>
              <a:t>10Ω</a:t>
            </a:r>
            <a:r>
              <a:rPr lang="zh-CN" altLang="en-US" dirty="0" smtClean="0">
                <a:latin typeface="Times New Roman" panose="02020603050405020304" pitchFamily="18" charset="0"/>
                <a:cs typeface="Times New Roman" panose="02020603050405020304" pitchFamily="18" charset="0"/>
              </a:rPr>
              <a:t>；</a:t>
            </a:r>
            <a:r>
              <a:rPr lang="en-US" altLang="zh-CN" dirty="0" err="1" smtClean="0">
                <a:latin typeface="Times New Roman" panose="02020603050405020304" pitchFamily="18" charset="0"/>
                <a:cs typeface="Times New Roman" panose="02020603050405020304" pitchFamily="18" charset="0"/>
              </a:rPr>
              <a:t>1000Ω·m</a:t>
            </a:r>
            <a:r>
              <a:rPr lang="zh-CN" altLang="en-US" dirty="0" smtClean="0">
                <a:latin typeface="Times New Roman" panose="02020603050405020304" pitchFamily="18" charset="0"/>
                <a:cs typeface="Times New Roman" panose="02020603050405020304" pitchFamily="18" charset="0"/>
              </a:rPr>
              <a:t>以上，</a:t>
            </a:r>
            <a:r>
              <a:rPr lang="en-US" altLang="zh-CN" dirty="0" err="1" smtClean="0">
                <a:latin typeface="Times New Roman" panose="02020603050405020304" pitchFamily="18" charset="0"/>
                <a:cs typeface="Times New Roman" panose="02020603050405020304" pitchFamily="18" charset="0"/>
              </a:rPr>
              <a:t>30Ω</a:t>
            </a:r>
            <a:r>
              <a:rPr lang="zh-CN" altLang="en-US" dirty="0" smtClean="0">
                <a:latin typeface="Times New Roman" panose="02020603050405020304" pitchFamily="18" charset="0"/>
                <a:cs typeface="Times New Roman" panose="02020603050405020304" pitchFamily="18" charset="0"/>
              </a:rPr>
              <a:t>）</a:t>
            </a:r>
            <a:endParaRPr lang="en-US" altLang="zh-CN" dirty="0" smtClean="0">
              <a:latin typeface="Times New Roman" panose="02020603050405020304" pitchFamily="18" charset="0"/>
              <a:cs typeface="Times New Roman" panose="02020603050405020304" pitchFamily="18" charset="0"/>
            </a:endParaRPr>
          </a:p>
          <a:p>
            <a:pPr marL="457200" indent="-457200">
              <a:buFont typeface="+mj-lt"/>
              <a:buAutoNum type="arabicPeriod"/>
            </a:pPr>
            <a:r>
              <a:rPr lang="zh-CN" altLang="en-US" dirty="0" smtClean="0">
                <a:solidFill>
                  <a:srgbClr val="C00000"/>
                </a:solidFill>
                <a:latin typeface="Times New Roman" panose="02020603050405020304" pitchFamily="18" charset="0"/>
                <a:cs typeface="Times New Roman" panose="02020603050405020304" pitchFamily="18" charset="0"/>
              </a:rPr>
              <a:t>保护接地（</a:t>
            </a:r>
            <a:r>
              <a:rPr lang="en-US" altLang="zh-CN" dirty="0" err="1" smtClean="0">
                <a:solidFill>
                  <a:srgbClr val="C00000"/>
                </a:solidFill>
                <a:latin typeface="Times New Roman" panose="02020603050405020304" pitchFamily="18" charset="0"/>
                <a:cs typeface="Times New Roman" panose="02020603050405020304" pitchFamily="18" charset="0"/>
              </a:rPr>
              <a:t>4</a:t>
            </a:r>
            <a:r>
              <a:rPr lang="en-US" altLang="zh-CN" dirty="0" err="1">
                <a:solidFill>
                  <a:srgbClr val="C00000"/>
                </a:solidFill>
                <a:latin typeface="Times New Roman" panose="02020603050405020304" pitchFamily="18" charset="0"/>
                <a:cs typeface="Times New Roman" panose="02020603050405020304" pitchFamily="18" charset="0"/>
              </a:rPr>
              <a:t>Ω</a:t>
            </a:r>
            <a:r>
              <a:rPr lang="zh-CN" altLang="en-US" dirty="0" smtClean="0">
                <a:solidFill>
                  <a:srgbClr val="C00000"/>
                </a:solidFill>
                <a:latin typeface="Times New Roman" panose="02020603050405020304" pitchFamily="18" charset="0"/>
                <a:cs typeface="Times New Roman" panose="02020603050405020304" pitchFamily="18" charset="0"/>
              </a:rPr>
              <a:t>）</a:t>
            </a:r>
            <a:endParaRPr lang="en-US" altLang="zh-CN" dirty="0" smtClean="0">
              <a:solidFill>
                <a:srgbClr val="C000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zh-CN" altLang="en-US" dirty="0" smtClean="0">
                <a:solidFill>
                  <a:srgbClr val="C00000"/>
                </a:solidFill>
                <a:latin typeface="Times New Roman" panose="02020603050405020304" pitchFamily="18" charset="0"/>
                <a:cs typeface="Times New Roman" panose="02020603050405020304" pitchFamily="18" charset="0"/>
              </a:rPr>
              <a:t>防雷接地（</a:t>
            </a:r>
            <a:r>
              <a:rPr lang="en-US" altLang="zh-CN" dirty="0" err="1" smtClean="0">
                <a:solidFill>
                  <a:srgbClr val="C00000"/>
                </a:solidFill>
                <a:latin typeface="Times New Roman" panose="02020603050405020304" pitchFamily="18" charset="0"/>
                <a:cs typeface="Times New Roman" panose="02020603050405020304" pitchFamily="18" charset="0"/>
              </a:rPr>
              <a:t>30Ω</a:t>
            </a:r>
            <a:r>
              <a:rPr lang="zh-CN" altLang="en-US" dirty="0" smtClean="0">
                <a:solidFill>
                  <a:srgbClr val="C00000"/>
                </a:solidFill>
                <a:latin typeface="Times New Roman" panose="02020603050405020304" pitchFamily="18" charset="0"/>
                <a:cs typeface="Times New Roman" panose="02020603050405020304" pitchFamily="18" charset="0"/>
              </a:rPr>
              <a:t>）</a:t>
            </a:r>
            <a:endParaRPr lang="en-US" altLang="zh-CN" dirty="0" smtClean="0">
              <a:solidFill>
                <a:srgbClr val="C000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zh-CN" altLang="en-US" dirty="0" smtClean="0">
                <a:solidFill>
                  <a:srgbClr val="C00000"/>
                </a:solidFill>
                <a:latin typeface="Times New Roman" panose="02020603050405020304" pitchFamily="18" charset="0"/>
                <a:cs typeface="Times New Roman" panose="02020603050405020304" pitchFamily="18" charset="0"/>
              </a:rPr>
              <a:t>防静电接地（</a:t>
            </a:r>
            <a:r>
              <a:rPr lang="en-US" altLang="zh-CN" dirty="0" err="1" smtClean="0">
                <a:solidFill>
                  <a:srgbClr val="C00000"/>
                </a:solidFill>
                <a:latin typeface="Times New Roman" panose="02020603050405020304" pitchFamily="18" charset="0"/>
                <a:cs typeface="Times New Roman" panose="02020603050405020304" pitchFamily="18" charset="0"/>
              </a:rPr>
              <a:t>100Ω</a:t>
            </a:r>
            <a:r>
              <a:rPr lang="zh-CN" altLang="en-US" dirty="0" smtClean="0">
                <a:solidFill>
                  <a:srgbClr val="C00000"/>
                </a:solidFill>
                <a:latin typeface="Times New Roman" panose="02020603050405020304" pitchFamily="18" charset="0"/>
                <a:cs typeface="Times New Roman" panose="02020603050405020304" pitchFamily="18" charset="0"/>
              </a:rPr>
              <a:t>，高土壤电阻率</a:t>
            </a:r>
            <a:r>
              <a:rPr lang="en-US" altLang="zh-CN" dirty="0" err="1" smtClean="0">
                <a:solidFill>
                  <a:srgbClr val="C00000"/>
                </a:solidFill>
                <a:latin typeface="Times New Roman" panose="02020603050405020304" pitchFamily="18" charset="0"/>
                <a:cs typeface="Times New Roman" panose="02020603050405020304" pitchFamily="18" charset="0"/>
              </a:rPr>
              <a:t>1000Ω</a:t>
            </a:r>
            <a:r>
              <a:rPr lang="zh-CN" altLang="en-US" dirty="0" smtClean="0">
                <a:solidFill>
                  <a:srgbClr val="C00000"/>
                </a:solidFill>
                <a:latin typeface="Times New Roman" panose="02020603050405020304" pitchFamily="18" charset="0"/>
                <a:cs typeface="Times New Roman" panose="02020603050405020304" pitchFamily="18" charset="0"/>
              </a:rPr>
              <a:t>）</a:t>
            </a:r>
            <a:endParaRPr lang="en-US" altLang="zh-CN" dirty="0" smtClean="0">
              <a:solidFill>
                <a:srgbClr val="C00000"/>
              </a:solidFill>
              <a:latin typeface="Times New Roman" panose="02020603050405020304" pitchFamily="18" charset="0"/>
              <a:cs typeface="Times New Roman" panose="02020603050405020304" pitchFamily="18" charset="0"/>
            </a:endParaRPr>
          </a:p>
          <a:p>
            <a:pPr marL="457200" indent="-457200">
              <a:buFont typeface="+mj-lt"/>
              <a:buAutoNum type="arabicPeriod"/>
            </a:pPr>
            <a:r>
              <a:rPr lang="zh-CN" altLang="en-US" dirty="0">
                <a:solidFill>
                  <a:srgbClr val="0066FF"/>
                </a:solidFill>
                <a:latin typeface="Times New Roman" panose="02020603050405020304" pitchFamily="18" charset="0"/>
                <a:cs typeface="Times New Roman" panose="02020603050405020304" pitchFamily="18" charset="0"/>
              </a:rPr>
              <a:t>重复接地（配电室或总配电箱处、分配电箱处、开关箱处，</a:t>
            </a:r>
            <a:r>
              <a:rPr lang="en-US" altLang="zh-CN" dirty="0" err="1">
                <a:solidFill>
                  <a:srgbClr val="0066FF"/>
                </a:solidFill>
                <a:latin typeface="Times New Roman" panose="02020603050405020304" pitchFamily="18" charset="0"/>
                <a:cs typeface="Times New Roman" panose="02020603050405020304" pitchFamily="18" charset="0"/>
              </a:rPr>
              <a:t>10Ω</a:t>
            </a:r>
            <a:r>
              <a:rPr lang="zh-CN" altLang="en-US" dirty="0">
                <a:solidFill>
                  <a:srgbClr val="0066FF"/>
                </a:solidFill>
                <a:latin typeface="Times New Roman" panose="02020603050405020304" pitchFamily="18" charset="0"/>
                <a:cs typeface="Times New Roman" panose="02020603050405020304" pitchFamily="18" charset="0"/>
              </a:rPr>
              <a:t>）</a:t>
            </a:r>
            <a:endParaRPr lang="en-US" altLang="zh-CN" dirty="0">
              <a:solidFill>
                <a:srgbClr val="0066FF"/>
              </a:solidFill>
              <a:latin typeface="Times New Roman" panose="02020603050405020304" pitchFamily="18" charset="0"/>
              <a:cs typeface="Times New Roman" panose="02020603050405020304" pitchFamily="18" charset="0"/>
            </a:endParaRPr>
          </a:p>
          <a:p>
            <a:pPr marL="457200" indent="-457200">
              <a:buFont typeface="+mj-lt"/>
              <a:buAutoNum type="arabicPeriod"/>
            </a:pPr>
            <a:endParaRPr lang="en-US" altLang="zh-CN" dirty="0" smtClean="0">
              <a:latin typeface="Times New Roman" panose="02020603050405020304" pitchFamily="18" charset="0"/>
              <a:cs typeface="Times New Roman" panose="02020603050405020304" pitchFamily="18" charset="0"/>
            </a:endParaRPr>
          </a:p>
          <a:p>
            <a:pPr marL="457200" indent="-457200">
              <a:buFont typeface="+mj-lt"/>
              <a:buAutoNum type="arabicPeriod"/>
            </a:pPr>
            <a:endParaRPr lang="zh-CN" altLang="en-US"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2"/>
          <a:stretch>
            <a:fillRect/>
          </a:stretch>
        </p:blipFill>
        <p:spPr>
          <a:xfrm>
            <a:off x="9652635" y="3710305"/>
            <a:ext cx="2268220" cy="260858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bg/>
                                          </p:spTgt>
                                        </p:tgtEl>
                                        <p:attrNameLst>
                                          <p:attrName>style.visibility</p:attrName>
                                        </p:attrNameLst>
                                      </p:cBhvr>
                                      <p:to>
                                        <p:strVal val="visible"/>
                                      </p:to>
                                    </p:set>
                                    <p:anim calcmode="lin" valueType="num">
                                      <p:cBhvr additive="base">
                                        <p:cTn id="13"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4" dur="500" fill="hold"/>
                                        <p:tgtEl>
                                          <p:spTgt spid="5">
                                            <p:bg/>
                                          </p:spTgt>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additive="base">
                                        <p:cTn id="2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4" fill="hold" grpId="0" nodeType="after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anim calcmode="lin" valueType="num">
                                      <p:cBhvr additive="base">
                                        <p:cTn id="3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4" fill="hold" grpId="0" nodeType="afterEffect">
                                  <p:stCondLst>
                                    <p:cond delay="0"/>
                                  </p:stCondLst>
                                  <p:childTnLst>
                                    <p:set>
                                      <p:cBhvr>
                                        <p:cTn id="37" dur="1" fill="hold">
                                          <p:stCondLst>
                                            <p:cond delay="0"/>
                                          </p:stCondLst>
                                        </p:cTn>
                                        <p:tgtEl>
                                          <p:spTgt spid="5">
                                            <p:txEl>
                                              <p:pRg st="4" end="4"/>
                                            </p:txEl>
                                          </p:spTgt>
                                        </p:tgtEl>
                                        <p:attrNameLst>
                                          <p:attrName>style.visibility</p:attrName>
                                        </p:attrNameLst>
                                      </p:cBhvr>
                                      <p:to>
                                        <p:strVal val="visible"/>
                                      </p:to>
                                    </p:set>
                                    <p:anim calcmode="lin" valueType="num">
                                      <p:cBhvr additive="base">
                                        <p:cTn id="38"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nvSpPr>
        <p:spPr>
          <a:xfrm>
            <a:off x="1092835" y="356870"/>
            <a:ext cx="5823585" cy="504825"/>
          </a:xfrm>
          <a:prstGeom prst="rect">
            <a:avLst/>
          </a:prstGeom>
        </p:spPr>
        <p:txBody>
          <a:bodyPr vert="horz" wrap="square" lIns="0" tIns="12762" rIns="0" bIns="0" rtlCol="0" anchor="ctr" anchorCtr="0">
            <a:spAutoFit/>
          </a:bodyPr>
          <a:lstStyle>
            <a:lvl1pPr algn="ctr" defTabSz="914400" rtl="0" eaLnBrk="1" fontAlgn="auto" latinLnBrk="0" hangingPunct="1">
              <a:lnSpc>
                <a:spcPct val="100000"/>
              </a:lnSpc>
              <a:spcBef>
                <a:spcPct val="0"/>
              </a:spcBef>
              <a:buNone/>
              <a:defRPr sz="32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a:lstStyle>
          <a:p>
            <a:pPr marL="12700">
              <a:lnSpc>
                <a:spcPct val="100000"/>
              </a:lnSpc>
              <a:spcBef>
                <a:spcPts val="95"/>
              </a:spcBef>
            </a:pPr>
            <a:r>
              <a:rPr b="1" spc="-5" dirty="0">
                <a:latin typeface="微软雅黑" panose="020B0503020204020204" pitchFamily="34" charset="-122"/>
                <a:cs typeface="微软雅黑" panose="020B0503020204020204" pitchFamily="34" charset="-122"/>
              </a:rPr>
              <a:t>依法履行</a:t>
            </a:r>
            <a:r>
              <a:rPr lang="zh-CN" b="1" spc="-5" dirty="0">
                <a:latin typeface="微软雅黑" panose="020B0503020204020204" pitchFamily="34" charset="-122"/>
                <a:cs typeface="微软雅黑" panose="020B0503020204020204" pitchFamily="34" charset="-122"/>
              </a:rPr>
              <a:t>安全管理</a:t>
            </a:r>
            <a:r>
              <a:rPr b="1" spc="10" dirty="0">
                <a:latin typeface="微软雅黑" panose="020B0503020204020204" pitchFamily="34" charset="-122"/>
                <a:cs typeface="微软雅黑" panose="020B0503020204020204" pitchFamily="34" charset="-122"/>
              </a:rPr>
              <a:t>的</a:t>
            </a:r>
            <a:r>
              <a:rPr b="1" spc="-5" dirty="0">
                <a:latin typeface="微软雅黑" panose="020B0503020204020204" pitchFamily="34" charset="-122"/>
                <a:cs typeface="微软雅黑" panose="020B0503020204020204" pitchFamily="34" charset="-122"/>
              </a:rPr>
              <a:t>重要</a:t>
            </a:r>
            <a:r>
              <a:rPr b="1" spc="10" dirty="0">
                <a:latin typeface="微软雅黑" panose="020B0503020204020204" pitchFamily="34" charset="-122"/>
                <a:cs typeface="微软雅黑" panose="020B0503020204020204" pitchFamily="34" charset="-122"/>
              </a:rPr>
              <a:t>依</a:t>
            </a:r>
            <a:r>
              <a:rPr b="1" spc="-5" dirty="0">
                <a:latin typeface="微软雅黑" panose="020B0503020204020204" pitchFamily="34" charset="-122"/>
                <a:cs typeface="微软雅黑" panose="020B0503020204020204" pitchFamily="34" charset="-122"/>
              </a:rPr>
              <a:t>据</a:t>
            </a:r>
            <a:endParaRPr b="1" spc="-5" dirty="0">
              <a:latin typeface="微软雅黑" panose="020B0503020204020204" pitchFamily="34" charset="-122"/>
              <a:cs typeface="微软雅黑" panose="020B0503020204020204" pitchFamily="34" charset="-122"/>
            </a:endParaRPr>
          </a:p>
        </p:txBody>
      </p:sp>
      <p:sp>
        <p:nvSpPr>
          <p:cNvPr id="5" name="object 5"/>
          <p:cNvSpPr/>
          <p:nvPr/>
        </p:nvSpPr>
        <p:spPr>
          <a:xfrm>
            <a:off x="963930" y="1195070"/>
            <a:ext cx="1872615" cy="2512060"/>
          </a:xfrm>
          <a:prstGeom prst="rect">
            <a:avLst/>
          </a:prstGeom>
          <a:blipFill>
            <a:blip r:embed="rId1" cstate="print"/>
            <a:stretch>
              <a:fillRect/>
            </a:stretch>
          </a:blipFill>
        </p:spPr>
        <p:txBody>
          <a:bodyPr wrap="square" lIns="0" tIns="0" rIns="0" bIns="0" rtlCol="0"/>
          <a:lstStyle/>
          <a:p>
            <a:endParaRPr sz="100"/>
          </a:p>
        </p:txBody>
      </p:sp>
      <p:sp>
        <p:nvSpPr>
          <p:cNvPr id="6" name="object 6"/>
          <p:cNvSpPr/>
          <p:nvPr/>
        </p:nvSpPr>
        <p:spPr>
          <a:xfrm>
            <a:off x="3730625" y="3630930"/>
            <a:ext cx="7660005" cy="76200"/>
          </a:xfrm>
          <a:custGeom>
            <a:avLst/>
            <a:gdLst/>
            <a:ahLst/>
            <a:cxnLst/>
            <a:rect l="l" t="t" r="r" b="b"/>
            <a:pathLst>
              <a:path w="7200900">
                <a:moveTo>
                  <a:pt x="0" y="0"/>
                </a:moveTo>
                <a:lnTo>
                  <a:pt x="7200900" y="0"/>
                </a:lnTo>
              </a:path>
            </a:pathLst>
          </a:custGeom>
          <a:ln w="22225">
            <a:solidFill>
              <a:srgbClr val="7E7E7E"/>
            </a:solidFill>
            <a:prstDash val="sysDash"/>
          </a:ln>
        </p:spPr>
        <p:txBody>
          <a:bodyPr wrap="square" lIns="0" tIns="0" rIns="0" bIns="0" rtlCol="0"/>
          <a:lstStyle/>
          <a:p>
            <a:endParaRPr sz="100"/>
          </a:p>
        </p:txBody>
      </p:sp>
      <p:sp>
        <p:nvSpPr>
          <p:cNvPr id="7" name="object 7"/>
          <p:cNvSpPr/>
          <p:nvPr/>
        </p:nvSpPr>
        <p:spPr>
          <a:xfrm>
            <a:off x="3816350" y="5452110"/>
            <a:ext cx="7660005" cy="76200"/>
          </a:xfrm>
          <a:custGeom>
            <a:avLst/>
            <a:gdLst/>
            <a:ahLst/>
            <a:cxnLst/>
            <a:rect l="l" t="t" r="r" b="b"/>
            <a:pathLst>
              <a:path w="7200900">
                <a:moveTo>
                  <a:pt x="0" y="0"/>
                </a:moveTo>
                <a:lnTo>
                  <a:pt x="7200900" y="0"/>
                </a:lnTo>
              </a:path>
            </a:pathLst>
          </a:custGeom>
          <a:ln w="22225">
            <a:solidFill>
              <a:srgbClr val="7E7E7E"/>
            </a:solidFill>
            <a:prstDash val="sysDash"/>
          </a:ln>
        </p:spPr>
        <p:txBody>
          <a:bodyPr wrap="square" lIns="0" tIns="0" rIns="0" bIns="0" rtlCol="0"/>
          <a:lstStyle/>
          <a:p>
            <a:endParaRPr sz="100"/>
          </a:p>
        </p:txBody>
      </p:sp>
      <p:sp>
        <p:nvSpPr>
          <p:cNvPr id="9" name="object 8"/>
          <p:cNvSpPr txBox="1"/>
          <p:nvPr>
            <p:custDataLst>
              <p:tags r:id="rId2"/>
            </p:custDataLst>
          </p:nvPr>
        </p:nvSpPr>
        <p:spPr>
          <a:xfrm>
            <a:off x="3816985" y="5579745"/>
            <a:ext cx="7454900" cy="803910"/>
          </a:xfrm>
          <a:prstGeom prst="rect">
            <a:avLst/>
          </a:prstGeom>
        </p:spPr>
        <p:txBody>
          <a:bodyPr vert="horz" wrap="square" lIns="0" tIns="12762" rIns="0" bIns="0" rtlCol="0">
            <a:spAutoFit/>
          </a:bodyPr>
          <a:lstStyle/>
          <a:p>
            <a:pPr marL="12700">
              <a:lnSpc>
                <a:spcPct val="100000"/>
              </a:lnSpc>
              <a:spcBef>
                <a:spcPts val="95"/>
              </a:spcBef>
              <a:tabLst>
                <a:tab pos="2654300" algn="l"/>
              </a:tabLst>
            </a:pPr>
            <a:r>
              <a:rPr sz="1690" spc="-10" dirty="0">
                <a:latin typeface="微软雅黑" panose="020B0503020204020204" pitchFamily="34" charset="-122"/>
                <a:cs typeface="微软雅黑" panose="020B0503020204020204" pitchFamily="34" charset="-122"/>
              </a:rPr>
              <a:t>《安全生产法》</a:t>
            </a:r>
            <a:r>
              <a:rPr sz="1690" dirty="0">
                <a:latin typeface="微软雅黑" panose="020B0503020204020204" pitchFamily="34" charset="-122"/>
                <a:cs typeface="微软雅黑" panose="020B0503020204020204" pitchFamily="34" charset="-122"/>
              </a:rPr>
              <a:t>第五十二条 生产经营单位与从业人员订立的劳动合同，应当</a:t>
            </a:r>
            <a:endParaRPr sz="1690" dirty="0">
              <a:latin typeface="微软雅黑" panose="020B0503020204020204" pitchFamily="34" charset="-122"/>
              <a:cs typeface="微软雅黑" panose="020B0503020204020204" pitchFamily="34" charset="-122"/>
            </a:endParaRPr>
          </a:p>
          <a:p>
            <a:pPr marL="12700">
              <a:lnSpc>
                <a:spcPct val="100000"/>
              </a:lnSpc>
              <a:spcBef>
                <a:spcPts val="95"/>
              </a:spcBef>
              <a:tabLst>
                <a:tab pos="2654300" algn="l"/>
              </a:tabLst>
            </a:pPr>
            <a:r>
              <a:rPr sz="1690" dirty="0">
                <a:latin typeface="微软雅黑" panose="020B0503020204020204" pitchFamily="34" charset="-122"/>
                <a:cs typeface="微软雅黑" panose="020B0503020204020204" pitchFamily="34" charset="-122"/>
              </a:rPr>
              <a:t>载明有关保障从业人员</a:t>
            </a:r>
            <a:r>
              <a:rPr sz="1690" dirty="0">
                <a:solidFill>
                  <a:srgbClr val="FF0000"/>
                </a:solidFill>
                <a:latin typeface="微软雅黑" panose="020B0503020204020204" pitchFamily="34" charset="-122"/>
                <a:cs typeface="微软雅黑" panose="020B0503020204020204" pitchFamily="34" charset="-122"/>
              </a:rPr>
              <a:t>劳动安全、防止职业危害的事项</a:t>
            </a:r>
            <a:r>
              <a:rPr sz="1690" dirty="0">
                <a:latin typeface="微软雅黑" panose="020B0503020204020204" pitchFamily="34" charset="-122"/>
                <a:cs typeface="微软雅黑" panose="020B0503020204020204" pitchFamily="34" charset="-122"/>
              </a:rPr>
              <a:t>，以及依法为从业人员办理工伤保险的事项。</a:t>
            </a:r>
            <a:endParaRPr sz="1690">
              <a:latin typeface="微软雅黑" panose="020B0503020204020204" pitchFamily="34" charset="-122"/>
              <a:cs typeface="微软雅黑" panose="020B0503020204020204" pitchFamily="34" charset="-122"/>
            </a:endParaRPr>
          </a:p>
        </p:txBody>
      </p:sp>
      <p:sp>
        <p:nvSpPr>
          <p:cNvPr id="4" name="文本框 3"/>
          <p:cNvSpPr txBox="1"/>
          <p:nvPr/>
        </p:nvSpPr>
        <p:spPr>
          <a:xfrm>
            <a:off x="3816350" y="1492250"/>
            <a:ext cx="7660640" cy="2030095"/>
          </a:xfrm>
          <a:prstGeom prst="rect">
            <a:avLst/>
          </a:prstGeom>
          <a:noFill/>
        </p:spPr>
        <p:txBody>
          <a:bodyPr wrap="square" rtlCol="0">
            <a:spAutoFit/>
          </a:bodyPr>
          <a:p>
            <a:r>
              <a:rPr lang="zh-CN" altLang="en-US"/>
              <a:t>《劳动合同法》第五十一条 </a:t>
            </a:r>
            <a:r>
              <a:rPr lang="en-US" altLang="zh-CN"/>
              <a:t> </a:t>
            </a:r>
            <a:r>
              <a:rPr lang="zh-CN" altLang="en-US"/>
              <a:t>企业职工一方与用人单位通过平等协商，可以就劳动报酬、工作时间、休息休假、</a:t>
            </a:r>
            <a:r>
              <a:rPr lang="zh-CN" altLang="en-US">
                <a:solidFill>
                  <a:srgbClr val="FF0000"/>
                </a:solidFill>
              </a:rPr>
              <a:t>劳动安全卫生</a:t>
            </a:r>
            <a:r>
              <a:rPr lang="zh-CN" altLang="en-US"/>
              <a:t>、保险福利等事项订立集体合同。集体合同草案应当提交职工代表大会或者全体职工讨论通过。</a:t>
            </a:r>
            <a:endParaRPr lang="zh-CN" altLang="en-US"/>
          </a:p>
          <a:p>
            <a:endParaRPr lang="zh-CN" altLang="en-US"/>
          </a:p>
          <a:p>
            <a:r>
              <a:rPr lang="zh-CN" altLang="en-US"/>
              <a:t>职业安全卫生(Occupational Safety&amp;Health)(国内也称“</a:t>
            </a:r>
            <a:r>
              <a:rPr lang="zh-CN" altLang="en-US">
                <a:solidFill>
                  <a:srgbClr val="FF0000"/>
                </a:solidFill>
              </a:rPr>
              <a:t>劳动安全卫生</a:t>
            </a:r>
            <a:r>
              <a:rPr lang="zh-CN" altLang="en-US"/>
              <a:t>”、“劳动保护”)是安全科学研究的主要领域之一，通常是指影响作业场所内员工、临时工、合同工、外来人员和其他人员安全与健康的条件和因素。</a:t>
            </a:r>
            <a:endParaRPr lang="zh-CN" altLang="en-US"/>
          </a:p>
        </p:txBody>
      </p:sp>
      <p:sp>
        <p:nvSpPr>
          <p:cNvPr id="8" name="object 8"/>
          <p:cNvSpPr txBox="1"/>
          <p:nvPr>
            <p:custDataLst>
              <p:tags r:id="rId3"/>
            </p:custDataLst>
          </p:nvPr>
        </p:nvSpPr>
        <p:spPr>
          <a:xfrm>
            <a:off x="3816985" y="3831590"/>
            <a:ext cx="7368540" cy="1310640"/>
          </a:xfrm>
          <a:prstGeom prst="rect">
            <a:avLst/>
          </a:prstGeom>
        </p:spPr>
        <p:txBody>
          <a:bodyPr vert="horz" wrap="square" lIns="0" tIns="12762" rIns="0" bIns="0" rtlCol="0">
            <a:spAutoFit/>
          </a:bodyPr>
          <a:p>
            <a:pPr marL="12700">
              <a:lnSpc>
                <a:spcPct val="100000"/>
              </a:lnSpc>
              <a:spcBef>
                <a:spcPts val="95"/>
              </a:spcBef>
              <a:tabLst>
                <a:tab pos="2654300" algn="l"/>
              </a:tabLst>
            </a:pPr>
            <a:r>
              <a:rPr sz="1690" spc="-10" dirty="0">
                <a:latin typeface="微软雅黑" panose="020B0503020204020204" pitchFamily="34" charset="-122"/>
                <a:cs typeface="微软雅黑" panose="020B0503020204020204" pitchFamily="34" charset="-122"/>
              </a:rPr>
              <a:t>《职业病防治法》</a:t>
            </a:r>
            <a:r>
              <a:rPr sz="1690" dirty="0">
                <a:latin typeface="微软雅黑" panose="020B0503020204020204" pitchFamily="34" charset="-122"/>
                <a:cs typeface="微软雅黑" panose="020B0503020204020204" pitchFamily="34" charset="-122"/>
              </a:rPr>
              <a:t>第四条 劳动者依法享有职业卫生保护的权利。用人单位应当为劳动者创造符合国家职业卫生标准和卫生要求的工作环境和条件，并采取措施保障劳动者获得职业卫生保护。工会组织依法对职业病防治工作进行监督，维护劳动者的合法权益。用人单位制定或者修改有关</a:t>
            </a:r>
            <a:r>
              <a:rPr sz="1690" dirty="0">
                <a:solidFill>
                  <a:srgbClr val="FF0000"/>
                </a:solidFill>
                <a:latin typeface="微软雅黑" panose="020B0503020204020204" pitchFamily="34" charset="-122"/>
                <a:cs typeface="微软雅黑" panose="020B0503020204020204" pitchFamily="34" charset="-122"/>
              </a:rPr>
              <a:t>职业病防治</a:t>
            </a:r>
            <a:r>
              <a:rPr sz="1690" dirty="0">
                <a:latin typeface="微软雅黑" panose="020B0503020204020204" pitchFamily="34" charset="-122"/>
                <a:cs typeface="微软雅黑" panose="020B0503020204020204" pitchFamily="34" charset="-122"/>
              </a:rPr>
              <a:t>的规章制度，应当听取工会组织的意见。</a:t>
            </a:r>
            <a:endParaRPr sz="1690" dirty="0">
              <a:latin typeface="微软雅黑" panose="020B0503020204020204" pitchFamily="34" charset="-122"/>
              <a:cs typeface="微软雅黑" panose="020B0503020204020204" pitchFamily="34" charset="-122"/>
            </a:endParaRPr>
          </a:p>
        </p:txBody>
      </p:sp>
      <p:pic>
        <p:nvPicPr>
          <p:cNvPr id="12" name="图片 11"/>
          <p:cNvPicPr>
            <a:picLocks noChangeAspect="1"/>
          </p:cNvPicPr>
          <p:nvPr/>
        </p:nvPicPr>
        <p:blipFill>
          <a:blip r:embed="rId4"/>
          <a:stretch>
            <a:fillRect/>
          </a:stretch>
        </p:blipFill>
        <p:spPr>
          <a:xfrm>
            <a:off x="111760" y="3631565"/>
            <a:ext cx="1753870" cy="2511425"/>
          </a:xfrm>
          <a:prstGeom prst="rect">
            <a:avLst/>
          </a:prstGeom>
        </p:spPr>
      </p:pic>
      <p:pic>
        <p:nvPicPr>
          <p:cNvPr id="13" name="图片 12"/>
          <p:cNvPicPr>
            <a:picLocks noChangeAspect="1"/>
          </p:cNvPicPr>
          <p:nvPr/>
        </p:nvPicPr>
        <p:blipFill>
          <a:blip r:embed="rId5"/>
          <a:stretch>
            <a:fillRect/>
          </a:stretch>
        </p:blipFill>
        <p:spPr>
          <a:xfrm>
            <a:off x="1865630" y="3630930"/>
            <a:ext cx="1662430" cy="243649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触电</a:t>
            </a:r>
            <a:endParaRPr lang="zh-CN" altLang="en-US"/>
          </a:p>
        </p:txBody>
      </p:sp>
      <p:sp>
        <p:nvSpPr>
          <p:cNvPr id="3" name="文本框 2"/>
          <p:cNvSpPr txBox="1"/>
          <p:nvPr/>
        </p:nvSpPr>
        <p:spPr>
          <a:xfrm>
            <a:off x="867410" y="855345"/>
            <a:ext cx="7316470" cy="506730"/>
          </a:xfrm>
          <a:prstGeom prst="rect">
            <a:avLst/>
          </a:prstGeom>
          <a:noFill/>
        </p:spPr>
        <p:txBody>
          <a:bodyPr wrap="square" rtlCol="0" anchor="t">
            <a:spAutoFit/>
          </a:bodyPr>
          <a:p>
            <a:pPr lvl="0" algn="l">
              <a:lnSpc>
                <a:spcPct val="150000"/>
              </a:lnSpc>
              <a:buClrTx/>
              <a:buSzTx/>
              <a:buFontTx/>
            </a:pPr>
            <a:r>
              <a:rPr lang="zh-CN" altLang="en-US">
                <a:sym typeface="+mn-ea"/>
              </a:rPr>
              <a:t>3.10.2 施工用电的发电机组电源应与其他电源互相闭锁，严禁并列运行。</a:t>
            </a:r>
            <a:endParaRPr lang="zh-CN" altLang="en-US">
              <a:sym typeface="+mn-ea"/>
            </a:endParaRPr>
          </a:p>
        </p:txBody>
      </p:sp>
      <p:sp>
        <p:nvSpPr>
          <p:cNvPr id="4" name="文本框 3"/>
          <p:cNvSpPr txBox="1"/>
          <p:nvPr/>
        </p:nvSpPr>
        <p:spPr>
          <a:xfrm>
            <a:off x="867410" y="1303655"/>
            <a:ext cx="10001250" cy="2168525"/>
          </a:xfrm>
          <a:prstGeom prst="rect">
            <a:avLst/>
          </a:prstGeom>
          <a:noFill/>
        </p:spPr>
        <p:txBody>
          <a:bodyPr wrap="square" rtlCol="0" anchor="t">
            <a:spAutoFit/>
          </a:bodyPr>
          <a:p>
            <a:pPr lvl="0" algn="l">
              <a:lnSpc>
                <a:spcPct val="150000"/>
              </a:lnSpc>
              <a:buClrTx/>
              <a:buSzTx/>
              <a:buFontTx/>
            </a:pPr>
            <a:r>
              <a:rPr lang="zh-CN" altLang="en-US">
                <a:sym typeface="+mn-ea"/>
              </a:rPr>
              <a:t>3.10.3 施工现场配电线路应符合下列规定:</a:t>
            </a:r>
            <a:endParaRPr lang="zh-CN" altLang="en-US">
              <a:sym typeface="+mn-ea"/>
            </a:endParaRPr>
          </a:p>
          <a:p>
            <a:pPr lvl="0" algn="l">
              <a:lnSpc>
                <a:spcPct val="150000"/>
              </a:lnSpc>
              <a:buClrTx/>
              <a:buSzTx/>
              <a:buFontTx/>
            </a:pPr>
            <a:r>
              <a:rPr lang="zh-CN" altLang="en-US">
                <a:sym typeface="+mn-ea"/>
              </a:rPr>
              <a:t>1 线缆敷设应采取</a:t>
            </a:r>
            <a:r>
              <a:rPr lang="zh-CN" altLang="en-US">
                <a:solidFill>
                  <a:srgbClr val="FF0000"/>
                </a:solidFill>
                <a:sym typeface="+mn-ea"/>
              </a:rPr>
              <a:t>有效保护措施</a:t>
            </a:r>
            <a:r>
              <a:rPr lang="zh-CN" altLang="en-US">
                <a:sym typeface="+mn-ea"/>
              </a:rPr>
              <a:t>，防止对线路的导体造成机械损伤和介质腐蚀。</a:t>
            </a:r>
            <a:endParaRPr lang="zh-CN" altLang="en-US">
              <a:sym typeface="+mn-ea"/>
            </a:endParaRPr>
          </a:p>
          <a:p>
            <a:pPr lvl="0" algn="l">
              <a:lnSpc>
                <a:spcPct val="150000"/>
              </a:lnSpc>
              <a:buClrTx/>
              <a:buSzTx/>
              <a:buFontTx/>
            </a:pPr>
            <a:r>
              <a:rPr lang="zh-CN" altLang="en-US">
                <a:sym typeface="+mn-ea"/>
              </a:rPr>
              <a:t>2 电缆中应包含全部工作芯线、中性导体(N)及保护接地导体(PE)或保护中性导体(PEN);保护接地导体(PE)及保护中性导体(PEN)外绝缘层应为黄绿双色;中性导体(N)外绝缘层应为淡蓝色;</a:t>
            </a:r>
            <a:r>
              <a:rPr lang="zh-CN" altLang="en-US">
                <a:solidFill>
                  <a:srgbClr val="FF0000"/>
                </a:solidFill>
                <a:sym typeface="+mn-ea"/>
              </a:rPr>
              <a:t>不同功能导体外绝缘色不应混用</a:t>
            </a:r>
            <a:r>
              <a:rPr lang="zh-CN" altLang="en-US">
                <a:sym typeface="+mn-ea"/>
              </a:rPr>
              <a:t>。</a:t>
            </a:r>
            <a:endParaRPr lang="zh-CN" altLang="en-US">
              <a:sym typeface="+mn-ea"/>
            </a:endParaRPr>
          </a:p>
        </p:txBody>
      </p:sp>
      <p:pic>
        <p:nvPicPr>
          <p:cNvPr id="187393" name="图片 1" descr="IMG_2820"/>
          <p:cNvPicPr>
            <a:picLocks noChangeAspect="1"/>
          </p:cNvPicPr>
          <p:nvPr/>
        </p:nvPicPr>
        <p:blipFill>
          <a:blip r:embed="rId1"/>
          <a:stretch>
            <a:fillRect/>
          </a:stretch>
        </p:blipFill>
        <p:spPr>
          <a:xfrm rot="-5400000">
            <a:off x="956310" y="3476625"/>
            <a:ext cx="2908300" cy="2898775"/>
          </a:xfrm>
          <a:prstGeom prst="rect">
            <a:avLst/>
          </a:prstGeom>
          <a:noFill/>
          <a:ln w="9525">
            <a:noFill/>
          </a:ln>
        </p:spPr>
      </p:pic>
      <p:sp>
        <p:nvSpPr>
          <p:cNvPr id="5" name="圆角矩形 4"/>
          <p:cNvSpPr/>
          <p:nvPr/>
        </p:nvSpPr>
        <p:spPr>
          <a:xfrm>
            <a:off x="2909570" y="4196715"/>
            <a:ext cx="950595" cy="772795"/>
          </a:xfrm>
          <a:prstGeom prst="roundRect">
            <a:avLst/>
          </a:prstGeom>
          <a:ln w="31750">
            <a:solidFill>
              <a:srgbClr val="FF0000"/>
            </a:solidFill>
          </a:ln>
        </p:spPr>
        <p:style>
          <a:lnRef idx="2">
            <a:schemeClr val="accent6"/>
          </a:lnRef>
          <a:fillRef idx="1">
            <a:schemeClr val="lt1"/>
          </a:fillRef>
          <a:effectRef idx="0">
            <a:schemeClr val="accent6"/>
          </a:effectRef>
          <a:fontRef idx="minor">
            <a:schemeClr val="dk1"/>
          </a:fontRef>
        </p:style>
        <p:txBody>
          <a:bodyPr rtlCol="0" anchor="ctr"/>
          <a:p>
            <a:pPr algn="ctr" fontAlgn="base"/>
            <a:r>
              <a:rPr lang="zh-CN" altLang="en-US" sz="1800" strike="noStrike" noProof="1"/>
              <a:t>双电源切换开关</a:t>
            </a:r>
            <a:endParaRPr lang="zh-CN" altLang="en-US" sz="1800" strike="noStrike" noProof="1"/>
          </a:p>
        </p:txBody>
      </p:sp>
      <p:cxnSp>
        <p:nvCxnSpPr>
          <p:cNvPr id="11" name="直接箭头连接符 10"/>
          <p:cNvCxnSpPr>
            <a:stCxn id="5" idx="1"/>
          </p:cNvCxnSpPr>
          <p:nvPr/>
        </p:nvCxnSpPr>
        <p:spPr>
          <a:xfrm flipH="1">
            <a:off x="2423160" y="4583430"/>
            <a:ext cx="486410" cy="76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 name="图片 5"/>
          <p:cNvPicPr>
            <a:picLocks noChangeAspect="1"/>
          </p:cNvPicPr>
          <p:nvPr/>
        </p:nvPicPr>
        <p:blipFill>
          <a:blip r:embed="rId2"/>
          <a:stretch>
            <a:fillRect/>
          </a:stretch>
        </p:blipFill>
        <p:spPr>
          <a:xfrm>
            <a:off x="5025390" y="3326130"/>
            <a:ext cx="5665470" cy="32004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触电</a:t>
            </a:r>
            <a:endParaRPr lang="zh-CN" altLang="en-US"/>
          </a:p>
        </p:txBody>
      </p:sp>
      <p:sp>
        <p:nvSpPr>
          <p:cNvPr id="3" name="文本框 2"/>
          <p:cNvSpPr txBox="1"/>
          <p:nvPr/>
        </p:nvSpPr>
        <p:spPr>
          <a:xfrm>
            <a:off x="836930" y="1146810"/>
            <a:ext cx="7144385" cy="1753235"/>
          </a:xfrm>
          <a:prstGeom prst="rect">
            <a:avLst/>
          </a:prstGeom>
          <a:noFill/>
        </p:spPr>
        <p:txBody>
          <a:bodyPr wrap="square" rtlCol="0" anchor="t">
            <a:spAutoFit/>
          </a:bodyPr>
          <a:p>
            <a:pPr lvl="0" algn="l">
              <a:lnSpc>
                <a:spcPct val="150000"/>
              </a:lnSpc>
              <a:buClrTx/>
              <a:buSzTx/>
              <a:buFontTx/>
            </a:pPr>
            <a:r>
              <a:rPr lang="zh-CN" altLang="en-US">
                <a:sym typeface="+mn-ea"/>
              </a:rPr>
              <a:t>3.10.4 施工现场的特殊场所照明应符合下列规定:</a:t>
            </a:r>
            <a:endParaRPr lang="zh-CN" altLang="en-US">
              <a:sym typeface="+mn-ea"/>
            </a:endParaRPr>
          </a:p>
          <a:p>
            <a:pPr lvl="0" algn="l">
              <a:lnSpc>
                <a:spcPct val="150000"/>
              </a:lnSpc>
              <a:buClrTx/>
              <a:buSzTx/>
              <a:buFontTx/>
            </a:pPr>
            <a:r>
              <a:rPr lang="zh-CN" altLang="en-US">
                <a:sym typeface="+mn-ea"/>
              </a:rPr>
              <a:t>1 </a:t>
            </a:r>
            <a:r>
              <a:rPr lang="zh-CN" altLang="en-US">
                <a:solidFill>
                  <a:srgbClr val="FF0000"/>
                </a:solidFill>
                <a:sym typeface="+mn-ea"/>
              </a:rPr>
              <a:t>手持式灯具</a:t>
            </a:r>
            <a:r>
              <a:rPr lang="zh-CN" altLang="en-US">
                <a:sym typeface="+mn-ea"/>
              </a:rPr>
              <a:t>应采用供电电压不大于 36V的安全特低电压(SELV)供电;</a:t>
            </a:r>
            <a:endParaRPr lang="zh-CN" altLang="en-US">
              <a:sym typeface="+mn-ea"/>
            </a:endParaRPr>
          </a:p>
          <a:p>
            <a:pPr lvl="0" algn="l">
              <a:lnSpc>
                <a:spcPct val="150000"/>
              </a:lnSpc>
              <a:buClrTx/>
              <a:buSzTx/>
              <a:buFontTx/>
            </a:pPr>
            <a:r>
              <a:rPr lang="zh-CN" altLang="en-US">
                <a:sym typeface="+mn-ea"/>
              </a:rPr>
              <a:t>2 照明变压器应使用双绕组型安全</a:t>
            </a:r>
            <a:r>
              <a:rPr lang="zh-CN" altLang="en-US">
                <a:solidFill>
                  <a:srgbClr val="FF0000"/>
                </a:solidFill>
                <a:sym typeface="+mn-ea"/>
              </a:rPr>
              <a:t>隔离变压器</a:t>
            </a:r>
            <a:r>
              <a:rPr lang="zh-CN" altLang="en-US">
                <a:sym typeface="+mn-ea"/>
              </a:rPr>
              <a:t>，严禁采用</a:t>
            </a:r>
            <a:r>
              <a:rPr lang="zh-CN" altLang="en-US">
                <a:solidFill>
                  <a:srgbClr val="FF0000"/>
                </a:solidFill>
                <a:sym typeface="+mn-ea"/>
              </a:rPr>
              <a:t>自耦变压器</a:t>
            </a:r>
            <a:r>
              <a:rPr lang="zh-CN" altLang="en-US">
                <a:sym typeface="+mn-ea"/>
              </a:rPr>
              <a:t>;</a:t>
            </a:r>
            <a:endParaRPr lang="zh-CN" altLang="en-US">
              <a:sym typeface="+mn-ea"/>
            </a:endParaRPr>
          </a:p>
          <a:p>
            <a:pPr lvl="0" algn="l">
              <a:lnSpc>
                <a:spcPct val="150000"/>
              </a:lnSpc>
              <a:buClrTx/>
              <a:buSzTx/>
              <a:buFontTx/>
            </a:pPr>
            <a:r>
              <a:rPr lang="zh-CN" altLang="en-US">
                <a:sym typeface="+mn-ea"/>
              </a:rPr>
              <a:t>3 安全隔离变压器严禁带入金属容器或金属管道内使用。</a:t>
            </a:r>
            <a:endParaRPr lang="zh-CN" altLang="en-US">
              <a:sym typeface="+mn-ea"/>
            </a:endParaRPr>
          </a:p>
        </p:txBody>
      </p:sp>
      <p:pic>
        <p:nvPicPr>
          <p:cNvPr id="106499" name="内容占位符 80898" descr="C~000012"/>
          <p:cNvPicPr>
            <a:picLocks noChangeAspect="1"/>
          </p:cNvPicPr>
          <p:nvPr/>
        </p:nvPicPr>
        <p:blipFill>
          <a:blip r:embed="rId1"/>
          <a:srcRect/>
          <a:stretch>
            <a:fillRect/>
          </a:stretch>
        </p:blipFill>
        <p:spPr>
          <a:xfrm>
            <a:off x="597535" y="3191510"/>
            <a:ext cx="3853815" cy="3267075"/>
          </a:xfrm>
          <a:prstGeom prst="rect">
            <a:avLst/>
          </a:prstGeom>
          <a:effectLst/>
        </p:spPr>
      </p:pic>
      <p:sp>
        <p:nvSpPr>
          <p:cNvPr id="4" name="文本框 3"/>
          <p:cNvSpPr txBox="1"/>
          <p:nvPr/>
        </p:nvSpPr>
        <p:spPr>
          <a:xfrm>
            <a:off x="8222615" y="791845"/>
            <a:ext cx="3729355" cy="2399665"/>
          </a:xfrm>
          <a:prstGeom prst="rect">
            <a:avLst/>
          </a:prstGeom>
          <a:solidFill>
            <a:schemeClr val="accent4">
              <a:lumMod val="40000"/>
              <a:lumOff val="60000"/>
            </a:schemeClr>
          </a:solidFill>
        </p:spPr>
        <p:txBody>
          <a:bodyPr wrap="square" rtlCol="0" anchor="t">
            <a:spAutoFit/>
          </a:bodyPr>
          <a:p>
            <a:pPr algn="l">
              <a:lnSpc>
                <a:spcPct val="150000"/>
              </a:lnSpc>
            </a:pPr>
            <a:r>
              <a:rPr lang="zh-CN" altLang="en-US" sz="2000" b="1" dirty="0">
                <a:solidFill>
                  <a:srgbClr val="040404"/>
                </a:solidFill>
                <a:latin typeface="微软雅黑" panose="020B0503020204020204" pitchFamily="34" charset="-122"/>
                <a:ea typeface="微软雅黑" panose="020B0503020204020204" pitchFamily="34" charset="-122"/>
                <a:sym typeface="+mn-ea"/>
              </a:rPr>
              <a:t>特殊作业环境（隧道、人防工程，高温、有导电灰尘、比较潮湿等作业环境）</a:t>
            </a:r>
            <a:r>
              <a:rPr lang="zh-CN" altLang="en-US" sz="2000" b="1" dirty="0">
                <a:solidFill>
                  <a:srgbClr val="040404"/>
                </a:solidFill>
                <a:latin typeface="微软雅黑" panose="020B0503020204020204" pitchFamily="34" charset="-122"/>
                <a:ea typeface="微软雅黑" panose="020B0503020204020204" pitchFamily="34" charset="-122"/>
                <a:sym typeface="+mn-ea"/>
              </a:rPr>
              <a:t>照明未按规定使用</a:t>
            </a:r>
            <a:r>
              <a:rPr lang="zh-CN" altLang="en-US" sz="2000" b="1" dirty="0">
                <a:solidFill>
                  <a:schemeClr val="accent4">
                    <a:lumMod val="75000"/>
                  </a:schemeClr>
                </a:solidFill>
                <a:latin typeface="微软雅黑" panose="020B0503020204020204" pitchFamily="34" charset="-122"/>
                <a:ea typeface="微软雅黑" panose="020B0503020204020204" pitchFamily="34" charset="-122"/>
                <a:sym typeface="+mn-ea"/>
              </a:rPr>
              <a:t>安全电压</a:t>
            </a:r>
            <a:r>
              <a:rPr lang="zh-CN" altLang="en-US" sz="2000" b="1" dirty="0">
                <a:solidFill>
                  <a:srgbClr val="040404"/>
                </a:solidFill>
                <a:latin typeface="微软雅黑" panose="020B0503020204020204" pitchFamily="34" charset="-122"/>
                <a:ea typeface="微软雅黑" panose="020B0503020204020204" pitchFamily="34" charset="-122"/>
                <a:sym typeface="+mn-ea"/>
              </a:rPr>
              <a:t>的，</a:t>
            </a:r>
            <a:r>
              <a:rPr lang="zh-CN" altLang="en-US" sz="2000" b="1" dirty="0">
                <a:solidFill>
                  <a:srgbClr val="040404"/>
                </a:solidFill>
                <a:latin typeface="微软雅黑" panose="020B0503020204020204" pitchFamily="34" charset="-122"/>
                <a:ea typeface="微软雅黑" panose="020B0503020204020204" pitchFamily="34" charset="-122"/>
                <a:sym typeface="+mn-ea"/>
              </a:rPr>
              <a:t>应判定为重大事故隐患。</a:t>
            </a:r>
            <a:endParaRPr lang="zh-CN" altLang="en-US" sz="2000" b="1" dirty="0">
              <a:solidFill>
                <a:srgbClr val="040404"/>
              </a:solidFill>
              <a:latin typeface="微软雅黑" panose="020B0503020204020204" pitchFamily="34" charset="-122"/>
              <a:ea typeface="微软雅黑" panose="020B0503020204020204" pitchFamily="34" charset="-122"/>
              <a:sym typeface="+mn-ea"/>
            </a:endParaRPr>
          </a:p>
        </p:txBody>
      </p:sp>
      <p:pic>
        <p:nvPicPr>
          <p:cNvPr id="5" name="图片 4"/>
          <p:cNvPicPr>
            <a:picLocks noChangeAspect="1"/>
          </p:cNvPicPr>
          <p:nvPr/>
        </p:nvPicPr>
        <p:blipFill>
          <a:blip r:embed="rId2"/>
          <a:stretch>
            <a:fillRect/>
          </a:stretch>
        </p:blipFill>
        <p:spPr>
          <a:xfrm>
            <a:off x="5006975" y="3387090"/>
            <a:ext cx="2590800" cy="2876550"/>
          </a:xfrm>
          <a:prstGeom prst="rect">
            <a:avLst/>
          </a:prstGeom>
        </p:spPr>
      </p:pic>
      <p:pic>
        <p:nvPicPr>
          <p:cNvPr id="6" name="图片 5"/>
          <p:cNvPicPr>
            <a:picLocks noChangeAspect="1"/>
          </p:cNvPicPr>
          <p:nvPr/>
        </p:nvPicPr>
        <p:blipFill>
          <a:blip r:embed="rId3"/>
          <a:stretch>
            <a:fillRect/>
          </a:stretch>
        </p:blipFill>
        <p:spPr>
          <a:xfrm>
            <a:off x="8153400" y="3387090"/>
            <a:ext cx="3578860" cy="281368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触电</a:t>
            </a:r>
            <a:endParaRPr lang="zh-CN" altLang="en-US"/>
          </a:p>
        </p:txBody>
      </p:sp>
      <p:sp>
        <p:nvSpPr>
          <p:cNvPr id="3" name="文本框 2"/>
          <p:cNvSpPr txBox="1"/>
          <p:nvPr/>
        </p:nvSpPr>
        <p:spPr>
          <a:xfrm>
            <a:off x="657860" y="967740"/>
            <a:ext cx="9765665" cy="2999740"/>
          </a:xfrm>
          <a:prstGeom prst="rect">
            <a:avLst/>
          </a:prstGeom>
          <a:noFill/>
        </p:spPr>
        <p:txBody>
          <a:bodyPr wrap="square" rtlCol="0" anchor="t">
            <a:spAutoFit/>
          </a:bodyPr>
          <a:p>
            <a:pPr lvl="0" algn="l">
              <a:lnSpc>
                <a:spcPct val="150000"/>
              </a:lnSpc>
              <a:buClrTx/>
              <a:buSzTx/>
              <a:buFontTx/>
            </a:pPr>
            <a:r>
              <a:rPr lang="zh-CN" altLang="en-US">
                <a:sym typeface="+mn-ea"/>
              </a:rPr>
              <a:t>3.10.5 电气设备和线路检修应符合下列规定:</a:t>
            </a:r>
            <a:endParaRPr lang="zh-CN" altLang="en-US">
              <a:sym typeface="+mn-ea"/>
            </a:endParaRPr>
          </a:p>
          <a:p>
            <a:pPr lvl="0" algn="l">
              <a:lnSpc>
                <a:spcPct val="150000"/>
              </a:lnSpc>
              <a:buClrTx/>
              <a:buSzTx/>
              <a:buFontTx/>
            </a:pPr>
            <a:r>
              <a:rPr lang="zh-CN" altLang="en-US">
                <a:sym typeface="+mn-ea"/>
              </a:rPr>
              <a:t>1 </a:t>
            </a:r>
            <a:r>
              <a:rPr lang="zh-CN" altLang="en-US">
                <a:solidFill>
                  <a:srgbClr val="FF0000"/>
                </a:solidFill>
                <a:sym typeface="+mn-ea"/>
              </a:rPr>
              <a:t>电气设备检修、线路维修时，严禁带电作业。</a:t>
            </a:r>
            <a:r>
              <a:rPr lang="zh-CN" altLang="en-US">
                <a:sym typeface="+mn-ea"/>
              </a:rPr>
              <a:t>应切断并隔离相关配电回路及设备的电源，并应检验、确认电源被切除，对应配电间的门、配电箱或切断电源的开关上锁，及应在锁具或其箱门、墙壁等醒目位置设置警示标识牌。</a:t>
            </a:r>
            <a:endParaRPr lang="zh-CN" altLang="en-US">
              <a:sym typeface="+mn-ea"/>
            </a:endParaRPr>
          </a:p>
          <a:p>
            <a:pPr lvl="0" algn="l">
              <a:lnSpc>
                <a:spcPct val="150000"/>
              </a:lnSpc>
              <a:buClrTx/>
              <a:buSzTx/>
              <a:buFontTx/>
            </a:pPr>
            <a:r>
              <a:rPr lang="zh-CN" altLang="en-US">
                <a:sym typeface="+mn-ea"/>
              </a:rPr>
              <a:t>2 电气设备发生故障时，应采用验电器检验，确认断电后方可检修，并在控制开关明显部位悬挂“禁止合闸、有人工作”停电标识牌，</a:t>
            </a:r>
            <a:r>
              <a:rPr lang="zh-CN" altLang="en-US">
                <a:solidFill>
                  <a:srgbClr val="FF0000"/>
                </a:solidFill>
                <a:sym typeface="+mn-ea"/>
              </a:rPr>
              <a:t>停送电必须由专人负责</a:t>
            </a:r>
            <a:r>
              <a:rPr lang="zh-CN" altLang="en-US">
                <a:sym typeface="+mn-ea"/>
              </a:rPr>
              <a:t>。</a:t>
            </a:r>
            <a:endParaRPr lang="zh-CN" altLang="en-US">
              <a:sym typeface="+mn-ea"/>
            </a:endParaRPr>
          </a:p>
          <a:p>
            <a:pPr lvl="0" algn="l">
              <a:lnSpc>
                <a:spcPct val="150000"/>
              </a:lnSpc>
              <a:buClrTx/>
              <a:buSzTx/>
              <a:buFontTx/>
            </a:pPr>
            <a:r>
              <a:rPr lang="zh-CN" altLang="en-US">
                <a:sym typeface="+mn-ea"/>
              </a:rPr>
              <a:t>3</a:t>
            </a:r>
            <a:r>
              <a:rPr lang="zh-CN" altLang="en-US">
                <a:solidFill>
                  <a:srgbClr val="FF0000"/>
                </a:solidFill>
                <a:sym typeface="+mn-ea"/>
              </a:rPr>
              <a:t> 线路和设备作业严禁预约停送电</a:t>
            </a:r>
            <a:r>
              <a:rPr lang="zh-CN" altLang="en-US">
                <a:sym typeface="+mn-ea"/>
              </a:rPr>
              <a:t>。</a:t>
            </a:r>
            <a:endParaRPr lang="zh-CN" altLang="en-US">
              <a:sym typeface="+mn-ea"/>
            </a:endParaRPr>
          </a:p>
        </p:txBody>
      </p:sp>
      <p:sp>
        <p:nvSpPr>
          <p:cNvPr id="4" name="文本框 3"/>
          <p:cNvSpPr txBox="1"/>
          <p:nvPr/>
        </p:nvSpPr>
        <p:spPr>
          <a:xfrm>
            <a:off x="657860" y="4079875"/>
            <a:ext cx="9326880" cy="506730"/>
          </a:xfrm>
          <a:prstGeom prst="rect">
            <a:avLst/>
          </a:prstGeom>
          <a:noFill/>
        </p:spPr>
        <p:txBody>
          <a:bodyPr wrap="square" rtlCol="0" anchor="t">
            <a:spAutoFit/>
          </a:bodyPr>
          <a:p>
            <a:pPr lvl="0" algn="l">
              <a:lnSpc>
                <a:spcPct val="150000"/>
              </a:lnSpc>
              <a:buClrTx/>
              <a:buSzTx/>
              <a:buFontTx/>
            </a:pPr>
            <a:r>
              <a:rPr lang="zh-CN" altLang="en-US">
                <a:sym typeface="+mn-ea"/>
              </a:rPr>
              <a:t>3.10.6 管道、容器内进行焊接作业时，应采取可靠的绝缘或接地措施，并应保障通风。</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爆炸</a:t>
            </a:r>
            <a:endParaRPr lang="zh-CN" altLang="en-US"/>
          </a:p>
        </p:txBody>
      </p:sp>
      <p:sp>
        <p:nvSpPr>
          <p:cNvPr id="3" name="文本框 2"/>
          <p:cNvSpPr txBox="1"/>
          <p:nvPr/>
        </p:nvSpPr>
        <p:spPr>
          <a:xfrm>
            <a:off x="777240" y="974725"/>
            <a:ext cx="9773920" cy="922020"/>
          </a:xfrm>
          <a:prstGeom prst="rect">
            <a:avLst/>
          </a:prstGeom>
          <a:noFill/>
        </p:spPr>
        <p:txBody>
          <a:bodyPr wrap="square" rtlCol="0" anchor="t">
            <a:spAutoFit/>
          </a:bodyPr>
          <a:p>
            <a:pPr lvl="0" algn="l">
              <a:lnSpc>
                <a:spcPct val="150000"/>
              </a:lnSpc>
              <a:buClrTx/>
              <a:buSzTx/>
              <a:buFontTx/>
            </a:pPr>
            <a:r>
              <a:rPr lang="zh-CN" altLang="en-US">
                <a:sym typeface="+mn-ea"/>
              </a:rPr>
              <a:t>3.11.1 柴油、汽油、氧气瓶、乙炔气瓶、煤气罐等易燃、易爆液体或气体容器应轻拿轻放，严禁暴力抛掷，并应设置专门的存储场所，</a:t>
            </a:r>
            <a:r>
              <a:rPr lang="zh-CN" altLang="en-US">
                <a:solidFill>
                  <a:srgbClr val="FF0000"/>
                </a:solidFill>
                <a:sym typeface="+mn-ea"/>
              </a:rPr>
              <a:t>严禁存放在住人用房</a:t>
            </a:r>
            <a:r>
              <a:rPr lang="zh-CN" altLang="en-US">
                <a:sym typeface="+mn-ea"/>
              </a:rPr>
              <a:t>。</a:t>
            </a:r>
            <a:endParaRPr lang="zh-CN" altLang="en-US">
              <a:sym typeface="+mn-ea"/>
            </a:endParaRPr>
          </a:p>
        </p:txBody>
      </p:sp>
      <p:sp>
        <p:nvSpPr>
          <p:cNvPr id="4" name="文本框 3"/>
          <p:cNvSpPr txBox="1"/>
          <p:nvPr/>
        </p:nvSpPr>
        <p:spPr>
          <a:xfrm>
            <a:off x="777240" y="2016125"/>
            <a:ext cx="10393045" cy="666115"/>
          </a:xfrm>
          <a:prstGeom prst="rect">
            <a:avLst/>
          </a:prstGeom>
          <a:noFill/>
        </p:spPr>
        <p:txBody>
          <a:bodyPr wrap="square" rtlCol="0" anchor="t">
            <a:noAutofit/>
          </a:bodyPr>
          <a:p>
            <a:pPr lvl="0" algn="l">
              <a:lnSpc>
                <a:spcPct val="150000"/>
              </a:lnSpc>
              <a:buClrTx/>
              <a:buSzTx/>
              <a:buFontTx/>
            </a:pPr>
            <a:r>
              <a:rPr lang="zh-CN" altLang="en-US">
                <a:sym typeface="+mn-ea"/>
              </a:rPr>
              <a:t>3.11.2 严禁利用输送可燃液体、可燃气体或爆炸性气体的金属管道作为电气设备的</a:t>
            </a:r>
            <a:r>
              <a:rPr lang="zh-CN" altLang="en-US">
                <a:solidFill>
                  <a:srgbClr val="FF0000"/>
                </a:solidFill>
                <a:sym typeface="+mn-ea"/>
              </a:rPr>
              <a:t>保护接地导体</a:t>
            </a:r>
            <a:r>
              <a:rPr lang="zh-CN" altLang="en-US">
                <a:sym typeface="+mn-ea"/>
              </a:rPr>
              <a:t>。</a:t>
            </a:r>
            <a:endParaRPr lang="zh-CN" altLang="en-US">
              <a:sym typeface="+mn-ea"/>
            </a:endParaRPr>
          </a:p>
        </p:txBody>
      </p:sp>
      <p:sp>
        <p:nvSpPr>
          <p:cNvPr id="5" name="文本框 4"/>
          <p:cNvSpPr txBox="1"/>
          <p:nvPr/>
        </p:nvSpPr>
        <p:spPr>
          <a:xfrm>
            <a:off x="777240" y="2604770"/>
            <a:ext cx="9387840" cy="506730"/>
          </a:xfrm>
          <a:prstGeom prst="rect">
            <a:avLst/>
          </a:prstGeom>
          <a:noFill/>
        </p:spPr>
        <p:txBody>
          <a:bodyPr wrap="square" rtlCol="0" anchor="t">
            <a:spAutoFit/>
          </a:bodyPr>
          <a:p>
            <a:pPr lvl="0" algn="l">
              <a:lnSpc>
                <a:spcPct val="150000"/>
              </a:lnSpc>
              <a:buClrTx/>
              <a:buSzTx/>
              <a:buFontTx/>
            </a:pPr>
            <a:r>
              <a:rPr lang="zh-CN" altLang="en-US">
                <a:sym typeface="+mn-ea"/>
              </a:rPr>
              <a:t>3.11.3 输送管道进行强度和严密性试验时，严禁使用可燃气体和氧气进行试验。</a:t>
            </a:r>
            <a:endParaRPr lang="zh-CN" altLang="en-US">
              <a:sym typeface="+mn-ea"/>
            </a:endParaRPr>
          </a:p>
        </p:txBody>
      </p:sp>
      <p:sp>
        <p:nvSpPr>
          <p:cNvPr id="6" name="文本框 5"/>
          <p:cNvSpPr txBox="1"/>
          <p:nvPr/>
        </p:nvSpPr>
        <p:spPr>
          <a:xfrm>
            <a:off x="735330" y="3301365"/>
            <a:ext cx="10048875" cy="922020"/>
          </a:xfrm>
          <a:prstGeom prst="rect">
            <a:avLst/>
          </a:prstGeom>
          <a:noFill/>
        </p:spPr>
        <p:txBody>
          <a:bodyPr wrap="square" rtlCol="0" anchor="t">
            <a:spAutoFit/>
          </a:bodyPr>
          <a:p>
            <a:pPr lvl="0" algn="l">
              <a:lnSpc>
                <a:spcPct val="150000"/>
              </a:lnSpc>
              <a:buClrTx/>
              <a:buSzTx/>
              <a:buFontTx/>
            </a:pPr>
            <a:r>
              <a:rPr lang="zh-CN" altLang="en-US">
                <a:sym typeface="+mn-ea"/>
              </a:rPr>
              <a:t>3.11.4 当管道强度试验和严密性试验中发现缺陷时，应待试验压力降至大气压后进行处理，处理合格后应重新进行试验。</a:t>
            </a:r>
            <a:endParaRPr lang="zh-CN" altLang="en-US">
              <a:sym typeface="+mn-ea"/>
            </a:endParaRPr>
          </a:p>
        </p:txBody>
      </p:sp>
      <p:sp>
        <p:nvSpPr>
          <p:cNvPr id="7" name="文本框 6"/>
          <p:cNvSpPr txBox="1"/>
          <p:nvPr/>
        </p:nvSpPr>
        <p:spPr>
          <a:xfrm>
            <a:off x="735330" y="4305300"/>
            <a:ext cx="9413240" cy="922020"/>
          </a:xfrm>
          <a:prstGeom prst="rect">
            <a:avLst/>
          </a:prstGeom>
          <a:noFill/>
        </p:spPr>
        <p:txBody>
          <a:bodyPr wrap="square" rtlCol="0" anchor="t">
            <a:spAutoFit/>
          </a:bodyPr>
          <a:p>
            <a:pPr lvl="0" algn="l">
              <a:lnSpc>
                <a:spcPct val="150000"/>
              </a:lnSpc>
              <a:buClrTx/>
              <a:buSzTx/>
              <a:buFontTx/>
            </a:pPr>
            <a:r>
              <a:rPr lang="zh-CN" altLang="en-US">
                <a:sym typeface="+mn-ea"/>
              </a:rPr>
              <a:t>3.11.5 设备、管道内部涂装和衬里作业时，应采用防爆型电气设备和照明器具，并应采取防静电保护措施。可燃性气体、蒸汽和粉尘浓度应控制在可燃烧极限和爆炸下限的 10%以下。</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爆炸</a:t>
            </a:r>
            <a:endParaRPr lang="zh-CN" altLang="en-US"/>
          </a:p>
        </p:txBody>
      </p:sp>
      <p:sp>
        <p:nvSpPr>
          <p:cNvPr id="4" name="文本框 3"/>
          <p:cNvSpPr txBox="1"/>
          <p:nvPr/>
        </p:nvSpPr>
        <p:spPr>
          <a:xfrm>
            <a:off x="859790" y="1367790"/>
            <a:ext cx="8587740" cy="506730"/>
          </a:xfrm>
          <a:prstGeom prst="rect">
            <a:avLst/>
          </a:prstGeom>
          <a:noFill/>
        </p:spPr>
        <p:txBody>
          <a:bodyPr wrap="square" rtlCol="0" anchor="t">
            <a:spAutoFit/>
          </a:bodyPr>
          <a:p>
            <a:pPr lvl="0" algn="l">
              <a:lnSpc>
                <a:spcPct val="150000"/>
              </a:lnSpc>
              <a:buClrTx/>
              <a:buSzTx/>
              <a:buFontTx/>
            </a:pPr>
            <a:r>
              <a:rPr lang="zh-CN" altLang="en-US">
                <a:sym typeface="+mn-ea"/>
              </a:rPr>
              <a:t>3.11.6 输送臭氧、氧气的管道及附件在安装前应进行除锈、吹扫、脱脂。</a:t>
            </a:r>
            <a:endParaRPr lang="zh-CN" altLang="en-US">
              <a:sym typeface="+mn-ea"/>
            </a:endParaRPr>
          </a:p>
        </p:txBody>
      </p:sp>
      <p:sp>
        <p:nvSpPr>
          <p:cNvPr id="5" name="文本框 4"/>
          <p:cNvSpPr txBox="1"/>
          <p:nvPr/>
        </p:nvSpPr>
        <p:spPr>
          <a:xfrm>
            <a:off x="859790" y="2151380"/>
            <a:ext cx="8502015" cy="922020"/>
          </a:xfrm>
          <a:prstGeom prst="rect">
            <a:avLst/>
          </a:prstGeom>
          <a:noFill/>
        </p:spPr>
        <p:txBody>
          <a:bodyPr wrap="square" rtlCol="0" anchor="t">
            <a:spAutoFit/>
          </a:bodyPr>
          <a:p>
            <a:pPr lvl="0" algn="l">
              <a:lnSpc>
                <a:spcPct val="150000"/>
              </a:lnSpc>
              <a:buClrTx/>
              <a:buSzTx/>
              <a:buFontTx/>
            </a:pPr>
            <a:r>
              <a:rPr lang="zh-CN" altLang="en-US">
                <a:sym typeface="+mn-ea"/>
              </a:rPr>
              <a:t>3.11.7 压力容器及其附件应合格、完好和有效。严禁使用减压。器或其他附件缺损的氧气瓶。严禁使用乙炔专用减压器、回火防止器或其他附件缺损的乙炔气瓶。</a:t>
            </a:r>
            <a:endParaRPr lang="zh-CN" altLang="en-US">
              <a:sym typeface="+mn-ea"/>
            </a:endParaRPr>
          </a:p>
        </p:txBody>
      </p:sp>
      <p:sp>
        <p:nvSpPr>
          <p:cNvPr id="6" name="文本框 5"/>
          <p:cNvSpPr txBox="1"/>
          <p:nvPr/>
        </p:nvSpPr>
        <p:spPr>
          <a:xfrm>
            <a:off x="739775" y="3368675"/>
            <a:ext cx="9309735" cy="922020"/>
          </a:xfrm>
          <a:prstGeom prst="rect">
            <a:avLst/>
          </a:prstGeom>
          <a:noFill/>
        </p:spPr>
        <p:txBody>
          <a:bodyPr wrap="square" rtlCol="0" anchor="t">
            <a:spAutoFit/>
          </a:bodyPr>
          <a:p>
            <a:pPr lvl="0" algn="l">
              <a:lnSpc>
                <a:spcPct val="150000"/>
              </a:lnSpc>
              <a:buClrTx/>
              <a:buSzTx/>
              <a:buFontTx/>
            </a:pPr>
            <a:r>
              <a:rPr lang="zh-CN" altLang="en-US">
                <a:sym typeface="+mn-ea"/>
              </a:rPr>
              <a:t>3.11.8 对承压作业时的管道、容器或装有剧毒、易燃、易爆物品的容器，严禁进行焊接或切割作业。</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爆破作业</a:t>
            </a:r>
            <a:endParaRPr lang="zh-CN" altLang="en-US"/>
          </a:p>
        </p:txBody>
      </p:sp>
      <p:sp>
        <p:nvSpPr>
          <p:cNvPr id="3" name="文本框 2"/>
          <p:cNvSpPr txBox="1"/>
          <p:nvPr/>
        </p:nvSpPr>
        <p:spPr>
          <a:xfrm>
            <a:off x="1068070" y="944245"/>
            <a:ext cx="7632065" cy="922020"/>
          </a:xfrm>
          <a:prstGeom prst="rect">
            <a:avLst/>
          </a:prstGeom>
          <a:noFill/>
        </p:spPr>
        <p:txBody>
          <a:bodyPr wrap="square" rtlCol="0" anchor="t">
            <a:spAutoFit/>
          </a:bodyPr>
          <a:p>
            <a:pPr lvl="0" algn="l">
              <a:lnSpc>
                <a:spcPct val="150000"/>
              </a:lnSpc>
              <a:buClrTx/>
              <a:buSzTx/>
              <a:buFontTx/>
            </a:pPr>
            <a:r>
              <a:rPr lang="zh-CN" altLang="en-US">
                <a:sym typeface="+mn-ea"/>
              </a:rPr>
              <a:t>3.12.1 爆破作业前应对爆区周围的自然条件和环境状况进行调查，了解危及安全的不利环境因素，并应采取必要的安全防范措施。</a:t>
            </a:r>
            <a:endParaRPr lang="zh-CN" altLang="en-US">
              <a:sym typeface="+mn-ea"/>
            </a:endParaRPr>
          </a:p>
        </p:txBody>
      </p:sp>
      <p:sp>
        <p:nvSpPr>
          <p:cNvPr id="4" name="文本框 3"/>
          <p:cNvSpPr txBox="1"/>
          <p:nvPr/>
        </p:nvSpPr>
        <p:spPr>
          <a:xfrm>
            <a:off x="1029970" y="1787525"/>
            <a:ext cx="7670165" cy="922020"/>
          </a:xfrm>
          <a:prstGeom prst="rect">
            <a:avLst/>
          </a:prstGeom>
          <a:noFill/>
        </p:spPr>
        <p:txBody>
          <a:bodyPr wrap="square" rtlCol="0" anchor="t">
            <a:spAutoFit/>
          </a:bodyPr>
          <a:p>
            <a:pPr lvl="0" algn="l">
              <a:lnSpc>
                <a:spcPct val="150000"/>
              </a:lnSpc>
              <a:buClrTx/>
              <a:buSzTx/>
              <a:buFontTx/>
            </a:pPr>
            <a:r>
              <a:rPr lang="zh-CN" altLang="en-US">
                <a:sym typeface="+mn-ea"/>
              </a:rPr>
              <a:t>3.12.2 爆破作业前应确定爆破警戒范围，并应采取相应的警戒措施。应在人员、机械、车辆全部撤离或者采取防护措施后方可起爆。</a:t>
            </a:r>
            <a:endParaRPr lang="zh-CN" altLang="en-US">
              <a:sym typeface="+mn-ea"/>
            </a:endParaRPr>
          </a:p>
        </p:txBody>
      </p:sp>
      <p:sp>
        <p:nvSpPr>
          <p:cNvPr id="5" name="文本框 4"/>
          <p:cNvSpPr txBox="1"/>
          <p:nvPr/>
        </p:nvSpPr>
        <p:spPr>
          <a:xfrm>
            <a:off x="1068070" y="2621915"/>
            <a:ext cx="9518650" cy="905510"/>
          </a:xfrm>
          <a:prstGeom prst="rect">
            <a:avLst/>
          </a:prstGeom>
          <a:noFill/>
        </p:spPr>
        <p:txBody>
          <a:bodyPr wrap="square" rtlCol="0" anchor="t">
            <a:noAutofit/>
          </a:bodyPr>
          <a:p>
            <a:pPr lvl="0" algn="l">
              <a:lnSpc>
                <a:spcPct val="150000"/>
              </a:lnSpc>
              <a:buClrTx/>
              <a:buSzTx/>
              <a:buFontTx/>
            </a:pPr>
            <a:r>
              <a:rPr lang="zh-CN" altLang="en-US">
                <a:sym typeface="+mn-ea"/>
              </a:rPr>
              <a:t>3.12.3 爆破作业人员应按设计药量进行装药，网路敷设后应进行起爆网路检查，起爆信号发出后现场指挥应再次确认达到安全起爆条件，然后下令起爆。</a:t>
            </a:r>
            <a:endParaRPr lang="zh-CN" altLang="en-US">
              <a:sym typeface="+mn-ea"/>
            </a:endParaRPr>
          </a:p>
        </p:txBody>
      </p:sp>
      <p:sp>
        <p:nvSpPr>
          <p:cNvPr id="6" name="矩形 5"/>
          <p:cNvSpPr/>
          <p:nvPr/>
        </p:nvSpPr>
        <p:spPr>
          <a:xfrm>
            <a:off x="9300210" y="1083945"/>
            <a:ext cx="2527935" cy="1472565"/>
          </a:xfrm>
          <a:prstGeom prst="rect">
            <a:avLst/>
          </a:prstGeom>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p>
            <a:pPr algn="l"/>
            <a:r>
              <a:rPr lang="zh-CN" altLang="en-US" sz="1600">
                <a:latin typeface="宋体" panose="02010600030101010101" pitchFamily="2" charset="-122"/>
                <a:ea typeface="宋体" panose="02010600030101010101" pitchFamily="2" charset="-122"/>
                <a:cs typeface="宋体" panose="02010600030101010101" pitchFamily="2" charset="-122"/>
              </a:rPr>
              <a:t>采用爆破拆除的建筑一般                                           为混凝土结构，高度超过20m（六层），面积大于5000平方米.</a:t>
            </a:r>
            <a:endParaRPr lang="zh-CN" altLang="en-US" sz="1600">
              <a:latin typeface="宋体" panose="02010600030101010101" pitchFamily="2" charset="-122"/>
              <a:ea typeface="宋体" panose="02010600030101010101" pitchFamily="2" charset="-122"/>
              <a:cs typeface="宋体" panose="02010600030101010101" pitchFamily="2" charset="-122"/>
            </a:endParaRPr>
          </a:p>
        </p:txBody>
      </p:sp>
      <p:pic>
        <p:nvPicPr>
          <p:cNvPr id="7" name="图片 6" descr="1c6f6506c7f81060e1b501"/>
          <p:cNvPicPr>
            <a:picLocks noChangeAspect="1"/>
          </p:cNvPicPr>
          <p:nvPr/>
        </p:nvPicPr>
        <p:blipFill>
          <a:blip r:embed="rId1"/>
          <a:stretch>
            <a:fillRect/>
          </a:stretch>
        </p:blipFill>
        <p:spPr>
          <a:xfrm>
            <a:off x="1139190" y="3707130"/>
            <a:ext cx="4145915" cy="2604135"/>
          </a:xfrm>
          <a:prstGeom prst="rect">
            <a:avLst/>
          </a:prstGeom>
        </p:spPr>
      </p:pic>
      <p:pic>
        <p:nvPicPr>
          <p:cNvPr id="8" name="图片 7"/>
          <p:cNvPicPr>
            <a:picLocks noChangeAspect="1"/>
          </p:cNvPicPr>
          <p:nvPr/>
        </p:nvPicPr>
        <p:blipFill>
          <a:blip r:embed="rId2"/>
          <a:stretch>
            <a:fillRect/>
          </a:stretch>
        </p:blipFill>
        <p:spPr>
          <a:xfrm>
            <a:off x="6057265" y="3674110"/>
            <a:ext cx="4227830" cy="26295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爆破作业</a:t>
            </a:r>
            <a:endParaRPr lang="zh-CN" altLang="en-US"/>
          </a:p>
        </p:txBody>
      </p:sp>
      <p:sp>
        <p:nvSpPr>
          <p:cNvPr id="3" name="文本框 2"/>
          <p:cNvSpPr txBox="1"/>
          <p:nvPr/>
        </p:nvSpPr>
        <p:spPr>
          <a:xfrm>
            <a:off x="1049020" y="951865"/>
            <a:ext cx="9349740" cy="1337945"/>
          </a:xfrm>
          <a:prstGeom prst="rect">
            <a:avLst/>
          </a:prstGeom>
          <a:noFill/>
        </p:spPr>
        <p:txBody>
          <a:bodyPr wrap="square" rtlCol="0" anchor="t">
            <a:spAutoFit/>
          </a:bodyPr>
          <a:p>
            <a:pPr lvl="0" algn="l">
              <a:lnSpc>
                <a:spcPct val="150000"/>
              </a:lnSpc>
              <a:buClrTx/>
              <a:buSzTx/>
              <a:buFontTx/>
            </a:pPr>
            <a:r>
              <a:rPr lang="zh-CN" altLang="en-US">
                <a:sym typeface="+mn-ea"/>
              </a:rPr>
              <a:t>3.12.4 露天浅孔、深孔、特种爆破实施后，应等待 5min 后方准许人员进入爆破作业区检查；当无法确认有无盲炮时，应等待15min 后方准许人员进入爆破作业区检查；地下工程爆破后，经通风除尘排烟确认井下空气合格后，应等待 15min 后方准许人员进入爆破作业区检查。</a:t>
            </a:r>
            <a:endParaRPr lang="zh-CN" altLang="en-US">
              <a:sym typeface="+mn-ea"/>
            </a:endParaRPr>
          </a:p>
        </p:txBody>
      </p:sp>
      <p:sp>
        <p:nvSpPr>
          <p:cNvPr id="4" name="文本框 3"/>
          <p:cNvSpPr txBox="1"/>
          <p:nvPr/>
        </p:nvSpPr>
        <p:spPr>
          <a:xfrm>
            <a:off x="1049020" y="2289810"/>
            <a:ext cx="6096000" cy="2168525"/>
          </a:xfrm>
          <a:prstGeom prst="rect">
            <a:avLst/>
          </a:prstGeom>
          <a:noFill/>
        </p:spPr>
        <p:txBody>
          <a:bodyPr wrap="square" rtlCol="0" anchor="t">
            <a:spAutoFit/>
          </a:bodyPr>
          <a:p>
            <a:pPr lvl="0" algn="l">
              <a:lnSpc>
                <a:spcPct val="150000"/>
              </a:lnSpc>
              <a:buClrTx/>
              <a:buSzTx/>
              <a:buFontTx/>
            </a:pPr>
            <a:r>
              <a:rPr lang="zh-CN" altLang="en-US">
                <a:sym typeface="+mn-ea"/>
              </a:rPr>
              <a:t>3.12.5 有下列情况之一时，严禁进行爆破作业:</a:t>
            </a:r>
            <a:endParaRPr lang="zh-CN" altLang="en-US">
              <a:sym typeface="+mn-ea"/>
            </a:endParaRPr>
          </a:p>
          <a:p>
            <a:pPr lvl="0" algn="l">
              <a:lnSpc>
                <a:spcPct val="150000"/>
              </a:lnSpc>
              <a:buClrTx/>
              <a:buSzTx/>
              <a:buFontTx/>
            </a:pPr>
            <a:r>
              <a:rPr lang="zh-CN" altLang="en-US">
                <a:sym typeface="+mn-ea"/>
              </a:rPr>
              <a:t>1 爆破可能导致不稳定边坡、滑坡、崩塌等危险；</a:t>
            </a:r>
            <a:endParaRPr lang="zh-CN" altLang="en-US">
              <a:sym typeface="+mn-ea"/>
            </a:endParaRPr>
          </a:p>
          <a:p>
            <a:pPr lvl="0" algn="l">
              <a:lnSpc>
                <a:spcPct val="150000"/>
              </a:lnSpc>
              <a:buClrTx/>
              <a:buSzTx/>
              <a:buFontTx/>
            </a:pPr>
            <a:r>
              <a:rPr lang="zh-CN" altLang="en-US">
                <a:sym typeface="+mn-ea"/>
              </a:rPr>
              <a:t>2 爆破可能危及建(构)筑物、公共设施或人员的安全；</a:t>
            </a:r>
            <a:endParaRPr lang="zh-CN" altLang="en-US">
              <a:sym typeface="+mn-ea"/>
            </a:endParaRPr>
          </a:p>
          <a:p>
            <a:pPr lvl="0" algn="l">
              <a:lnSpc>
                <a:spcPct val="150000"/>
              </a:lnSpc>
              <a:buClrTx/>
              <a:buSzTx/>
              <a:buFontTx/>
            </a:pPr>
            <a:r>
              <a:rPr lang="zh-CN" altLang="en-US">
                <a:sym typeface="+mn-ea"/>
              </a:rPr>
              <a:t>3 危险区边界未设警戒的；</a:t>
            </a:r>
            <a:endParaRPr lang="zh-CN" altLang="en-US">
              <a:sym typeface="+mn-ea"/>
            </a:endParaRPr>
          </a:p>
          <a:p>
            <a:pPr lvl="0" algn="l">
              <a:lnSpc>
                <a:spcPct val="150000"/>
              </a:lnSpc>
              <a:buClrTx/>
              <a:buSzTx/>
              <a:buFontTx/>
            </a:pPr>
            <a:r>
              <a:rPr lang="zh-CN" altLang="en-US">
                <a:sym typeface="+mn-ea"/>
              </a:rPr>
              <a:t>4 恶劣天气条件下。</a:t>
            </a:r>
            <a:endParaRPr lang="zh-CN" altLang="en-US">
              <a:sym typeface="+mn-ea"/>
            </a:endParaRPr>
          </a:p>
        </p:txBody>
      </p:sp>
      <p:pic>
        <p:nvPicPr>
          <p:cNvPr id="5" name="图片 4" descr="案例"/>
          <p:cNvPicPr>
            <a:picLocks noChangeAspect="1"/>
          </p:cNvPicPr>
          <p:nvPr/>
        </p:nvPicPr>
        <p:blipFill>
          <a:blip r:embed="rId1"/>
          <a:stretch>
            <a:fillRect/>
          </a:stretch>
        </p:blipFill>
        <p:spPr>
          <a:xfrm>
            <a:off x="7571740" y="2480945"/>
            <a:ext cx="3659505" cy="3696970"/>
          </a:xfrm>
          <a:prstGeom prst="rect">
            <a:avLst/>
          </a:prstGeom>
        </p:spPr>
      </p:pic>
      <p:sp>
        <p:nvSpPr>
          <p:cNvPr id="6" name="文本框 5"/>
          <p:cNvSpPr txBox="1"/>
          <p:nvPr/>
        </p:nvSpPr>
        <p:spPr>
          <a:xfrm>
            <a:off x="8406765" y="6177915"/>
            <a:ext cx="1988820"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一次失败的爆破拆除</a:t>
            </a:r>
            <a:endParaRPr lang="zh-CN" altLang="en-US" sz="12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透水</a:t>
            </a:r>
            <a:endParaRPr lang="zh-CN" altLang="en-US"/>
          </a:p>
        </p:txBody>
      </p:sp>
      <p:sp>
        <p:nvSpPr>
          <p:cNvPr id="3" name="文本框 2"/>
          <p:cNvSpPr txBox="1"/>
          <p:nvPr/>
        </p:nvSpPr>
        <p:spPr>
          <a:xfrm>
            <a:off x="807085" y="987425"/>
            <a:ext cx="6096000" cy="3830955"/>
          </a:xfrm>
          <a:prstGeom prst="rect">
            <a:avLst/>
          </a:prstGeom>
          <a:noFill/>
        </p:spPr>
        <p:txBody>
          <a:bodyPr wrap="square" rtlCol="0" anchor="t">
            <a:spAutoFit/>
          </a:bodyPr>
          <a:p>
            <a:pPr lvl="0" algn="l">
              <a:lnSpc>
                <a:spcPct val="150000"/>
              </a:lnSpc>
              <a:buClrTx/>
              <a:buSzTx/>
              <a:buFontTx/>
            </a:pPr>
            <a:r>
              <a:rPr lang="zh-CN" altLang="en-US">
                <a:sym typeface="+mn-ea"/>
              </a:rPr>
              <a:t>3.13.1 地下施工作业穿越富水地层、岩溶发育地质、采空区以及其他可能引发透水事故的施工环境时，应制定相应的防水、排水、降水、堵水及截水措施。</a:t>
            </a:r>
            <a:endParaRPr lang="zh-CN" altLang="en-US">
              <a:sym typeface="+mn-ea"/>
            </a:endParaRPr>
          </a:p>
          <a:p>
            <a:pPr lvl="0" algn="l">
              <a:lnSpc>
                <a:spcPct val="150000"/>
              </a:lnSpc>
              <a:buClrTx/>
              <a:buSzTx/>
              <a:buFontTx/>
            </a:pPr>
            <a:r>
              <a:rPr lang="zh-CN" altLang="en-US">
                <a:sym typeface="+mn-ea"/>
              </a:rPr>
              <a:t>3.13.2 盾构机气压作业前，应通过计算和试验确定开挖仓内气压，确保地层条件满足气体保压的要求。</a:t>
            </a:r>
            <a:endParaRPr lang="zh-CN" altLang="en-US">
              <a:sym typeface="+mn-ea"/>
            </a:endParaRPr>
          </a:p>
          <a:p>
            <a:pPr lvl="0" algn="l">
              <a:lnSpc>
                <a:spcPct val="150000"/>
              </a:lnSpc>
              <a:buClrTx/>
              <a:buSzTx/>
              <a:buFontTx/>
            </a:pPr>
            <a:r>
              <a:rPr lang="zh-CN" altLang="en-US">
                <a:sym typeface="+mn-ea"/>
              </a:rPr>
              <a:t>3.13.3 钢板桩或钢管桩围堰施工前，其锁口应采取止水措施；土石围堰外侧迎水面应采取防冲刷措施，防水应严密；施工过程中应监测水位变化，围堰内外水头差应满足安全要求。</a:t>
            </a:r>
            <a:endParaRPr lang="zh-CN" altLang="en-US">
              <a:sym typeface="+mn-ea"/>
            </a:endParaRPr>
          </a:p>
        </p:txBody>
      </p:sp>
      <p:pic>
        <p:nvPicPr>
          <p:cNvPr id="4" name="图片 3" descr="2"/>
          <p:cNvPicPr>
            <a:picLocks noChangeAspect="1"/>
          </p:cNvPicPr>
          <p:nvPr/>
        </p:nvPicPr>
        <p:blipFill>
          <a:blip r:embed="rId1"/>
          <a:stretch>
            <a:fillRect/>
          </a:stretch>
        </p:blipFill>
        <p:spPr>
          <a:xfrm>
            <a:off x="7615555" y="782320"/>
            <a:ext cx="3785235" cy="54489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淹溺</a:t>
            </a:r>
            <a:endParaRPr lang="zh-CN" altLang="en-US"/>
          </a:p>
        </p:txBody>
      </p:sp>
      <p:sp>
        <p:nvSpPr>
          <p:cNvPr id="4" name="文本框 3"/>
          <p:cNvSpPr txBox="1"/>
          <p:nvPr/>
        </p:nvSpPr>
        <p:spPr>
          <a:xfrm>
            <a:off x="1068070" y="1530350"/>
            <a:ext cx="9724390" cy="1337945"/>
          </a:xfrm>
          <a:prstGeom prst="rect">
            <a:avLst/>
          </a:prstGeom>
          <a:noFill/>
        </p:spPr>
        <p:txBody>
          <a:bodyPr wrap="square" rtlCol="0" anchor="t">
            <a:spAutoFit/>
          </a:bodyPr>
          <a:p>
            <a:pPr lvl="0" algn="l">
              <a:lnSpc>
                <a:spcPct val="150000"/>
              </a:lnSpc>
              <a:buClrTx/>
              <a:buSzTx/>
              <a:buFontTx/>
            </a:pPr>
            <a:r>
              <a:rPr lang="zh-CN" altLang="en-US">
                <a:sym typeface="+mn-ea"/>
              </a:rPr>
              <a:t>3.14.1 当场地内开挖的槽、坑、沟、池等积水深度超过 0.5m时，应采取安全防护措施。</a:t>
            </a:r>
            <a:endParaRPr lang="zh-CN" altLang="en-US">
              <a:sym typeface="+mn-ea"/>
            </a:endParaRPr>
          </a:p>
          <a:p>
            <a:pPr lvl="0" algn="l">
              <a:lnSpc>
                <a:spcPct val="150000"/>
              </a:lnSpc>
              <a:buClrTx/>
              <a:buSzTx/>
              <a:buFontTx/>
            </a:pPr>
            <a:r>
              <a:rPr lang="zh-CN" altLang="en-US">
                <a:sym typeface="+mn-ea"/>
              </a:rPr>
              <a:t>3.14.2 水上或水下作业人员，应正确佩戴救生设施。</a:t>
            </a:r>
            <a:endParaRPr lang="zh-CN" altLang="en-US">
              <a:sym typeface="+mn-ea"/>
            </a:endParaRPr>
          </a:p>
          <a:p>
            <a:pPr lvl="0" algn="l">
              <a:lnSpc>
                <a:spcPct val="150000"/>
              </a:lnSpc>
              <a:buClrTx/>
              <a:buSzTx/>
              <a:buFontTx/>
            </a:pPr>
            <a:r>
              <a:rPr lang="zh-CN" altLang="en-US">
                <a:sym typeface="+mn-ea"/>
              </a:rPr>
              <a:t>3.14.3 水上作业时，操作平台或操作面周边应采取安全防护措施。</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灼烫</a:t>
            </a:r>
            <a:endParaRPr lang="zh-CN" altLang="en-US"/>
          </a:p>
        </p:txBody>
      </p:sp>
      <p:sp>
        <p:nvSpPr>
          <p:cNvPr id="3" name="文本框 2"/>
          <p:cNvSpPr txBox="1"/>
          <p:nvPr/>
        </p:nvSpPr>
        <p:spPr>
          <a:xfrm>
            <a:off x="919480" y="1031240"/>
            <a:ext cx="6096000" cy="1198880"/>
          </a:xfrm>
          <a:prstGeom prst="rect">
            <a:avLst/>
          </a:prstGeom>
          <a:noFill/>
        </p:spPr>
        <p:txBody>
          <a:bodyPr wrap="square" rtlCol="0" anchor="t">
            <a:spAutoFit/>
          </a:bodyPr>
          <a:p>
            <a:pPr lvl="0" algn="l">
              <a:lnSpc>
                <a:spcPct val="150000"/>
              </a:lnSpc>
              <a:buClrTx/>
              <a:buSzTx/>
              <a:buFontTx/>
            </a:pPr>
            <a:r>
              <a:rPr lang="zh-CN" altLang="en-US">
                <a:sym typeface="+mn-ea"/>
              </a:rPr>
              <a:t>3.15.1高温条件下，作业人员应正确佩戴个人防护用品。</a:t>
            </a:r>
            <a:endParaRPr lang="zh-CN" altLang="en-US">
              <a:sym typeface="+mn-ea"/>
            </a:endParaRPr>
          </a:p>
          <a:p>
            <a:pPr lvl="0" algn="l">
              <a:lnSpc>
                <a:spcPct val="150000"/>
              </a:lnSpc>
              <a:buClrTx/>
              <a:buSzTx/>
              <a:buFontTx/>
            </a:pPr>
            <a:r>
              <a:rPr lang="zh-CN" altLang="en-US">
                <a:sym typeface="+mn-ea"/>
              </a:rPr>
              <a:t>3.15.2 带电作业时，作业人员应采取防灼烫的安全措施。</a:t>
            </a:r>
            <a:endParaRPr lang="zh-CN" altLang="en-US">
              <a:sym typeface="+mn-ea"/>
            </a:endParaRPr>
          </a:p>
          <a:p>
            <a:pPr lvl="0" algn="l">
              <a:lnSpc>
                <a:spcPct val="150000"/>
              </a:lnSpc>
              <a:buClrTx/>
              <a:buSzTx/>
              <a:buFontTx/>
            </a:pPr>
            <a:r>
              <a:rPr lang="zh-CN" altLang="en-US">
                <a:sym typeface="+mn-ea"/>
              </a:rPr>
              <a:t>3.15.3 具有腐蚀性的酸、碱、盐、有机物等应妥善储存、保管和使用，使用场所应有防止人员受到伤害的安全措施。</a:t>
            </a:r>
            <a:endParaRPr lang="zh-CN" altLang="en-US">
              <a:sym typeface="+mn-ea"/>
            </a:endParaRPr>
          </a:p>
        </p:txBody>
      </p:sp>
      <p:pic>
        <p:nvPicPr>
          <p:cNvPr id="4" name="图片 3"/>
          <p:cNvPicPr>
            <a:picLocks noChangeAspect="1"/>
          </p:cNvPicPr>
          <p:nvPr/>
        </p:nvPicPr>
        <p:blipFill>
          <a:blip r:embed="rId1"/>
          <a:stretch>
            <a:fillRect/>
          </a:stretch>
        </p:blipFill>
        <p:spPr>
          <a:xfrm>
            <a:off x="7471410" y="1109980"/>
            <a:ext cx="3727450" cy="4638040"/>
          </a:xfrm>
          <a:prstGeom prst="rect">
            <a:avLst/>
          </a:prstGeom>
        </p:spPr>
      </p:pic>
      <p:sp>
        <p:nvSpPr>
          <p:cNvPr id="5" name="文本框 4"/>
          <p:cNvSpPr txBox="1"/>
          <p:nvPr/>
        </p:nvSpPr>
        <p:spPr>
          <a:xfrm>
            <a:off x="1602740" y="3071495"/>
            <a:ext cx="4728845" cy="2676525"/>
          </a:xfrm>
          <a:prstGeom prst="rect">
            <a:avLst/>
          </a:prstGeom>
          <a:solidFill>
            <a:schemeClr val="accent4">
              <a:lumMod val="20000"/>
              <a:lumOff val="80000"/>
            </a:schemeClr>
          </a:solidFill>
        </p:spPr>
        <p:style>
          <a:lnRef idx="2">
            <a:schemeClr val="accent4">
              <a:shade val="50000"/>
            </a:schemeClr>
          </a:lnRef>
          <a:fillRef idx="1">
            <a:schemeClr val="accent4"/>
          </a:fillRef>
          <a:effectRef idx="0">
            <a:schemeClr val="accent4"/>
          </a:effectRef>
          <a:fontRef idx="minor">
            <a:schemeClr val="lt1"/>
          </a:fontRef>
        </p:style>
        <p:txBody>
          <a:bodyPr wrap="square" rtlCol="0" anchor="t">
            <a:spAutoFit/>
          </a:bodyPr>
          <a:p>
            <a:pPr>
              <a:lnSpc>
                <a:spcPct val="150000"/>
              </a:lnSpc>
            </a:pPr>
            <a:r>
              <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rPr>
              <a:t>1、不管是烧伤或烫伤，创面严禁用红汞、碘酒、酱油等涂抹。如烫伤或烧伤严重，不可使用烫伤药膏或其他油剂，不可刺穿水疱。</a:t>
            </a:r>
            <a:endPar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rPr>
              <a:t>2、烫伤处理要点：</a:t>
            </a:r>
            <a:endPar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rPr>
              <a:t>(1)立即冷却患部。</a:t>
            </a:r>
            <a:endPar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rPr>
              <a:t>(2)避免患部受到感染。</a:t>
            </a:r>
            <a:endPar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rPr>
              <a:t>(3)立即接受适当治疗。当然，如果烫伤范围广，则需立刻叫救护车紧急送医。</a:t>
            </a:r>
            <a:endParaRPr lang="zh-CN" altLang="en-US" sz="1400">
              <a:ln>
                <a:noFill/>
              </a:ln>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object 2"/>
          <p:cNvSpPr txBox="1"/>
          <p:nvPr/>
        </p:nvSpPr>
        <p:spPr>
          <a:xfrm>
            <a:off x="1397000" y="3275330"/>
            <a:ext cx="1543685" cy="306705"/>
          </a:xfrm>
          <a:prstGeom prst="rect">
            <a:avLst/>
          </a:prstGeom>
        </p:spPr>
        <p:txBody>
          <a:bodyPr vert="horz" wrap="square" lIns="0" tIns="11418" rIns="0" bIns="0" rtlCol="0">
            <a:spAutoFit/>
          </a:bodyPr>
          <a:p>
            <a:pPr marL="12700" marR="5080">
              <a:lnSpc>
                <a:spcPct val="101000"/>
              </a:lnSpc>
              <a:spcBef>
                <a:spcPts val="85"/>
              </a:spcBef>
            </a:pPr>
            <a:r>
              <a:rPr lang="zh-CN" sz="1905" b="1" dirty="0">
                <a:solidFill>
                  <a:srgbClr val="3E3E3E"/>
                </a:solidFill>
                <a:latin typeface="微软雅黑" panose="020B0503020204020204" pitchFamily="34" charset="-122"/>
                <a:cs typeface="微软雅黑" panose="020B0503020204020204" pitchFamily="34" charset="-122"/>
              </a:rPr>
              <a:t>规范</a:t>
            </a:r>
            <a:r>
              <a:rPr sz="1905" b="1" dirty="0">
                <a:solidFill>
                  <a:srgbClr val="3E3E3E"/>
                </a:solidFill>
                <a:latin typeface="微软雅黑" panose="020B0503020204020204" pitchFamily="34" charset="-122"/>
                <a:cs typeface="微软雅黑" panose="020B0503020204020204" pitchFamily="34" charset="-122"/>
              </a:rPr>
              <a:t>核心内容</a:t>
            </a:r>
            <a:endParaRPr sz="1905">
              <a:latin typeface="微软雅黑" panose="020B0503020204020204" pitchFamily="34" charset="-122"/>
              <a:cs typeface="微软雅黑" panose="020B0503020204020204" pitchFamily="34" charset="-122"/>
            </a:endParaRPr>
          </a:p>
        </p:txBody>
      </p:sp>
      <p:sp>
        <p:nvSpPr>
          <p:cNvPr id="3" name="object 3"/>
          <p:cNvSpPr txBox="1"/>
          <p:nvPr/>
        </p:nvSpPr>
        <p:spPr>
          <a:xfrm>
            <a:off x="3749675" y="1243965"/>
            <a:ext cx="1236345" cy="306705"/>
          </a:xfrm>
          <a:prstGeom prst="rect">
            <a:avLst/>
          </a:prstGeom>
        </p:spPr>
        <p:txBody>
          <a:bodyPr vert="horz" wrap="square" lIns="0" tIns="13433" rIns="0" bIns="0" rtlCol="0">
            <a:spAutoFit/>
          </a:bodyPr>
          <a:p>
            <a:pPr marL="12700">
              <a:lnSpc>
                <a:spcPct val="100000"/>
              </a:lnSpc>
              <a:spcBef>
                <a:spcPts val="100"/>
              </a:spcBef>
            </a:pPr>
            <a:r>
              <a:rPr sz="1905" b="1" dirty="0">
                <a:solidFill>
                  <a:srgbClr val="C00000"/>
                </a:solidFill>
                <a:latin typeface="微软雅黑" panose="020B0503020204020204" pitchFamily="34" charset="-122"/>
                <a:cs typeface="微软雅黑" panose="020B0503020204020204" pitchFamily="34" charset="-122"/>
              </a:rPr>
              <a:t>1.</a:t>
            </a:r>
            <a:r>
              <a:rPr lang="zh-CN" sz="1905" b="1" spc="-5" dirty="0">
                <a:solidFill>
                  <a:srgbClr val="C00000"/>
                </a:solidFill>
                <a:latin typeface="微软雅黑" panose="020B0503020204020204" pitchFamily="34" charset="-122"/>
                <a:cs typeface="微软雅黑" panose="020B0503020204020204" pitchFamily="34" charset="-122"/>
              </a:rPr>
              <a:t>总</a:t>
            </a:r>
            <a:r>
              <a:rPr lang="en-US" altLang="zh-CN" sz="1905" b="1" spc="-5" dirty="0">
                <a:solidFill>
                  <a:srgbClr val="C00000"/>
                </a:solidFill>
                <a:latin typeface="微软雅黑" panose="020B0503020204020204" pitchFamily="34" charset="-122"/>
                <a:cs typeface="微软雅黑" panose="020B0503020204020204" pitchFamily="34" charset="-122"/>
              </a:rPr>
              <a:t>      </a:t>
            </a:r>
            <a:r>
              <a:rPr lang="zh-CN" sz="1905" b="1" spc="-5" dirty="0">
                <a:solidFill>
                  <a:srgbClr val="C00000"/>
                </a:solidFill>
                <a:latin typeface="微软雅黑" panose="020B0503020204020204" pitchFamily="34" charset="-122"/>
                <a:cs typeface="微软雅黑" panose="020B0503020204020204" pitchFamily="34" charset="-122"/>
              </a:rPr>
              <a:t>则</a:t>
            </a:r>
            <a:endParaRPr lang="zh-CN" sz="1905" b="1" spc="-5" dirty="0">
              <a:solidFill>
                <a:srgbClr val="C00000"/>
              </a:solidFill>
              <a:latin typeface="微软雅黑" panose="020B0503020204020204" pitchFamily="34" charset="-122"/>
              <a:cs typeface="微软雅黑" panose="020B0503020204020204" pitchFamily="34" charset="-122"/>
            </a:endParaRPr>
          </a:p>
        </p:txBody>
      </p:sp>
      <p:sp>
        <p:nvSpPr>
          <p:cNvPr id="4" name="object 4"/>
          <p:cNvSpPr txBox="1"/>
          <p:nvPr/>
        </p:nvSpPr>
        <p:spPr>
          <a:xfrm>
            <a:off x="3749675" y="2101215"/>
            <a:ext cx="1236345" cy="306705"/>
          </a:xfrm>
          <a:prstGeom prst="rect">
            <a:avLst/>
          </a:prstGeom>
        </p:spPr>
        <p:txBody>
          <a:bodyPr vert="horz" wrap="square" lIns="0" tIns="13433" rIns="0" bIns="0" rtlCol="0">
            <a:spAutoFit/>
          </a:bodyPr>
          <a:p>
            <a:pPr marL="12700">
              <a:lnSpc>
                <a:spcPct val="100000"/>
              </a:lnSpc>
              <a:spcBef>
                <a:spcPts val="100"/>
              </a:spcBef>
            </a:pPr>
            <a:r>
              <a:rPr sz="1905" b="1" spc="5" dirty="0">
                <a:solidFill>
                  <a:srgbClr val="C00000"/>
                </a:solidFill>
                <a:latin typeface="微软雅黑" panose="020B0503020204020204" pitchFamily="34" charset="-122"/>
                <a:cs typeface="微软雅黑" panose="020B0503020204020204" pitchFamily="34" charset="-122"/>
              </a:rPr>
              <a:t>2</a:t>
            </a:r>
            <a:r>
              <a:rPr lang="zh-CN" sz="1905" b="1" dirty="0">
                <a:solidFill>
                  <a:srgbClr val="C00000"/>
                </a:solidFill>
                <a:latin typeface="微软雅黑" panose="020B0503020204020204" pitchFamily="34" charset="-122"/>
                <a:cs typeface="微软雅黑" panose="020B0503020204020204" pitchFamily="34" charset="-122"/>
              </a:rPr>
              <a:t>基本规定</a:t>
            </a:r>
            <a:endParaRPr lang="zh-CN" sz="1905" b="1" dirty="0">
              <a:solidFill>
                <a:srgbClr val="C00000"/>
              </a:solidFill>
              <a:latin typeface="微软雅黑" panose="020B0503020204020204" pitchFamily="34" charset="-122"/>
              <a:cs typeface="微软雅黑" panose="020B0503020204020204" pitchFamily="34" charset="-122"/>
            </a:endParaRPr>
          </a:p>
        </p:txBody>
      </p:sp>
      <p:sp>
        <p:nvSpPr>
          <p:cNvPr id="5" name="object 5"/>
          <p:cNvSpPr txBox="1"/>
          <p:nvPr/>
        </p:nvSpPr>
        <p:spPr>
          <a:xfrm>
            <a:off x="3749675" y="2995930"/>
            <a:ext cx="1236345" cy="306705"/>
          </a:xfrm>
          <a:prstGeom prst="rect">
            <a:avLst/>
          </a:prstGeom>
        </p:spPr>
        <p:txBody>
          <a:bodyPr vert="horz" wrap="square" lIns="0" tIns="13433" rIns="0" bIns="0" rtlCol="0">
            <a:spAutoFit/>
          </a:bodyPr>
          <a:p>
            <a:pPr marL="12700">
              <a:lnSpc>
                <a:spcPct val="100000"/>
              </a:lnSpc>
              <a:spcBef>
                <a:spcPts val="100"/>
              </a:spcBef>
            </a:pPr>
            <a:r>
              <a:rPr sz="1905" b="1" spc="5" dirty="0">
                <a:solidFill>
                  <a:srgbClr val="C00000"/>
                </a:solidFill>
                <a:latin typeface="微软雅黑" panose="020B0503020204020204" pitchFamily="34" charset="-122"/>
                <a:cs typeface="微软雅黑" panose="020B0503020204020204" pitchFamily="34" charset="-122"/>
              </a:rPr>
              <a:t>3</a:t>
            </a:r>
            <a:r>
              <a:rPr sz="1905" b="1" dirty="0">
                <a:solidFill>
                  <a:srgbClr val="C00000"/>
                </a:solidFill>
                <a:latin typeface="微软雅黑" panose="020B0503020204020204" pitchFamily="34" charset="-122"/>
                <a:cs typeface="微软雅黑" panose="020B0503020204020204" pitchFamily="34" charset="-122"/>
              </a:rPr>
              <a:t>.</a:t>
            </a:r>
            <a:r>
              <a:rPr lang="zh-CN" sz="1905" b="1" dirty="0">
                <a:solidFill>
                  <a:srgbClr val="C00000"/>
                </a:solidFill>
                <a:latin typeface="微软雅黑" panose="020B0503020204020204" pitchFamily="34" charset="-122"/>
                <a:cs typeface="微软雅黑" panose="020B0503020204020204" pitchFamily="34" charset="-122"/>
              </a:rPr>
              <a:t>安全管理</a:t>
            </a:r>
            <a:endParaRPr lang="zh-CN" sz="1905" b="1" dirty="0">
              <a:solidFill>
                <a:srgbClr val="C00000"/>
              </a:solidFill>
              <a:latin typeface="微软雅黑" panose="020B0503020204020204" pitchFamily="34" charset="-122"/>
              <a:cs typeface="微软雅黑" panose="020B0503020204020204" pitchFamily="34" charset="-122"/>
            </a:endParaRPr>
          </a:p>
        </p:txBody>
      </p:sp>
      <p:sp>
        <p:nvSpPr>
          <p:cNvPr id="6" name="object 6"/>
          <p:cNvSpPr txBox="1"/>
          <p:nvPr/>
        </p:nvSpPr>
        <p:spPr>
          <a:xfrm>
            <a:off x="3749675" y="3816985"/>
            <a:ext cx="1812925" cy="306705"/>
          </a:xfrm>
          <a:prstGeom prst="rect">
            <a:avLst/>
          </a:prstGeom>
        </p:spPr>
        <p:txBody>
          <a:bodyPr vert="horz" wrap="square" lIns="0" tIns="13433" rIns="0" bIns="0" rtlCol="0">
            <a:spAutoFit/>
          </a:bodyPr>
          <a:p>
            <a:pPr marL="459105" marR="5080" indent="-447040">
              <a:lnSpc>
                <a:spcPct val="100000"/>
              </a:lnSpc>
              <a:spcBef>
                <a:spcPts val="100"/>
              </a:spcBef>
            </a:pPr>
            <a:r>
              <a:rPr sz="1905" b="1" spc="5" dirty="0">
                <a:solidFill>
                  <a:srgbClr val="C00000"/>
                </a:solidFill>
                <a:latin typeface="微软雅黑" panose="020B0503020204020204" pitchFamily="34" charset="-122"/>
                <a:cs typeface="微软雅黑" panose="020B0503020204020204" pitchFamily="34" charset="-122"/>
              </a:rPr>
              <a:t>4</a:t>
            </a:r>
            <a:r>
              <a:rPr sz="1905" b="1" dirty="0">
                <a:solidFill>
                  <a:srgbClr val="C00000"/>
                </a:solidFill>
                <a:latin typeface="微软雅黑" panose="020B0503020204020204" pitchFamily="34" charset="-122"/>
                <a:cs typeface="微软雅黑" panose="020B0503020204020204" pitchFamily="34" charset="-122"/>
              </a:rPr>
              <a:t>.</a:t>
            </a:r>
            <a:r>
              <a:rPr lang="zh-CN" sz="1905" b="1" dirty="0">
                <a:solidFill>
                  <a:srgbClr val="C00000"/>
                </a:solidFill>
                <a:latin typeface="微软雅黑" panose="020B0503020204020204" pitchFamily="34" charset="-122"/>
                <a:cs typeface="微软雅黑" panose="020B0503020204020204" pitchFamily="34" charset="-122"/>
              </a:rPr>
              <a:t>环境管理</a:t>
            </a:r>
            <a:endParaRPr lang="zh-CN" sz="1905" b="1" dirty="0">
              <a:solidFill>
                <a:srgbClr val="C00000"/>
              </a:solidFill>
              <a:latin typeface="微软雅黑" panose="020B0503020204020204" pitchFamily="34" charset="-122"/>
              <a:cs typeface="微软雅黑" panose="020B0503020204020204" pitchFamily="34" charset="-122"/>
            </a:endParaRPr>
          </a:p>
        </p:txBody>
      </p:sp>
      <p:sp>
        <p:nvSpPr>
          <p:cNvPr id="7" name="object 7"/>
          <p:cNvSpPr txBox="1"/>
          <p:nvPr/>
        </p:nvSpPr>
        <p:spPr>
          <a:xfrm>
            <a:off x="3749675" y="4665980"/>
            <a:ext cx="1236345" cy="306705"/>
          </a:xfrm>
          <a:prstGeom prst="rect">
            <a:avLst/>
          </a:prstGeom>
        </p:spPr>
        <p:txBody>
          <a:bodyPr vert="horz" wrap="square" lIns="0" tIns="13433" rIns="0" bIns="0" rtlCol="0">
            <a:spAutoFit/>
          </a:bodyPr>
          <a:p>
            <a:pPr marL="344805" marR="5080" indent="-332740">
              <a:lnSpc>
                <a:spcPct val="100000"/>
              </a:lnSpc>
              <a:spcBef>
                <a:spcPts val="100"/>
              </a:spcBef>
            </a:pPr>
            <a:r>
              <a:rPr sz="1905" b="1" spc="5" dirty="0">
                <a:solidFill>
                  <a:srgbClr val="C00000"/>
                </a:solidFill>
                <a:latin typeface="微软雅黑" panose="020B0503020204020204" pitchFamily="34" charset="-122"/>
                <a:cs typeface="微软雅黑" panose="020B0503020204020204" pitchFamily="34" charset="-122"/>
              </a:rPr>
              <a:t>5</a:t>
            </a:r>
            <a:r>
              <a:rPr sz="1905" b="1" dirty="0">
                <a:solidFill>
                  <a:srgbClr val="C00000"/>
                </a:solidFill>
                <a:latin typeface="微软雅黑" panose="020B0503020204020204" pitchFamily="34" charset="-122"/>
                <a:cs typeface="微软雅黑" panose="020B0503020204020204" pitchFamily="34" charset="-122"/>
              </a:rPr>
              <a:t>.</a:t>
            </a:r>
            <a:r>
              <a:rPr lang="zh-CN" sz="1905" b="1" dirty="0">
                <a:solidFill>
                  <a:srgbClr val="C00000"/>
                </a:solidFill>
                <a:latin typeface="微软雅黑" panose="020B0503020204020204" pitchFamily="34" charset="-122"/>
                <a:cs typeface="微软雅黑" panose="020B0503020204020204" pitchFamily="34" charset="-122"/>
              </a:rPr>
              <a:t>卫生管理</a:t>
            </a:r>
            <a:endParaRPr lang="zh-CN" sz="1905" b="1" dirty="0">
              <a:solidFill>
                <a:srgbClr val="C00000"/>
              </a:solidFill>
              <a:latin typeface="微软雅黑" panose="020B0503020204020204" pitchFamily="34" charset="-122"/>
              <a:cs typeface="微软雅黑" panose="020B0503020204020204" pitchFamily="34" charset="-122"/>
            </a:endParaRPr>
          </a:p>
        </p:txBody>
      </p:sp>
      <p:sp>
        <p:nvSpPr>
          <p:cNvPr id="24" name="object 24"/>
          <p:cNvSpPr txBox="1"/>
          <p:nvPr/>
        </p:nvSpPr>
        <p:spPr>
          <a:xfrm>
            <a:off x="6377305" y="879475"/>
            <a:ext cx="1751965" cy="4506595"/>
          </a:xfrm>
          <a:prstGeom prst="rect">
            <a:avLst/>
          </a:prstGeom>
        </p:spPr>
        <p:txBody>
          <a:bodyPr vert="horz" wrap="square" lIns="0" tIns="14105" rIns="0" bIns="0" rtlCol="0">
            <a:noAutofit/>
          </a:bodyPr>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  </a:t>
            </a:r>
            <a:r>
              <a:rPr lang="zh-CN" altLang="en-US" sz="1480" b="1">
                <a:latin typeface="微软雅黑" panose="020B0503020204020204" pitchFamily="34" charset="-122"/>
                <a:cs typeface="微软雅黑" panose="020B0503020204020204" pitchFamily="34" charset="-122"/>
              </a:rPr>
              <a:t>一般规定</a:t>
            </a:r>
            <a:endParaRPr lang="zh-CN" altLang="en-US"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3.2  </a:t>
            </a:r>
            <a:r>
              <a:rPr lang="zh-CN" altLang="en-US" sz="1480" b="1">
                <a:latin typeface="微软雅黑" panose="020B0503020204020204" pitchFamily="34" charset="-122"/>
                <a:cs typeface="微软雅黑" panose="020B0503020204020204" pitchFamily="34" charset="-122"/>
              </a:rPr>
              <a:t>高处坠落</a:t>
            </a:r>
            <a:endParaRPr lang="en-US" altLang="zh-CN" sz="1480" b="1">
              <a:latin typeface="微软雅黑" panose="020B0503020204020204" pitchFamily="34" charset="-122"/>
              <a:cs typeface="微软雅黑" panose="020B0503020204020204" pitchFamily="34" charset="-122"/>
            </a:endParaRPr>
          </a:p>
          <a:p>
            <a:pPr indent="0">
              <a:lnSpc>
                <a:spcPct val="126000"/>
              </a:lnSpc>
              <a:buClr>
                <a:srgbClr val="D74B4B"/>
              </a:buClr>
              <a:buFont typeface="Wingdings" panose="05000000000000000000" charset="0"/>
              <a:buNone/>
            </a:pPr>
            <a:r>
              <a:rPr lang="en-US" altLang="zh-CN" sz="1480" b="1">
                <a:latin typeface="微软雅黑" panose="020B0503020204020204" pitchFamily="34" charset="-122"/>
                <a:cs typeface="微软雅黑" panose="020B0503020204020204" pitchFamily="34" charset="-122"/>
              </a:rPr>
              <a:t>3.3  </a:t>
            </a:r>
            <a:r>
              <a:rPr lang="zh-CN" altLang="en-US" sz="1480" b="1">
                <a:latin typeface="微软雅黑" panose="020B0503020204020204" pitchFamily="34" charset="-122"/>
                <a:cs typeface="微软雅黑" panose="020B0503020204020204" pitchFamily="34" charset="-122"/>
              </a:rPr>
              <a:t>物体打击</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3.4  </a:t>
            </a:r>
            <a:r>
              <a:rPr lang="zh-CN" altLang="en-US" sz="1480" b="1">
                <a:latin typeface="微软雅黑" panose="020B0503020204020204" pitchFamily="34" charset="-122"/>
                <a:cs typeface="微软雅黑" panose="020B0503020204020204" pitchFamily="34" charset="-122"/>
              </a:rPr>
              <a:t>起重伤害</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3.5  </a:t>
            </a:r>
            <a:r>
              <a:rPr lang="zh-CN" altLang="en-US" sz="1480" b="1">
                <a:latin typeface="微软雅黑" panose="020B0503020204020204" pitchFamily="34" charset="-122"/>
                <a:cs typeface="微软雅黑" panose="020B0503020204020204" pitchFamily="34" charset="-122"/>
              </a:rPr>
              <a:t>坍塌</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3.6  </a:t>
            </a:r>
            <a:r>
              <a:rPr lang="zh-CN" altLang="en-US" sz="1480" b="1">
                <a:latin typeface="微软雅黑" panose="020B0503020204020204" pitchFamily="34" charset="-122"/>
                <a:cs typeface="微软雅黑" panose="020B0503020204020204" pitchFamily="34" charset="-122"/>
              </a:rPr>
              <a:t>机械伤害</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3.7  </a:t>
            </a:r>
            <a:r>
              <a:rPr lang="zh-CN" altLang="en-US" sz="1480" b="1">
                <a:latin typeface="微软雅黑" panose="020B0503020204020204" pitchFamily="34" charset="-122"/>
                <a:cs typeface="微软雅黑" panose="020B0503020204020204" pitchFamily="34" charset="-122"/>
              </a:rPr>
              <a:t>冒顶片帮</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3.8  </a:t>
            </a:r>
            <a:r>
              <a:rPr lang="zh-CN" altLang="en-US" sz="1480" b="1">
                <a:latin typeface="微软雅黑" panose="020B0503020204020204" pitchFamily="34" charset="-122"/>
                <a:cs typeface="微软雅黑" panose="020B0503020204020204" pitchFamily="34" charset="-122"/>
              </a:rPr>
              <a:t>车辆伤害</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3.9  </a:t>
            </a:r>
            <a:r>
              <a:rPr lang="zh-CN" altLang="en-US" sz="1480" b="1">
                <a:latin typeface="微软雅黑" panose="020B0503020204020204" pitchFamily="34" charset="-122"/>
                <a:cs typeface="微软雅黑" panose="020B0503020204020204" pitchFamily="34" charset="-122"/>
              </a:rPr>
              <a:t>中毒与窒息</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3.10  </a:t>
            </a:r>
            <a:r>
              <a:rPr lang="zh-CN" altLang="en-US" sz="1480" b="1">
                <a:latin typeface="微软雅黑" panose="020B0503020204020204" pitchFamily="34" charset="-122"/>
                <a:cs typeface="微软雅黑" panose="020B0503020204020204" pitchFamily="34" charset="-122"/>
              </a:rPr>
              <a:t>触电</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3.11  </a:t>
            </a:r>
            <a:r>
              <a:rPr lang="zh-CN" altLang="en-US" sz="1480" b="1">
                <a:latin typeface="微软雅黑" panose="020B0503020204020204" pitchFamily="34" charset="-122"/>
                <a:cs typeface="微软雅黑" panose="020B0503020204020204" pitchFamily="34" charset="-122"/>
              </a:rPr>
              <a:t>爆炸</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3.12  </a:t>
            </a:r>
            <a:r>
              <a:rPr lang="zh-CN" altLang="en-US" sz="1480" b="1">
                <a:latin typeface="微软雅黑" panose="020B0503020204020204" pitchFamily="34" charset="-122"/>
                <a:cs typeface="微软雅黑" panose="020B0503020204020204" pitchFamily="34" charset="-122"/>
              </a:rPr>
              <a:t>爆破作业</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3.13   </a:t>
            </a:r>
            <a:r>
              <a:rPr lang="zh-CN" altLang="en-US" sz="1480" b="1">
                <a:latin typeface="微软雅黑" panose="020B0503020204020204" pitchFamily="34" charset="-122"/>
                <a:cs typeface="微软雅黑" panose="020B0503020204020204" pitchFamily="34" charset="-122"/>
              </a:rPr>
              <a:t>透水</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3.14   </a:t>
            </a:r>
            <a:r>
              <a:rPr lang="zh-CN" altLang="en-US" sz="1480" b="1">
                <a:latin typeface="微软雅黑" panose="020B0503020204020204" pitchFamily="34" charset="-122"/>
                <a:cs typeface="微软雅黑" panose="020B0503020204020204" pitchFamily="34" charset="-122"/>
              </a:rPr>
              <a:t>淹溺</a:t>
            </a:r>
            <a:endParaRPr lang="en-US" altLang="zh-CN" sz="1480" b="1">
              <a:latin typeface="微软雅黑" panose="020B0503020204020204" pitchFamily="34" charset="-122"/>
              <a:cs typeface="微软雅黑" panose="020B0503020204020204" pitchFamily="34" charset="-122"/>
            </a:endParaRPr>
          </a:p>
          <a:p>
            <a:pPr marL="12065" indent="0">
              <a:lnSpc>
                <a:spcPct val="126000"/>
              </a:lnSpc>
              <a:spcBef>
                <a:spcPts val="105"/>
              </a:spcBef>
              <a:buSzPct val="93000"/>
              <a:buNone/>
              <a:tabLst>
                <a:tab pos="589915" algn="l"/>
              </a:tabLst>
            </a:pPr>
            <a:r>
              <a:rPr lang="en-US" altLang="zh-CN" sz="1480" b="1">
                <a:latin typeface="微软雅黑" panose="020B0503020204020204" pitchFamily="34" charset="-122"/>
                <a:cs typeface="微软雅黑" panose="020B0503020204020204" pitchFamily="34" charset="-122"/>
              </a:rPr>
              <a:t>3.15   </a:t>
            </a:r>
            <a:r>
              <a:rPr lang="zh-CN" altLang="en-US" sz="1480" b="1">
                <a:latin typeface="微软雅黑" panose="020B0503020204020204" pitchFamily="34" charset="-122"/>
                <a:cs typeface="微软雅黑" panose="020B0503020204020204" pitchFamily="34" charset="-122"/>
              </a:rPr>
              <a:t>烫伤</a:t>
            </a:r>
            <a:endParaRPr lang="zh-CN" altLang="en-US" sz="1480" b="1">
              <a:latin typeface="微软雅黑" panose="020B0503020204020204" pitchFamily="34" charset="-122"/>
              <a:cs typeface="微软雅黑" panose="020B0503020204020204" pitchFamily="34" charset="-122"/>
            </a:endParaRPr>
          </a:p>
        </p:txBody>
      </p:sp>
      <p:sp>
        <p:nvSpPr>
          <p:cNvPr id="25" name="object 25"/>
          <p:cNvSpPr/>
          <p:nvPr/>
        </p:nvSpPr>
        <p:spPr>
          <a:xfrm>
            <a:off x="5728335" y="1066165"/>
            <a:ext cx="360045" cy="4166235"/>
          </a:xfrm>
          <a:custGeom>
            <a:avLst/>
            <a:gdLst/>
            <a:ahLst/>
            <a:cxnLst/>
            <a:rect l="l" t="t" r="r" b="b"/>
            <a:pathLst>
              <a:path w="361315" h="399414">
                <a:moveTo>
                  <a:pt x="361188" y="399288"/>
                </a:moveTo>
                <a:lnTo>
                  <a:pt x="290911" y="396924"/>
                </a:lnTo>
                <a:lnTo>
                  <a:pt x="233505" y="390477"/>
                </a:lnTo>
                <a:lnTo>
                  <a:pt x="194792" y="380910"/>
                </a:lnTo>
                <a:lnTo>
                  <a:pt x="180594" y="369189"/>
                </a:lnTo>
                <a:lnTo>
                  <a:pt x="180594" y="229743"/>
                </a:lnTo>
                <a:lnTo>
                  <a:pt x="166395" y="218021"/>
                </a:lnTo>
                <a:lnTo>
                  <a:pt x="127682" y="208454"/>
                </a:lnTo>
                <a:lnTo>
                  <a:pt x="70276" y="202007"/>
                </a:lnTo>
                <a:lnTo>
                  <a:pt x="0" y="199644"/>
                </a:lnTo>
                <a:lnTo>
                  <a:pt x="70276" y="197280"/>
                </a:lnTo>
                <a:lnTo>
                  <a:pt x="127682" y="190833"/>
                </a:lnTo>
                <a:lnTo>
                  <a:pt x="166395" y="181266"/>
                </a:lnTo>
                <a:lnTo>
                  <a:pt x="180594" y="169545"/>
                </a:lnTo>
                <a:lnTo>
                  <a:pt x="180594" y="30099"/>
                </a:lnTo>
                <a:lnTo>
                  <a:pt x="194792" y="18377"/>
                </a:lnTo>
                <a:lnTo>
                  <a:pt x="233505" y="8810"/>
                </a:lnTo>
                <a:lnTo>
                  <a:pt x="290911" y="2363"/>
                </a:lnTo>
                <a:lnTo>
                  <a:pt x="361188" y="0"/>
                </a:lnTo>
              </a:path>
            </a:pathLst>
          </a:custGeom>
          <a:ln w="9525">
            <a:solidFill>
              <a:srgbClr val="000000"/>
            </a:solidFill>
          </a:ln>
        </p:spPr>
        <p:txBody>
          <a:bodyPr wrap="square" lIns="0" tIns="0" rIns="0" bIns="0" rtlCol="0"/>
          <a:p>
            <a:endParaRPr sz="100"/>
          </a:p>
        </p:txBody>
      </p:sp>
      <p:sp>
        <p:nvSpPr>
          <p:cNvPr id="9" name="object 7"/>
          <p:cNvSpPr txBox="1"/>
          <p:nvPr/>
        </p:nvSpPr>
        <p:spPr>
          <a:xfrm>
            <a:off x="3749675" y="5416550"/>
            <a:ext cx="1236345" cy="306705"/>
          </a:xfrm>
          <a:prstGeom prst="rect">
            <a:avLst/>
          </a:prstGeom>
        </p:spPr>
        <p:txBody>
          <a:bodyPr vert="horz" wrap="square" lIns="0" tIns="13433" rIns="0" bIns="0" rtlCol="0">
            <a:spAutoFit/>
          </a:bodyPr>
          <a:p>
            <a:pPr marL="344805" marR="5080" indent="-332740">
              <a:lnSpc>
                <a:spcPct val="100000"/>
              </a:lnSpc>
              <a:spcBef>
                <a:spcPts val="100"/>
              </a:spcBef>
            </a:pPr>
            <a:r>
              <a:rPr lang="en-US" sz="1905" b="1" dirty="0">
                <a:solidFill>
                  <a:srgbClr val="C00000"/>
                </a:solidFill>
                <a:latin typeface="微软雅黑" panose="020B0503020204020204" pitchFamily="34" charset="-122"/>
                <a:cs typeface="微软雅黑" panose="020B0503020204020204" pitchFamily="34" charset="-122"/>
              </a:rPr>
              <a:t>6</a:t>
            </a:r>
            <a:r>
              <a:rPr sz="1905" b="1" dirty="0">
                <a:solidFill>
                  <a:srgbClr val="C00000"/>
                </a:solidFill>
                <a:latin typeface="微软雅黑" panose="020B0503020204020204" pitchFamily="34" charset="-122"/>
                <a:cs typeface="微软雅黑" panose="020B0503020204020204" pitchFamily="34" charset="-122"/>
              </a:rPr>
              <a:t>.</a:t>
            </a:r>
            <a:r>
              <a:rPr lang="zh-CN" sz="1905" b="1" dirty="0">
                <a:solidFill>
                  <a:srgbClr val="C00000"/>
                </a:solidFill>
                <a:latin typeface="微软雅黑" panose="020B0503020204020204" pitchFamily="34" charset="-122"/>
                <a:cs typeface="微软雅黑" panose="020B0503020204020204" pitchFamily="34" charset="-122"/>
              </a:rPr>
              <a:t>职业健康</a:t>
            </a:r>
            <a:endParaRPr lang="zh-CN" sz="1905" b="1" dirty="0">
              <a:solidFill>
                <a:srgbClr val="C00000"/>
              </a:solidFill>
              <a:latin typeface="微软雅黑" panose="020B0503020204020204" pitchFamily="34" charset="-122"/>
              <a:cs typeface="微软雅黑" panose="020B0503020204020204" pitchFamily="34" charset="-122"/>
            </a:endParaRPr>
          </a:p>
        </p:txBody>
      </p:sp>
      <p:sp>
        <p:nvSpPr>
          <p:cNvPr id="12" name="object 25"/>
          <p:cNvSpPr/>
          <p:nvPr/>
        </p:nvSpPr>
        <p:spPr>
          <a:xfrm>
            <a:off x="3223895" y="1281430"/>
            <a:ext cx="360045" cy="4295140"/>
          </a:xfrm>
          <a:custGeom>
            <a:avLst/>
            <a:gdLst/>
            <a:ahLst/>
            <a:cxnLst/>
            <a:rect l="l" t="t" r="r" b="b"/>
            <a:pathLst>
              <a:path w="361315" h="399414">
                <a:moveTo>
                  <a:pt x="361188" y="399288"/>
                </a:moveTo>
                <a:lnTo>
                  <a:pt x="290911" y="396924"/>
                </a:lnTo>
                <a:lnTo>
                  <a:pt x="233505" y="390477"/>
                </a:lnTo>
                <a:lnTo>
                  <a:pt x="194792" y="380910"/>
                </a:lnTo>
                <a:lnTo>
                  <a:pt x="180594" y="369189"/>
                </a:lnTo>
                <a:lnTo>
                  <a:pt x="180594" y="229743"/>
                </a:lnTo>
                <a:lnTo>
                  <a:pt x="166395" y="218021"/>
                </a:lnTo>
                <a:lnTo>
                  <a:pt x="127682" y="208454"/>
                </a:lnTo>
                <a:lnTo>
                  <a:pt x="70276" y="202007"/>
                </a:lnTo>
                <a:lnTo>
                  <a:pt x="0" y="199644"/>
                </a:lnTo>
                <a:lnTo>
                  <a:pt x="70276" y="197280"/>
                </a:lnTo>
                <a:lnTo>
                  <a:pt x="127682" y="190833"/>
                </a:lnTo>
                <a:lnTo>
                  <a:pt x="166395" y="181266"/>
                </a:lnTo>
                <a:lnTo>
                  <a:pt x="180594" y="169545"/>
                </a:lnTo>
                <a:lnTo>
                  <a:pt x="180594" y="30099"/>
                </a:lnTo>
                <a:lnTo>
                  <a:pt x="194792" y="18377"/>
                </a:lnTo>
                <a:lnTo>
                  <a:pt x="233505" y="8810"/>
                </a:lnTo>
                <a:lnTo>
                  <a:pt x="290911" y="2363"/>
                </a:lnTo>
                <a:lnTo>
                  <a:pt x="361188" y="0"/>
                </a:lnTo>
              </a:path>
            </a:pathLst>
          </a:custGeom>
          <a:ln w="9525">
            <a:solidFill>
              <a:srgbClr val="000000"/>
            </a:solidFill>
          </a:ln>
        </p:spPr>
        <p:txBody>
          <a:bodyPr wrap="square" lIns="0" tIns="0" rIns="0" bIns="0" rtlCol="0"/>
          <a:p>
            <a:endParaRPr sz="100"/>
          </a:p>
        </p:txBody>
      </p:sp>
      <p:sp>
        <p:nvSpPr>
          <p:cNvPr id="19" name="右大括号 18"/>
          <p:cNvSpPr/>
          <p:nvPr/>
        </p:nvSpPr>
        <p:spPr>
          <a:xfrm>
            <a:off x="8524240" y="3117215"/>
            <a:ext cx="862330" cy="2606040"/>
          </a:xfrm>
          <a:prstGeom prst="rightBrace">
            <a:avLst/>
          </a:prstGeom>
          <a:ln w="9525">
            <a:solidFill>
              <a:srgbClr val="000000"/>
            </a:solidFill>
          </a:ln>
        </p:spPr>
        <p:txBody>
          <a:bodyPr wrap="square" lIns="0" tIns="0" rIns="0" bIns="0" rtlCol="0" anchor="t">
            <a:noAutofit/>
          </a:bodyPr>
          <a:p>
            <a:pPr lvl="0" algn="l">
              <a:buClrTx/>
              <a:buSzTx/>
              <a:buFontTx/>
            </a:pPr>
            <a:endParaRPr sz="100">
              <a:sym typeface="+mn-ea"/>
            </a:endParaRPr>
          </a:p>
        </p:txBody>
      </p:sp>
      <p:sp>
        <p:nvSpPr>
          <p:cNvPr id="20" name="文本框 19"/>
          <p:cNvSpPr txBox="1"/>
          <p:nvPr/>
        </p:nvSpPr>
        <p:spPr>
          <a:xfrm>
            <a:off x="9520555" y="4236085"/>
            <a:ext cx="1666875" cy="368300"/>
          </a:xfrm>
          <a:prstGeom prst="rect">
            <a:avLst/>
          </a:prstGeom>
          <a:noFill/>
        </p:spPr>
        <p:txBody>
          <a:bodyPr wrap="square" rtlCol="0">
            <a:spAutoFit/>
          </a:bodyPr>
          <a:p>
            <a:r>
              <a:rPr lang="zh-CN" altLang="en-US" b="1"/>
              <a:t>职业危害类型</a:t>
            </a:r>
            <a:endParaRPr lang="zh-CN" altLang="en-US" b="1"/>
          </a:p>
        </p:txBody>
      </p:sp>
      <p:sp>
        <p:nvSpPr>
          <p:cNvPr id="8" name="文本框 7"/>
          <p:cNvSpPr txBox="1"/>
          <p:nvPr/>
        </p:nvSpPr>
        <p:spPr>
          <a:xfrm>
            <a:off x="1301750" y="326390"/>
            <a:ext cx="1624330" cy="521970"/>
          </a:xfrm>
          <a:prstGeom prst="rect">
            <a:avLst/>
          </a:prstGeom>
          <a:noFill/>
        </p:spPr>
        <p:txBody>
          <a:bodyPr wrap="square" rtlCol="0">
            <a:spAutoFit/>
          </a:bodyPr>
          <a:p>
            <a:r>
              <a:rPr lang="zh-CN" altLang="en-US" sz="2800">
                <a:latin typeface="思源黑体 CN Heavy" panose="020B0A00000000000000" charset="-122"/>
                <a:ea typeface="思源黑体 CN Heavy" panose="020B0A00000000000000" charset="-122"/>
              </a:rPr>
              <a:t>目录</a:t>
            </a:r>
            <a:endParaRPr lang="zh-CN" altLang="en-US" sz="2800">
              <a:latin typeface="思源黑体 CN Heavy" panose="020B0A00000000000000" charset="-122"/>
              <a:ea typeface="思源黑体 CN Heavy" panose="020B0A00000000000000"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环境管理</a:t>
            </a:r>
            <a:endParaRPr lang="zh-CN" altLang="en-US"/>
          </a:p>
        </p:txBody>
      </p:sp>
      <p:sp>
        <p:nvSpPr>
          <p:cNvPr id="3" name="文本框 2"/>
          <p:cNvSpPr txBox="1"/>
          <p:nvPr/>
        </p:nvSpPr>
        <p:spPr>
          <a:xfrm>
            <a:off x="1068070" y="1011555"/>
            <a:ext cx="9801860" cy="922020"/>
          </a:xfrm>
          <a:prstGeom prst="rect">
            <a:avLst/>
          </a:prstGeom>
          <a:noFill/>
        </p:spPr>
        <p:txBody>
          <a:bodyPr wrap="square" rtlCol="0" anchor="t">
            <a:spAutoFit/>
          </a:bodyPr>
          <a:p>
            <a:pPr lvl="0" algn="l">
              <a:lnSpc>
                <a:spcPct val="150000"/>
              </a:lnSpc>
              <a:buClrTx/>
              <a:buSzTx/>
              <a:buFontTx/>
            </a:pPr>
            <a:r>
              <a:rPr lang="zh-CN" altLang="en-US">
                <a:sym typeface="+mn-ea"/>
              </a:rPr>
              <a:t>4.0.1 主要通道、进出道路、材料加工区及办公生活区地面应全部进行</a:t>
            </a:r>
            <a:r>
              <a:rPr lang="zh-CN" altLang="en-US">
                <a:solidFill>
                  <a:srgbClr val="FF0000"/>
                </a:solidFill>
                <a:sym typeface="+mn-ea"/>
              </a:rPr>
              <a:t>硬化处理</a:t>
            </a:r>
            <a:r>
              <a:rPr lang="zh-CN" altLang="en-US">
                <a:sym typeface="+mn-ea"/>
              </a:rPr>
              <a:t>；施工现场内裸露的场地和集中堆放的土方应采取覆盖、固化或绿化等防尘措施。易产生扬尘的物料应全部篷盖。</a:t>
            </a:r>
            <a:endParaRPr lang="zh-CN" altLang="en-US">
              <a:sym typeface="+mn-ea"/>
            </a:endParaRPr>
          </a:p>
        </p:txBody>
      </p:sp>
      <p:sp>
        <p:nvSpPr>
          <p:cNvPr id="4" name="文本框 3"/>
          <p:cNvSpPr txBox="1"/>
          <p:nvPr/>
        </p:nvSpPr>
        <p:spPr>
          <a:xfrm>
            <a:off x="1068070" y="2102485"/>
            <a:ext cx="9097645" cy="922020"/>
          </a:xfrm>
          <a:prstGeom prst="rect">
            <a:avLst/>
          </a:prstGeom>
          <a:noFill/>
        </p:spPr>
        <p:txBody>
          <a:bodyPr wrap="square" rtlCol="0" anchor="t">
            <a:spAutoFit/>
          </a:bodyPr>
          <a:p>
            <a:pPr lvl="0" algn="l">
              <a:lnSpc>
                <a:spcPct val="150000"/>
              </a:lnSpc>
              <a:buClrTx/>
              <a:buSzTx/>
              <a:buFontTx/>
            </a:pPr>
            <a:r>
              <a:rPr lang="zh-CN" altLang="en-US">
                <a:sym typeface="+mn-ea"/>
              </a:rPr>
              <a:t>4.0.2 施工现场出口应设冲洗池和沉淀池，运输车辆底盘和车轮全部冲洗干净后方可驶离施工现场。施工场地、道路应采取</a:t>
            </a:r>
            <a:r>
              <a:rPr lang="zh-CN" altLang="en-US">
                <a:solidFill>
                  <a:srgbClr val="FF0000"/>
                </a:solidFill>
                <a:sym typeface="+mn-ea"/>
              </a:rPr>
              <a:t>定期洒水抑尘措施</a:t>
            </a:r>
            <a:r>
              <a:rPr lang="zh-CN" altLang="en-US">
                <a:sym typeface="+mn-ea"/>
              </a:rPr>
              <a:t>。</a:t>
            </a:r>
            <a:endParaRPr lang="zh-CN" altLang="en-US">
              <a:sym typeface="+mn-ea"/>
            </a:endParaRPr>
          </a:p>
        </p:txBody>
      </p:sp>
      <p:sp>
        <p:nvSpPr>
          <p:cNvPr id="5" name="文本框 4"/>
          <p:cNvSpPr txBox="1"/>
          <p:nvPr/>
        </p:nvSpPr>
        <p:spPr>
          <a:xfrm>
            <a:off x="1068070" y="4077970"/>
            <a:ext cx="10440670" cy="533400"/>
          </a:xfrm>
          <a:prstGeom prst="rect">
            <a:avLst/>
          </a:prstGeom>
          <a:noFill/>
        </p:spPr>
        <p:txBody>
          <a:bodyPr wrap="square" rtlCol="0" anchor="t">
            <a:noAutofit/>
          </a:bodyPr>
          <a:p>
            <a:pPr lvl="0" algn="l">
              <a:lnSpc>
                <a:spcPct val="150000"/>
              </a:lnSpc>
              <a:buClrTx/>
              <a:buSzTx/>
              <a:buFontTx/>
            </a:pPr>
            <a:r>
              <a:rPr lang="zh-CN" altLang="en-US">
                <a:sym typeface="+mn-ea"/>
              </a:rPr>
              <a:t>4.0.4 施工现场严禁熔融沥青及焚烧各类废弃物。</a:t>
            </a:r>
            <a:endParaRPr lang="zh-CN" altLang="en-US">
              <a:sym typeface="+mn-ea"/>
            </a:endParaRPr>
          </a:p>
        </p:txBody>
      </p:sp>
      <p:sp>
        <p:nvSpPr>
          <p:cNvPr id="6" name="文本框 5"/>
          <p:cNvSpPr txBox="1"/>
          <p:nvPr/>
        </p:nvSpPr>
        <p:spPr>
          <a:xfrm>
            <a:off x="1068070" y="4511675"/>
            <a:ext cx="10440670" cy="506730"/>
          </a:xfrm>
          <a:prstGeom prst="rect">
            <a:avLst/>
          </a:prstGeom>
          <a:noFill/>
        </p:spPr>
        <p:txBody>
          <a:bodyPr wrap="square" rtlCol="0" anchor="t">
            <a:spAutoFit/>
          </a:bodyPr>
          <a:p>
            <a:pPr lvl="0" algn="l">
              <a:lnSpc>
                <a:spcPct val="150000"/>
              </a:lnSpc>
              <a:buClrTx/>
              <a:buSzTx/>
              <a:buFontTx/>
            </a:pPr>
            <a:r>
              <a:rPr lang="zh-CN" altLang="en-US">
                <a:sym typeface="+mn-ea"/>
              </a:rPr>
              <a:t>4.0.5 </a:t>
            </a:r>
            <a:r>
              <a:rPr lang="zh-CN" altLang="en-US">
                <a:solidFill>
                  <a:srgbClr val="FF0000"/>
                </a:solidFill>
                <a:sym typeface="+mn-ea"/>
              </a:rPr>
              <a:t>严禁将有毒物质、易燃易爆物品、油类、酸碱类物质向城市排水管道或地表水体排放</a:t>
            </a:r>
            <a:r>
              <a:rPr lang="zh-CN" altLang="en-US">
                <a:sym typeface="+mn-ea"/>
              </a:rPr>
              <a:t>。</a:t>
            </a:r>
            <a:endParaRPr lang="zh-CN" altLang="en-US">
              <a:sym typeface="+mn-ea"/>
            </a:endParaRPr>
          </a:p>
        </p:txBody>
      </p:sp>
      <p:sp>
        <p:nvSpPr>
          <p:cNvPr id="7" name="文本框 6"/>
          <p:cNvSpPr txBox="1"/>
          <p:nvPr/>
        </p:nvSpPr>
        <p:spPr>
          <a:xfrm>
            <a:off x="1068070" y="5346065"/>
            <a:ext cx="10440670" cy="506730"/>
          </a:xfrm>
          <a:prstGeom prst="rect">
            <a:avLst/>
          </a:prstGeom>
          <a:noFill/>
        </p:spPr>
        <p:txBody>
          <a:bodyPr wrap="square" rtlCol="0" anchor="t">
            <a:spAutoFit/>
          </a:bodyPr>
          <a:p>
            <a:pPr lvl="0" algn="l">
              <a:lnSpc>
                <a:spcPct val="150000"/>
              </a:lnSpc>
              <a:buClrTx/>
              <a:buSzTx/>
              <a:buFontTx/>
            </a:pPr>
            <a:r>
              <a:rPr lang="zh-CN" altLang="en-US">
                <a:sym typeface="+mn-ea"/>
              </a:rPr>
              <a:t>4.0.6 施工现场应设置排水沟及沉淀池，施工污水应经沉淀处理后，方可排入市政污水管网。</a:t>
            </a:r>
            <a:endParaRPr lang="zh-CN" altLang="en-US">
              <a:sym typeface="+mn-ea"/>
            </a:endParaRPr>
          </a:p>
        </p:txBody>
      </p:sp>
      <p:sp>
        <p:nvSpPr>
          <p:cNvPr id="8" name="文本框 7"/>
          <p:cNvSpPr txBox="1"/>
          <p:nvPr/>
        </p:nvSpPr>
        <p:spPr>
          <a:xfrm>
            <a:off x="1068070" y="3236595"/>
            <a:ext cx="10440670" cy="841375"/>
          </a:xfrm>
          <a:prstGeom prst="rect">
            <a:avLst/>
          </a:prstGeom>
          <a:noFill/>
        </p:spPr>
        <p:txBody>
          <a:bodyPr wrap="square" rtlCol="0" anchor="t">
            <a:noAutofit/>
          </a:bodyPr>
          <a:p>
            <a:pPr lvl="0" algn="l">
              <a:lnSpc>
                <a:spcPct val="150000"/>
              </a:lnSpc>
              <a:buClrTx/>
              <a:buSzTx/>
              <a:buFontTx/>
            </a:pPr>
            <a:r>
              <a:rPr lang="zh-CN" altLang="en-US">
                <a:sym typeface="+mn-ea"/>
              </a:rPr>
              <a:t>4.0.3 </a:t>
            </a:r>
            <a:r>
              <a:rPr lang="zh-CN" altLang="en-US">
                <a:solidFill>
                  <a:srgbClr val="FF0000"/>
                </a:solidFill>
                <a:sym typeface="+mn-ea"/>
              </a:rPr>
              <a:t>建筑垃圾应分类存放、按时处置</a:t>
            </a:r>
            <a:r>
              <a:rPr lang="zh-CN" altLang="en-US">
                <a:sym typeface="+mn-ea"/>
              </a:rPr>
              <a:t>。收集、储存、运输或装卸建筑垃圾时应采取封闭措施或其他防护措施。</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环境管理</a:t>
            </a:r>
            <a:endParaRPr lang="zh-CN" altLang="en-US"/>
          </a:p>
        </p:txBody>
      </p:sp>
      <p:sp>
        <p:nvSpPr>
          <p:cNvPr id="3" name="文本框 2"/>
          <p:cNvSpPr txBox="1"/>
          <p:nvPr/>
        </p:nvSpPr>
        <p:spPr>
          <a:xfrm>
            <a:off x="1029970" y="957580"/>
            <a:ext cx="10588625" cy="506730"/>
          </a:xfrm>
          <a:prstGeom prst="rect">
            <a:avLst/>
          </a:prstGeom>
          <a:noFill/>
        </p:spPr>
        <p:txBody>
          <a:bodyPr wrap="square" rtlCol="0" anchor="t">
            <a:spAutoFit/>
          </a:bodyPr>
          <a:p>
            <a:pPr lvl="0" algn="l">
              <a:lnSpc>
                <a:spcPct val="150000"/>
              </a:lnSpc>
              <a:buClrTx/>
              <a:buSzTx/>
              <a:buFontTx/>
            </a:pPr>
            <a:r>
              <a:rPr lang="zh-CN" altLang="en-US">
                <a:sym typeface="+mn-ea"/>
              </a:rPr>
              <a:t>4.0.7 严禁将危险废物纳入建筑垃圾回填点、建筑垃圾填埋场，或送入建筑垃圾资源化处理厂处理。</a:t>
            </a:r>
            <a:endParaRPr lang="zh-CN" altLang="en-US">
              <a:sym typeface="+mn-ea"/>
            </a:endParaRPr>
          </a:p>
        </p:txBody>
      </p:sp>
      <p:sp>
        <p:nvSpPr>
          <p:cNvPr id="4" name="文本框 3"/>
          <p:cNvSpPr txBox="1"/>
          <p:nvPr/>
        </p:nvSpPr>
        <p:spPr>
          <a:xfrm>
            <a:off x="1068070" y="1800860"/>
            <a:ext cx="9921240" cy="922020"/>
          </a:xfrm>
          <a:prstGeom prst="rect">
            <a:avLst/>
          </a:prstGeom>
          <a:noFill/>
        </p:spPr>
        <p:txBody>
          <a:bodyPr wrap="square" rtlCol="0" anchor="t">
            <a:spAutoFit/>
          </a:bodyPr>
          <a:p>
            <a:pPr lvl="0" algn="l">
              <a:lnSpc>
                <a:spcPct val="150000"/>
              </a:lnSpc>
              <a:buClrTx/>
              <a:buSzTx/>
              <a:buFontTx/>
            </a:pPr>
            <a:r>
              <a:rPr lang="zh-CN" altLang="en-US">
                <a:sym typeface="+mn-ea"/>
              </a:rPr>
              <a:t>4.0.8 </a:t>
            </a:r>
            <a:r>
              <a:rPr lang="zh-CN" altLang="en-US">
                <a:solidFill>
                  <a:srgbClr val="FF0000"/>
                </a:solidFill>
                <a:sym typeface="+mn-ea"/>
              </a:rPr>
              <a:t>施工现场应编制噪声污染防治工作方案并积极落实</a:t>
            </a:r>
            <a:r>
              <a:rPr lang="zh-CN" altLang="en-US">
                <a:sym typeface="+mn-ea"/>
              </a:rPr>
              <a:t>，并应采用有效的隔声降噪设备、设施或施工工艺等，减少噪声排放，降低噪声影响。</a:t>
            </a:r>
            <a:endParaRPr lang="zh-CN" altLang="en-US">
              <a:sym typeface="+mn-ea"/>
            </a:endParaRPr>
          </a:p>
        </p:txBody>
      </p:sp>
      <p:sp>
        <p:nvSpPr>
          <p:cNvPr id="5" name="文本框 4"/>
          <p:cNvSpPr txBox="1"/>
          <p:nvPr/>
        </p:nvSpPr>
        <p:spPr>
          <a:xfrm>
            <a:off x="1049020" y="2966085"/>
            <a:ext cx="7211060" cy="506730"/>
          </a:xfrm>
          <a:prstGeom prst="rect">
            <a:avLst/>
          </a:prstGeom>
          <a:noFill/>
        </p:spPr>
        <p:txBody>
          <a:bodyPr wrap="square" rtlCol="0" anchor="t">
            <a:spAutoFit/>
          </a:bodyPr>
          <a:p>
            <a:pPr lvl="0" algn="l">
              <a:lnSpc>
                <a:spcPct val="150000"/>
              </a:lnSpc>
              <a:buClrTx/>
              <a:buSzTx/>
              <a:buFontTx/>
            </a:pPr>
            <a:r>
              <a:rPr lang="zh-CN" altLang="en-US">
                <a:sym typeface="+mn-ea"/>
              </a:rPr>
              <a:t>4.0.9 施工现场应在安全位置</a:t>
            </a:r>
            <a:r>
              <a:rPr lang="zh-CN" altLang="en-US">
                <a:solidFill>
                  <a:srgbClr val="FF0000"/>
                </a:solidFill>
                <a:sym typeface="+mn-ea"/>
              </a:rPr>
              <a:t>设置临时休息点。施工区域禁止吸烟</a:t>
            </a:r>
            <a:r>
              <a:rPr lang="zh-CN" altLang="en-US">
                <a:sym typeface="+mn-ea"/>
              </a:rPr>
              <a:t>。</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卫生管理</a:t>
            </a:r>
            <a:endParaRPr lang="zh-CN" altLang="en-US"/>
          </a:p>
        </p:txBody>
      </p:sp>
      <p:sp>
        <p:nvSpPr>
          <p:cNvPr id="3" name="文本框 2"/>
          <p:cNvSpPr txBox="1"/>
          <p:nvPr/>
        </p:nvSpPr>
        <p:spPr>
          <a:xfrm>
            <a:off x="1122045" y="944245"/>
            <a:ext cx="10358755" cy="506730"/>
          </a:xfrm>
          <a:prstGeom prst="rect">
            <a:avLst/>
          </a:prstGeom>
          <a:noFill/>
        </p:spPr>
        <p:txBody>
          <a:bodyPr wrap="square" rtlCol="0" anchor="t">
            <a:spAutoFit/>
          </a:bodyPr>
          <a:p>
            <a:pPr lvl="0" algn="l">
              <a:lnSpc>
                <a:spcPct val="150000"/>
              </a:lnSpc>
              <a:buClrTx/>
              <a:buSzTx/>
              <a:buFontTx/>
            </a:pPr>
            <a:r>
              <a:rPr lang="zh-CN" altLang="en-US">
                <a:sym typeface="+mn-ea"/>
              </a:rPr>
              <a:t>5.0.1 施工现场应根据工人数量合理设置临时饮水点。施工现场生活饮用水应符合卫生标准。</a:t>
            </a:r>
            <a:endParaRPr lang="zh-CN" altLang="en-US">
              <a:sym typeface="+mn-ea"/>
            </a:endParaRPr>
          </a:p>
        </p:txBody>
      </p:sp>
      <p:sp>
        <p:nvSpPr>
          <p:cNvPr id="4" name="文本框 3"/>
          <p:cNvSpPr txBox="1"/>
          <p:nvPr/>
        </p:nvSpPr>
        <p:spPr>
          <a:xfrm>
            <a:off x="1122045" y="1405255"/>
            <a:ext cx="7821930" cy="506730"/>
          </a:xfrm>
          <a:prstGeom prst="rect">
            <a:avLst/>
          </a:prstGeom>
          <a:noFill/>
        </p:spPr>
        <p:txBody>
          <a:bodyPr wrap="square" rtlCol="0" anchor="t">
            <a:spAutoFit/>
          </a:bodyPr>
          <a:p>
            <a:pPr lvl="0" algn="l">
              <a:lnSpc>
                <a:spcPct val="150000"/>
              </a:lnSpc>
              <a:buClrTx/>
              <a:buSzTx/>
              <a:buFontTx/>
            </a:pPr>
            <a:r>
              <a:rPr lang="zh-CN" altLang="en-US">
                <a:sym typeface="+mn-ea"/>
              </a:rPr>
              <a:t>5.0.2 饮用水系统与非饮用水系统之间不得存在直接或间接连接。</a:t>
            </a:r>
            <a:endParaRPr lang="zh-CN" altLang="en-US">
              <a:sym typeface="+mn-ea"/>
            </a:endParaRPr>
          </a:p>
        </p:txBody>
      </p:sp>
      <p:sp>
        <p:nvSpPr>
          <p:cNvPr id="5" name="文本框 4"/>
          <p:cNvSpPr txBox="1"/>
          <p:nvPr/>
        </p:nvSpPr>
        <p:spPr>
          <a:xfrm>
            <a:off x="1122045" y="1823720"/>
            <a:ext cx="9221470" cy="922020"/>
          </a:xfrm>
          <a:prstGeom prst="rect">
            <a:avLst/>
          </a:prstGeom>
          <a:noFill/>
        </p:spPr>
        <p:txBody>
          <a:bodyPr wrap="square" rtlCol="0" anchor="t">
            <a:spAutoFit/>
          </a:bodyPr>
          <a:p>
            <a:pPr lvl="0" algn="l">
              <a:lnSpc>
                <a:spcPct val="150000"/>
              </a:lnSpc>
              <a:buClrTx/>
              <a:buSzTx/>
              <a:buFontTx/>
            </a:pPr>
            <a:r>
              <a:rPr lang="zh-CN" altLang="en-US">
                <a:sym typeface="+mn-ea"/>
              </a:rPr>
              <a:t>5.0.3 施工现场食堂应设置独立的制作间、储藏间，配备必要的排风和冷藏设施；应制定食品留样制度并严格执行。</a:t>
            </a:r>
            <a:endParaRPr lang="zh-CN" altLang="en-US">
              <a:sym typeface="+mn-ea"/>
            </a:endParaRPr>
          </a:p>
        </p:txBody>
      </p:sp>
      <p:sp>
        <p:nvSpPr>
          <p:cNvPr id="6" name="文本框 5"/>
          <p:cNvSpPr txBox="1"/>
          <p:nvPr/>
        </p:nvSpPr>
        <p:spPr>
          <a:xfrm>
            <a:off x="1122045" y="2667635"/>
            <a:ext cx="8595995" cy="506730"/>
          </a:xfrm>
          <a:prstGeom prst="rect">
            <a:avLst/>
          </a:prstGeom>
          <a:noFill/>
        </p:spPr>
        <p:txBody>
          <a:bodyPr wrap="square" rtlCol="0" anchor="t">
            <a:spAutoFit/>
          </a:bodyPr>
          <a:p>
            <a:pPr lvl="0" algn="l">
              <a:lnSpc>
                <a:spcPct val="150000"/>
              </a:lnSpc>
              <a:buClrTx/>
              <a:buSzTx/>
              <a:buFontTx/>
            </a:pPr>
            <a:r>
              <a:rPr lang="zh-CN" altLang="en-US">
                <a:sym typeface="+mn-ea"/>
              </a:rPr>
              <a:t>5.0.4 食堂应有餐饮服务许可证和卫生许可证，炊事人员应持有身体健康证。</a:t>
            </a:r>
            <a:endParaRPr lang="zh-CN" altLang="en-US">
              <a:sym typeface="+mn-ea"/>
            </a:endParaRPr>
          </a:p>
        </p:txBody>
      </p:sp>
      <p:sp>
        <p:nvSpPr>
          <p:cNvPr id="7" name="文本框 6"/>
          <p:cNvSpPr txBox="1"/>
          <p:nvPr/>
        </p:nvSpPr>
        <p:spPr>
          <a:xfrm>
            <a:off x="1122045" y="3058160"/>
            <a:ext cx="9220835" cy="922020"/>
          </a:xfrm>
          <a:prstGeom prst="rect">
            <a:avLst/>
          </a:prstGeom>
          <a:noFill/>
        </p:spPr>
        <p:txBody>
          <a:bodyPr wrap="square" rtlCol="0" anchor="t">
            <a:spAutoFit/>
          </a:bodyPr>
          <a:p>
            <a:pPr lvl="0" algn="l">
              <a:lnSpc>
                <a:spcPct val="150000"/>
              </a:lnSpc>
              <a:buClrTx/>
              <a:buSzTx/>
              <a:buFontTx/>
            </a:pPr>
            <a:r>
              <a:rPr lang="zh-CN" altLang="en-US">
                <a:sym typeface="+mn-ea"/>
              </a:rPr>
              <a:t>5.0.5 施工现场应选择满足安全卫生标准的食品，且食品加工、准备、处理、清洗和储存过程应无污染、无毒害。</a:t>
            </a:r>
            <a:endParaRPr lang="zh-CN" altLang="en-US">
              <a:sym typeface="+mn-ea"/>
            </a:endParaRPr>
          </a:p>
        </p:txBody>
      </p:sp>
      <p:pic>
        <p:nvPicPr>
          <p:cNvPr id="8" name="图片 7"/>
          <p:cNvPicPr>
            <a:picLocks noChangeAspect="1"/>
          </p:cNvPicPr>
          <p:nvPr/>
        </p:nvPicPr>
        <p:blipFill>
          <a:blip r:embed="rId1"/>
          <a:stretch>
            <a:fillRect/>
          </a:stretch>
        </p:blipFill>
        <p:spPr>
          <a:xfrm>
            <a:off x="1216660" y="3980180"/>
            <a:ext cx="3524250" cy="2541905"/>
          </a:xfrm>
          <a:prstGeom prst="rect">
            <a:avLst/>
          </a:prstGeom>
        </p:spPr>
      </p:pic>
      <p:pic>
        <p:nvPicPr>
          <p:cNvPr id="9" name="图片 8"/>
          <p:cNvPicPr>
            <a:picLocks noChangeAspect="1"/>
          </p:cNvPicPr>
          <p:nvPr/>
        </p:nvPicPr>
        <p:blipFill>
          <a:blip r:embed="rId2"/>
          <a:srcRect l="11346" r="15237"/>
          <a:stretch>
            <a:fillRect/>
          </a:stretch>
        </p:blipFill>
        <p:spPr>
          <a:xfrm>
            <a:off x="5233035" y="3980180"/>
            <a:ext cx="4947285" cy="25425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卫生管理</a:t>
            </a:r>
            <a:endParaRPr lang="zh-CN" altLang="en-US"/>
          </a:p>
        </p:txBody>
      </p:sp>
      <p:sp>
        <p:nvSpPr>
          <p:cNvPr id="5" name="文本框 4"/>
          <p:cNvSpPr txBox="1"/>
          <p:nvPr/>
        </p:nvSpPr>
        <p:spPr>
          <a:xfrm>
            <a:off x="1068070" y="1000760"/>
            <a:ext cx="8437245" cy="922020"/>
          </a:xfrm>
          <a:prstGeom prst="rect">
            <a:avLst/>
          </a:prstGeom>
          <a:noFill/>
        </p:spPr>
        <p:txBody>
          <a:bodyPr wrap="square" rtlCol="0" anchor="t">
            <a:spAutoFit/>
          </a:bodyPr>
          <a:p>
            <a:pPr lvl="0" algn="l">
              <a:lnSpc>
                <a:spcPct val="150000"/>
              </a:lnSpc>
              <a:buClrTx/>
              <a:buSzTx/>
              <a:buFontTx/>
            </a:pPr>
            <a:r>
              <a:rPr lang="zh-CN" altLang="en-US">
                <a:sym typeface="+mn-ea"/>
              </a:rPr>
              <a:t>5.0.6 施工现场应根据施工人员数量设置厕所，厕所应定期清扫、消毒，厕所粪便严禁直接排人雨水管网、河道或水沟内。</a:t>
            </a:r>
            <a:endParaRPr lang="zh-CN" altLang="en-US">
              <a:sym typeface="+mn-ea"/>
            </a:endParaRPr>
          </a:p>
        </p:txBody>
      </p:sp>
      <p:sp>
        <p:nvSpPr>
          <p:cNvPr id="6" name="文本框 5"/>
          <p:cNvSpPr txBox="1"/>
          <p:nvPr/>
        </p:nvSpPr>
        <p:spPr>
          <a:xfrm>
            <a:off x="1068070" y="1864995"/>
            <a:ext cx="7275195" cy="506730"/>
          </a:xfrm>
          <a:prstGeom prst="rect">
            <a:avLst/>
          </a:prstGeom>
          <a:noFill/>
        </p:spPr>
        <p:txBody>
          <a:bodyPr wrap="square" rtlCol="0" anchor="t">
            <a:spAutoFit/>
          </a:bodyPr>
          <a:p>
            <a:pPr lvl="0" algn="l">
              <a:lnSpc>
                <a:spcPct val="150000"/>
              </a:lnSpc>
              <a:buClrTx/>
              <a:buSzTx/>
              <a:buFontTx/>
            </a:pPr>
            <a:r>
              <a:rPr lang="zh-CN" altLang="en-US">
                <a:sym typeface="+mn-ea"/>
              </a:rPr>
              <a:t>5.0.7 施工现场和生活区应设置保障施工人员个人卫生需要的设施。</a:t>
            </a:r>
            <a:endParaRPr lang="zh-CN" altLang="en-US">
              <a:sym typeface="+mn-ea"/>
            </a:endParaRPr>
          </a:p>
        </p:txBody>
      </p:sp>
      <p:sp>
        <p:nvSpPr>
          <p:cNvPr id="9" name="文本框 8"/>
          <p:cNvSpPr txBox="1"/>
          <p:nvPr/>
        </p:nvSpPr>
        <p:spPr>
          <a:xfrm>
            <a:off x="1068070" y="2282825"/>
            <a:ext cx="8529320" cy="922020"/>
          </a:xfrm>
          <a:prstGeom prst="rect">
            <a:avLst/>
          </a:prstGeom>
          <a:noFill/>
        </p:spPr>
        <p:txBody>
          <a:bodyPr wrap="square" rtlCol="0" anchor="t">
            <a:spAutoFit/>
          </a:bodyPr>
          <a:p>
            <a:pPr lvl="0" algn="l">
              <a:lnSpc>
                <a:spcPct val="150000"/>
              </a:lnSpc>
              <a:buClrTx/>
              <a:buSzTx/>
              <a:buFontTx/>
            </a:pPr>
            <a:r>
              <a:rPr lang="zh-CN" altLang="en-US">
                <a:sym typeface="+mn-ea"/>
              </a:rPr>
              <a:t>5.0.8 施工现场生活区宿舍、休息室应根据人数合理确定使用面积、布置空间格局，且应设置足够的通风、采光、照明设施。</a:t>
            </a:r>
            <a:endParaRPr lang="zh-CN" altLang="en-US">
              <a:sym typeface="+mn-ea"/>
            </a:endParaRPr>
          </a:p>
        </p:txBody>
      </p:sp>
      <p:sp>
        <p:nvSpPr>
          <p:cNvPr id="10" name="文本框 9"/>
          <p:cNvSpPr txBox="1"/>
          <p:nvPr/>
        </p:nvSpPr>
        <p:spPr>
          <a:xfrm>
            <a:off x="1068070" y="3064510"/>
            <a:ext cx="7504430" cy="506730"/>
          </a:xfrm>
          <a:prstGeom prst="rect">
            <a:avLst/>
          </a:prstGeom>
          <a:noFill/>
        </p:spPr>
        <p:txBody>
          <a:bodyPr wrap="square" rtlCol="0" anchor="t">
            <a:spAutoFit/>
          </a:bodyPr>
          <a:p>
            <a:pPr lvl="0" algn="l">
              <a:lnSpc>
                <a:spcPct val="150000"/>
              </a:lnSpc>
              <a:buClrTx/>
              <a:buSzTx/>
              <a:buFontTx/>
            </a:pPr>
            <a:r>
              <a:rPr lang="zh-CN" altLang="en-US">
                <a:sym typeface="+mn-ea"/>
              </a:rPr>
              <a:t>5.0.9 办公区和生活区应采取灭鼠、灭蚊蝇、灭蟑螂及灭其他害虫的措施。</a:t>
            </a:r>
            <a:endParaRPr lang="zh-CN" altLang="en-US">
              <a:sym typeface="+mn-ea"/>
            </a:endParaRPr>
          </a:p>
        </p:txBody>
      </p:sp>
      <p:pic>
        <p:nvPicPr>
          <p:cNvPr id="11" name="图片 10" descr="c046-hcscwxa1470622"/>
          <p:cNvPicPr>
            <a:picLocks noChangeAspect="1"/>
          </p:cNvPicPr>
          <p:nvPr/>
        </p:nvPicPr>
        <p:blipFill>
          <a:blip r:embed="rId1"/>
          <a:stretch>
            <a:fillRect/>
          </a:stretch>
        </p:blipFill>
        <p:spPr>
          <a:xfrm>
            <a:off x="1068070" y="3618230"/>
            <a:ext cx="4332605" cy="2884170"/>
          </a:xfrm>
          <a:prstGeom prst="rect">
            <a:avLst/>
          </a:prstGeom>
        </p:spPr>
      </p:pic>
      <p:grpSp>
        <p:nvGrpSpPr>
          <p:cNvPr id="12" name="组合 11"/>
          <p:cNvGrpSpPr/>
          <p:nvPr/>
        </p:nvGrpSpPr>
        <p:grpSpPr>
          <a:xfrm>
            <a:off x="5745480" y="3855720"/>
            <a:ext cx="4808855" cy="1969135"/>
            <a:chOff x="9036" y="5124"/>
            <a:chExt cx="7573" cy="3101"/>
          </a:xfrm>
        </p:grpSpPr>
        <p:sp>
          <p:nvSpPr>
            <p:cNvPr id="13" name="矩形 12"/>
            <p:cNvSpPr/>
            <p:nvPr/>
          </p:nvSpPr>
          <p:spPr>
            <a:xfrm>
              <a:off x="9419" y="5437"/>
              <a:ext cx="7190" cy="2788"/>
            </a:xfrm>
            <a:prstGeom prst="rect">
              <a:avLst/>
            </a:prstGeom>
            <a:noFill/>
            <a:ln>
              <a:solidFill>
                <a:schemeClr val="accent4">
                  <a:lumMod val="75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nvSpPr>
          <p:spPr>
            <a:xfrm>
              <a:off x="9457" y="5819"/>
              <a:ext cx="6893" cy="2179"/>
            </a:xfrm>
            <a:prstGeom prst="rect">
              <a:avLst/>
            </a:prstGeom>
            <a:noFill/>
          </p:spPr>
          <p:txBody>
            <a:bodyPr wrap="square" rtlCol="0" anchor="t">
              <a:spAutoFit/>
            </a:bodyPr>
            <a:p>
              <a:pPr>
                <a:lnSpc>
                  <a:spcPct val="150000"/>
                </a:lnSpc>
              </a:pPr>
              <a:r>
                <a:rPr lang="zh-CN" altLang="en-US" sz="1400">
                  <a:latin typeface="宋体" panose="02010600030101010101" pitchFamily="2" charset="-122"/>
                  <a:ea typeface="宋体" panose="02010600030101010101" pitchFamily="2" charset="-122"/>
                  <a:cs typeface="宋体" panose="02010600030101010101" pitchFamily="2" charset="-122"/>
                </a:rPr>
                <a:t>宿舍内应保证必要的生活空间，室内净高不得小于2.5m，通道宽度不得小于0.9m，住宿人员人均面积不得小于2.5m，每间宿舍居住人员不得超过 16人。宿舍应有专人负责管理，床头宜设置姓名卡。</a:t>
              </a:r>
              <a:endParaRPr lang="zh-CN" altLang="en-US" sz="1400">
                <a:latin typeface="宋体" panose="02010600030101010101" pitchFamily="2" charset="-122"/>
                <a:ea typeface="宋体" panose="02010600030101010101" pitchFamily="2" charset="-122"/>
                <a:cs typeface="宋体" panose="02010600030101010101" pitchFamily="2" charset="-122"/>
              </a:endParaRPr>
            </a:p>
          </p:txBody>
        </p:sp>
        <p:sp>
          <p:nvSpPr>
            <p:cNvPr id="15" name="圆角矩形 14"/>
            <p:cNvSpPr/>
            <p:nvPr/>
          </p:nvSpPr>
          <p:spPr>
            <a:xfrm>
              <a:off x="9036" y="5124"/>
              <a:ext cx="2334" cy="569"/>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p>
              <a:pPr algn="ctr"/>
              <a:r>
                <a:rPr lang="en-US" altLang="zh-CN" sz="1600"/>
                <a:t>JGJ146-2013</a:t>
              </a:r>
              <a:endParaRPr lang="en-US" altLang="zh-CN" sz="1600"/>
            </a:p>
          </p:txBody>
        </p:sp>
      </p:gr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卫生管理</a:t>
            </a:r>
            <a:endParaRPr lang="zh-CN" altLang="en-US"/>
          </a:p>
        </p:txBody>
      </p:sp>
      <p:sp>
        <p:nvSpPr>
          <p:cNvPr id="5" name="文本框 4"/>
          <p:cNvSpPr txBox="1"/>
          <p:nvPr/>
        </p:nvSpPr>
        <p:spPr>
          <a:xfrm>
            <a:off x="1120140" y="978535"/>
            <a:ext cx="9547860" cy="922020"/>
          </a:xfrm>
          <a:prstGeom prst="rect">
            <a:avLst/>
          </a:prstGeom>
          <a:noFill/>
        </p:spPr>
        <p:txBody>
          <a:bodyPr wrap="square" rtlCol="0" anchor="t">
            <a:spAutoFit/>
          </a:bodyPr>
          <a:p>
            <a:pPr lvl="0" algn="l">
              <a:lnSpc>
                <a:spcPct val="150000"/>
              </a:lnSpc>
              <a:buClrTx/>
              <a:buSzTx/>
              <a:buFontTx/>
            </a:pPr>
            <a:r>
              <a:rPr lang="zh-CN" altLang="en-US">
                <a:sym typeface="+mn-ea"/>
              </a:rPr>
              <a:t>5.0.10 </a:t>
            </a:r>
            <a:r>
              <a:rPr lang="zh-CN" altLang="en-US">
                <a:solidFill>
                  <a:srgbClr val="FF0000"/>
                </a:solidFill>
                <a:sym typeface="+mn-ea"/>
              </a:rPr>
              <a:t>办公区和生活区应定期消毒</a:t>
            </a:r>
            <a:r>
              <a:rPr lang="zh-CN" altLang="en-US">
                <a:sym typeface="+mn-ea"/>
              </a:rPr>
              <a:t>，当遇突发疫情时，应及时上报，并应按卫生防疫部门相关规定进行处理。</a:t>
            </a:r>
            <a:endParaRPr lang="zh-CN" altLang="en-US">
              <a:sym typeface="+mn-ea"/>
            </a:endParaRPr>
          </a:p>
        </p:txBody>
      </p:sp>
      <p:sp>
        <p:nvSpPr>
          <p:cNvPr id="13" name="文本框 12"/>
          <p:cNvSpPr txBox="1"/>
          <p:nvPr/>
        </p:nvSpPr>
        <p:spPr>
          <a:xfrm>
            <a:off x="1120140" y="1849755"/>
            <a:ext cx="10071735" cy="506730"/>
          </a:xfrm>
          <a:prstGeom prst="rect">
            <a:avLst/>
          </a:prstGeom>
          <a:noFill/>
        </p:spPr>
        <p:txBody>
          <a:bodyPr wrap="square" rtlCol="0" anchor="t">
            <a:spAutoFit/>
          </a:bodyPr>
          <a:p>
            <a:pPr>
              <a:lnSpc>
                <a:spcPct val="150000"/>
              </a:lnSpc>
            </a:pPr>
            <a:r>
              <a:rPr lang="zh-CN" altLang="en-US"/>
              <a:t>5.0.11 办公区和生活区应设置封闭的生活垃圾箱，生活垃圾应分类投放，收集的垃圾应及时清运。</a:t>
            </a:r>
            <a:endParaRPr lang="zh-CN" altLang="en-US"/>
          </a:p>
        </p:txBody>
      </p:sp>
      <p:sp>
        <p:nvSpPr>
          <p:cNvPr id="14" name="文本框 13"/>
          <p:cNvSpPr txBox="1"/>
          <p:nvPr/>
        </p:nvSpPr>
        <p:spPr>
          <a:xfrm>
            <a:off x="1120140" y="2290445"/>
            <a:ext cx="9204325" cy="506730"/>
          </a:xfrm>
          <a:prstGeom prst="rect">
            <a:avLst/>
          </a:prstGeom>
          <a:noFill/>
        </p:spPr>
        <p:txBody>
          <a:bodyPr wrap="square" rtlCol="0" anchor="t">
            <a:spAutoFit/>
          </a:bodyPr>
          <a:p>
            <a:pPr>
              <a:lnSpc>
                <a:spcPct val="150000"/>
              </a:lnSpc>
            </a:pPr>
            <a:r>
              <a:rPr lang="zh-CN" altLang="en-US"/>
              <a:t>5.0.12 </a:t>
            </a:r>
            <a:r>
              <a:rPr lang="zh-CN" altLang="en-US">
                <a:solidFill>
                  <a:srgbClr val="FF0000"/>
                </a:solidFill>
              </a:rPr>
              <a:t>施工现场应配备充足有效的医疗和急救用品，且应保障在需要时方便取用</a:t>
            </a:r>
            <a:r>
              <a:rPr lang="zh-CN" altLang="en-US"/>
              <a:t>。</a:t>
            </a:r>
            <a:endParaRPr lang="zh-CN" altLang="en-US"/>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职业健康管理</a:t>
            </a:r>
            <a:endParaRPr lang="zh-CN" altLang="en-US"/>
          </a:p>
        </p:txBody>
      </p:sp>
      <p:sp>
        <p:nvSpPr>
          <p:cNvPr id="3" name="文本框 2"/>
          <p:cNvSpPr txBox="1"/>
          <p:nvPr/>
        </p:nvSpPr>
        <p:spPr>
          <a:xfrm>
            <a:off x="897890" y="855345"/>
            <a:ext cx="10819130" cy="1330325"/>
          </a:xfrm>
          <a:prstGeom prst="rect">
            <a:avLst/>
          </a:prstGeom>
          <a:noFill/>
        </p:spPr>
        <p:txBody>
          <a:bodyPr wrap="square" rtlCol="0" anchor="t">
            <a:noAutofit/>
          </a:bodyPr>
          <a:p>
            <a:pPr lvl="0" algn="l">
              <a:lnSpc>
                <a:spcPct val="150000"/>
              </a:lnSpc>
              <a:buClrTx/>
              <a:buSzTx/>
              <a:buFontTx/>
            </a:pPr>
            <a:r>
              <a:rPr lang="zh-CN" altLang="en-US">
                <a:sym typeface="+mn-ea"/>
              </a:rPr>
              <a:t>6.0.1 应为从事放射性、高毒、高危粉尘等方面工作的作业人员，建立、健全职业卫生档案和健康监护档案，定期提供医疗咨询服务。</a:t>
            </a:r>
            <a:endParaRPr lang="zh-CN" altLang="en-US">
              <a:sym typeface="+mn-ea"/>
            </a:endParaRPr>
          </a:p>
        </p:txBody>
      </p:sp>
      <p:sp>
        <p:nvSpPr>
          <p:cNvPr id="4" name="文本框 3"/>
          <p:cNvSpPr txBox="1"/>
          <p:nvPr/>
        </p:nvSpPr>
        <p:spPr>
          <a:xfrm>
            <a:off x="897890" y="1725295"/>
            <a:ext cx="11063605" cy="1337945"/>
          </a:xfrm>
          <a:prstGeom prst="rect">
            <a:avLst/>
          </a:prstGeom>
          <a:noFill/>
        </p:spPr>
        <p:txBody>
          <a:bodyPr wrap="square" rtlCol="0" anchor="t">
            <a:spAutoFit/>
          </a:bodyPr>
          <a:p>
            <a:pPr lvl="0" algn="l">
              <a:lnSpc>
                <a:spcPct val="150000"/>
              </a:lnSpc>
              <a:buClrTx/>
              <a:buSzTx/>
              <a:buFontTx/>
            </a:pPr>
            <a:r>
              <a:rPr lang="zh-CN" altLang="en-US">
                <a:sym typeface="+mn-ea"/>
              </a:rPr>
              <a:t>6.0.2</a:t>
            </a:r>
            <a:r>
              <a:rPr lang="zh-CN" altLang="en-US" b="1">
                <a:sym typeface="+mn-ea"/>
              </a:rPr>
              <a:t> 架子工、起重吊装工、信号指挥工</a:t>
            </a:r>
            <a:r>
              <a:rPr lang="zh-CN" altLang="en-US">
                <a:sym typeface="+mn-ea"/>
              </a:rPr>
              <a:t>配备劳动防护用品应符合下列规定:</a:t>
            </a:r>
            <a:endParaRPr lang="zh-CN" altLang="en-US">
              <a:sym typeface="+mn-ea"/>
            </a:endParaRPr>
          </a:p>
          <a:p>
            <a:pPr lvl="0" algn="l">
              <a:lnSpc>
                <a:spcPct val="150000"/>
              </a:lnSpc>
              <a:buClrTx/>
              <a:buSzTx/>
              <a:buFontTx/>
            </a:pPr>
            <a:r>
              <a:rPr lang="zh-CN" altLang="en-US">
                <a:sym typeface="+mn-ea"/>
              </a:rPr>
              <a:t>1、架子工、塔式起重机操作人员、起重吊装工应配备灵便紧口的工作服、系带防滑鞋和工作手套；</a:t>
            </a:r>
            <a:endParaRPr lang="zh-CN" altLang="en-US">
              <a:sym typeface="+mn-ea"/>
            </a:endParaRPr>
          </a:p>
          <a:p>
            <a:pPr lvl="0" algn="l">
              <a:lnSpc>
                <a:spcPct val="150000"/>
              </a:lnSpc>
              <a:buClrTx/>
              <a:buSzTx/>
              <a:buFontTx/>
            </a:pPr>
            <a:r>
              <a:rPr lang="zh-CN" altLang="en-US">
                <a:sym typeface="+mn-ea"/>
              </a:rPr>
              <a:t>2、信号指挥工应配备专用标识服装，在强光环境条件作业时，应配备有色防护眼镜。</a:t>
            </a:r>
            <a:endParaRPr lang="zh-CN" altLang="en-US">
              <a:sym typeface="+mn-ea"/>
            </a:endParaRPr>
          </a:p>
        </p:txBody>
      </p:sp>
      <p:sp>
        <p:nvSpPr>
          <p:cNvPr id="5" name="文本框 4"/>
          <p:cNvSpPr txBox="1"/>
          <p:nvPr/>
        </p:nvSpPr>
        <p:spPr>
          <a:xfrm>
            <a:off x="897890" y="2980055"/>
            <a:ext cx="10770235" cy="1764665"/>
          </a:xfrm>
          <a:prstGeom prst="rect">
            <a:avLst/>
          </a:prstGeom>
          <a:noFill/>
        </p:spPr>
        <p:txBody>
          <a:bodyPr wrap="square" rtlCol="0" anchor="t">
            <a:noAutofit/>
          </a:bodyPr>
          <a:p>
            <a:pPr lvl="0" algn="l">
              <a:lnSpc>
                <a:spcPct val="150000"/>
              </a:lnSpc>
              <a:buClrTx/>
              <a:buSzTx/>
              <a:buFontTx/>
            </a:pPr>
            <a:r>
              <a:rPr lang="zh-CN" altLang="en-US">
                <a:sym typeface="+mn-ea"/>
              </a:rPr>
              <a:t>6.0.3 </a:t>
            </a:r>
            <a:r>
              <a:rPr lang="zh-CN" altLang="en-US" b="1">
                <a:sym typeface="+mn-ea"/>
              </a:rPr>
              <a:t>电工</a:t>
            </a:r>
            <a:r>
              <a:rPr lang="zh-CN" altLang="en-US">
                <a:sym typeface="+mn-ea"/>
              </a:rPr>
              <a:t>配备劳动防护用品应符合下列规定:</a:t>
            </a:r>
            <a:endParaRPr lang="zh-CN" altLang="en-US">
              <a:sym typeface="+mn-ea"/>
            </a:endParaRPr>
          </a:p>
          <a:p>
            <a:pPr lvl="0" algn="l">
              <a:lnSpc>
                <a:spcPct val="150000"/>
              </a:lnSpc>
              <a:buClrTx/>
              <a:buSzTx/>
              <a:buFontTx/>
            </a:pPr>
            <a:r>
              <a:rPr lang="zh-CN" altLang="en-US">
                <a:sym typeface="+mn-ea"/>
              </a:rPr>
              <a:t>1、维修电工应配备绝缘鞋、绝缘手套和灵便紧口的工作服；</a:t>
            </a:r>
            <a:endParaRPr lang="zh-CN" altLang="en-US">
              <a:sym typeface="+mn-ea"/>
            </a:endParaRPr>
          </a:p>
          <a:p>
            <a:pPr lvl="0" algn="l">
              <a:lnSpc>
                <a:spcPct val="150000"/>
              </a:lnSpc>
              <a:buClrTx/>
              <a:buSzTx/>
              <a:buFontTx/>
            </a:pPr>
            <a:r>
              <a:rPr lang="zh-CN" altLang="en-US">
                <a:sym typeface="+mn-ea"/>
              </a:rPr>
              <a:t>2、安装电工应配备手套和防护眼镜；</a:t>
            </a:r>
            <a:endParaRPr lang="zh-CN" altLang="en-US">
              <a:sym typeface="+mn-ea"/>
            </a:endParaRPr>
          </a:p>
          <a:p>
            <a:pPr lvl="0" algn="l">
              <a:lnSpc>
                <a:spcPct val="150000"/>
              </a:lnSpc>
              <a:buClrTx/>
              <a:buSzTx/>
              <a:buFontTx/>
            </a:pPr>
            <a:r>
              <a:rPr lang="zh-CN" altLang="en-US">
                <a:sym typeface="+mn-ea"/>
              </a:rPr>
              <a:t>3、高压电气作业时，应配备相应等级的绝缘鞋、绝缘手套和有色防护眼镜。</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职业健康管理</a:t>
            </a:r>
            <a:endParaRPr lang="zh-CN" altLang="en-US"/>
          </a:p>
        </p:txBody>
      </p:sp>
      <p:sp>
        <p:nvSpPr>
          <p:cNvPr id="4" name="文本框 3"/>
          <p:cNvSpPr txBox="1"/>
          <p:nvPr/>
        </p:nvSpPr>
        <p:spPr>
          <a:xfrm>
            <a:off x="750570" y="760095"/>
            <a:ext cx="10690860" cy="3415030"/>
          </a:xfrm>
          <a:prstGeom prst="rect">
            <a:avLst/>
          </a:prstGeom>
          <a:noFill/>
        </p:spPr>
        <p:txBody>
          <a:bodyPr wrap="square" rtlCol="0" anchor="t">
            <a:spAutoFit/>
          </a:bodyPr>
          <a:p>
            <a:pPr lvl="0" algn="l">
              <a:lnSpc>
                <a:spcPct val="150000"/>
              </a:lnSpc>
              <a:buClrTx/>
              <a:buSzTx/>
              <a:buFontTx/>
            </a:pPr>
            <a:r>
              <a:rPr lang="zh-CN" altLang="en-US">
                <a:sym typeface="+mn-ea"/>
              </a:rPr>
              <a:t>6.0.4 </a:t>
            </a:r>
            <a:r>
              <a:rPr lang="zh-CN" altLang="en-US" b="1">
                <a:sym typeface="+mn-ea"/>
              </a:rPr>
              <a:t>电焊工、气割工</a:t>
            </a:r>
            <a:r>
              <a:rPr lang="zh-CN" altLang="en-US">
                <a:sym typeface="+mn-ea"/>
              </a:rPr>
              <a:t>配备劳动防护用品应符合下列规定:</a:t>
            </a:r>
            <a:endParaRPr lang="zh-CN" altLang="en-US">
              <a:sym typeface="+mn-ea"/>
            </a:endParaRPr>
          </a:p>
          <a:p>
            <a:pPr lvl="0" algn="l">
              <a:lnSpc>
                <a:spcPct val="150000"/>
              </a:lnSpc>
              <a:buClrTx/>
              <a:buSzTx/>
              <a:buFontTx/>
            </a:pPr>
            <a:r>
              <a:rPr lang="zh-CN" altLang="en-US">
                <a:sym typeface="+mn-ea"/>
              </a:rPr>
              <a:t>1、电焊工、气割工应配备</a:t>
            </a:r>
            <a:r>
              <a:rPr lang="zh-CN" altLang="en-US">
                <a:solidFill>
                  <a:srgbClr val="FF0000"/>
                </a:solidFill>
                <a:sym typeface="+mn-ea"/>
              </a:rPr>
              <a:t>阻燃防护服、绝缘鞋、鞋盖、电焊手套和焊接防护面罩</a:t>
            </a:r>
            <a:r>
              <a:rPr lang="zh-CN" altLang="en-US">
                <a:sym typeface="+mn-ea"/>
              </a:rPr>
              <a:t>；高处作业时，应配备</a:t>
            </a:r>
            <a:r>
              <a:rPr lang="zh-CN" altLang="en-US">
                <a:solidFill>
                  <a:srgbClr val="FF0000"/>
                </a:solidFill>
                <a:sym typeface="+mn-ea"/>
              </a:rPr>
              <a:t>安全帽与面罩连接式焊接防护面罩和阻燃安全带</a:t>
            </a:r>
            <a:r>
              <a:rPr lang="zh-CN" altLang="en-US">
                <a:sym typeface="+mn-ea"/>
              </a:rPr>
              <a:t>；</a:t>
            </a:r>
            <a:endParaRPr lang="zh-CN" altLang="en-US">
              <a:sym typeface="+mn-ea"/>
            </a:endParaRPr>
          </a:p>
          <a:p>
            <a:pPr lvl="0" algn="l">
              <a:lnSpc>
                <a:spcPct val="150000"/>
              </a:lnSpc>
              <a:buClrTx/>
              <a:buSzTx/>
              <a:buFontTx/>
            </a:pPr>
            <a:r>
              <a:rPr lang="zh-CN" altLang="en-US">
                <a:sym typeface="+mn-ea"/>
              </a:rPr>
              <a:t>2、进行清除焊渣作业时，应配备防护眼镜；</a:t>
            </a:r>
            <a:endParaRPr lang="zh-CN" altLang="en-US">
              <a:sym typeface="+mn-ea"/>
            </a:endParaRPr>
          </a:p>
          <a:p>
            <a:pPr lvl="0" algn="l">
              <a:lnSpc>
                <a:spcPct val="150000"/>
              </a:lnSpc>
              <a:buClrTx/>
              <a:buSzTx/>
              <a:buFontTx/>
            </a:pPr>
            <a:r>
              <a:rPr lang="zh-CN" altLang="en-US">
                <a:sym typeface="+mn-ea"/>
              </a:rPr>
              <a:t>3、进行磨削钨极作业时，应配备手套、防尘口罩和防护眼镜；</a:t>
            </a:r>
            <a:endParaRPr lang="zh-CN" altLang="en-US">
              <a:sym typeface="+mn-ea"/>
            </a:endParaRPr>
          </a:p>
          <a:p>
            <a:pPr lvl="0" algn="l">
              <a:lnSpc>
                <a:spcPct val="150000"/>
              </a:lnSpc>
              <a:buClrTx/>
              <a:buSzTx/>
              <a:buFontTx/>
            </a:pPr>
            <a:r>
              <a:rPr lang="zh-CN" altLang="en-US">
                <a:sym typeface="+mn-ea"/>
              </a:rPr>
              <a:t>4、进行酸碱等腐蚀性作业时，应配备防腐蚀性工作服、耐酸碱胶鞋、耐酸碱手套、</a:t>
            </a:r>
            <a:endParaRPr lang="zh-CN" altLang="en-US">
              <a:sym typeface="+mn-ea"/>
            </a:endParaRPr>
          </a:p>
          <a:p>
            <a:pPr lvl="0" algn="l">
              <a:lnSpc>
                <a:spcPct val="150000"/>
              </a:lnSpc>
              <a:buClrTx/>
              <a:buSzTx/>
              <a:buFontTx/>
            </a:pPr>
            <a:r>
              <a:rPr lang="zh-CN" altLang="en-US">
                <a:sym typeface="+mn-ea"/>
              </a:rPr>
              <a:t>防护口罩和防护眼镜；</a:t>
            </a:r>
            <a:endParaRPr lang="zh-CN" altLang="en-US">
              <a:sym typeface="+mn-ea"/>
            </a:endParaRPr>
          </a:p>
          <a:p>
            <a:pPr lvl="0" algn="l">
              <a:lnSpc>
                <a:spcPct val="150000"/>
              </a:lnSpc>
              <a:buClrTx/>
              <a:buSzTx/>
              <a:buFontTx/>
            </a:pPr>
            <a:r>
              <a:rPr lang="zh-CN" altLang="en-US">
                <a:sym typeface="+mn-ea"/>
              </a:rPr>
              <a:t>5、在密闭环境或通风不良的情况下，应配备送风式防护面罩。</a:t>
            </a:r>
            <a:endParaRPr lang="zh-CN" altLang="en-US">
              <a:sym typeface="+mn-ea"/>
            </a:endParaRPr>
          </a:p>
        </p:txBody>
      </p:sp>
      <p:grpSp>
        <p:nvGrpSpPr>
          <p:cNvPr id="5" name="组合 4"/>
          <p:cNvGrpSpPr/>
          <p:nvPr/>
        </p:nvGrpSpPr>
        <p:grpSpPr>
          <a:xfrm>
            <a:off x="829310" y="4121150"/>
            <a:ext cx="2495550" cy="2284095"/>
            <a:chOff x="1306" y="6490"/>
            <a:chExt cx="3930" cy="3597"/>
          </a:xfrm>
        </p:grpSpPr>
        <p:pic>
          <p:nvPicPr>
            <p:cNvPr id="86020" name="Picture 3"/>
            <p:cNvPicPr>
              <a:picLocks noGrp="1" noChangeAspect="1" noChangeArrowheads="1"/>
            </p:cNvPicPr>
            <p:nvPr>
              <p:custDataLst>
                <p:tags r:id="rId1"/>
              </p:custDataLst>
            </p:nvPr>
          </p:nvPicPr>
          <p:blipFill>
            <a:blip r:embed="rId2"/>
            <a:srcRect l="9886" t="5411" r="9103" b="5589"/>
            <a:stretch>
              <a:fillRect/>
            </a:stretch>
          </p:blipFill>
          <p:spPr>
            <a:xfrm>
              <a:off x="1306" y="6490"/>
              <a:ext cx="3930" cy="3163"/>
            </a:xfrm>
            <a:prstGeom prst="rect">
              <a:avLst/>
            </a:prstGeom>
          </p:spPr>
        </p:pic>
        <p:sp>
          <p:nvSpPr>
            <p:cNvPr id="3" name="文本框 2"/>
            <p:cNvSpPr txBox="1"/>
            <p:nvPr/>
          </p:nvSpPr>
          <p:spPr>
            <a:xfrm>
              <a:off x="2087" y="9653"/>
              <a:ext cx="2369" cy="434"/>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焊工防护鞋</a:t>
              </a:r>
              <a:endParaRPr lang="zh-CN" altLang="en-US" sz="1200">
                <a:latin typeface="宋体" panose="02010600030101010101" pitchFamily="2" charset="-122"/>
                <a:ea typeface="宋体" panose="02010600030101010101" pitchFamily="2" charset="-122"/>
              </a:endParaRPr>
            </a:p>
          </p:txBody>
        </p:sp>
      </p:grpSp>
      <p:pic>
        <p:nvPicPr>
          <p:cNvPr id="11" name="Picture 3" descr="SDC10042"/>
          <p:cNvPicPr>
            <a:picLocks noGrp="1" noChangeAspect="1" noChangeArrowheads="1"/>
          </p:cNvPicPr>
          <p:nvPr/>
        </p:nvPicPr>
        <p:blipFill>
          <a:blip r:embed="rId3"/>
          <a:srcRect/>
          <a:stretch>
            <a:fillRect/>
          </a:stretch>
        </p:blipFill>
        <p:spPr>
          <a:xfrm>
            <a:off x="3853180" y="4121150"/>
            <a:ext cx="2673350" cy="2005330"/>
          </a:xfrm>
          <a:prstGeom prst="rect">
            <a:avLst/>
          </a:prstGeom>
          <a:effectLst>
            <a:outerShdw blurRad="292100" dist="139700" dir="2700000" algn="tl" rotWithShape="0">
              <a:srgbClr val="333333">
                <a:alpha val="65000"/>
              </a:srgbClr>
            </a:outerShdw>
          </a:effectLst>
        </p:spPr>
      </p:pic>
      <p:sp>
        <p:nvSpPr>
          <p:cNvPr id="6" name="文本框 5"/>
          <p:cNvSpPr txBox="1"/>
          <p:nvPr/>
        </p:nvSpPr>
        <p:spPr>
          <a:xfrm>
            <a:off x="4437380" y="6126480"/>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电焊手套</a:t>
            </a:r>
            <a:endParaRPr lang="zh-CN" altLang="en-US" sz="1200">
              <a:latin typeface="宋体" panose="02010600030101010101" pitchFamily="2" charset="-122"/>
              <a:ea typeface="宋体" panose="02010600030101010101" pitchFamily="2" charset="-122"/>
            </a:endParaRPr>
          </a:p>
        </p:txBody>
      </p:sp>
      <p:sp>
        <p:nvSpPr>
          <p:cNvPr id="7" name="文本框 6"/>
          <p:cNvSpPr txBox="1"/>
          <p:nvPr/>
        </p:nvSpPr>
        <p:spPr>
          <a:xfrm>
            <a:off x="7206615" y="6129655"/>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防护面罩</a:t>
            </a:r>
            <a:endParaRPr lang="zh-CN" altLang="en-US" sz="1200">
              <a:latin typeface="宋体" panose="02010600030101010101" pitchFamily="2" charset="-122"/>
              <a:ea typeface="宋体" panose="02010600030101010101" pitchFamily="2" charset="-122"/>
            </a:endParaRPr>
          </a:p>
        </p:txBody>
      </p:sp>
      <p:pic>
        <p:nvPicPr>
          <p:cNvPr id="239617" name="Picture 1"/>
          <p:cNvPicPr>
            <a:picLocks noChangeAspect="1" noChangeArrowheads="1"/>
          </p:cNvPicPr>
          <p:nvPr/>
        </p:nvPicPr>
        <p:blipFill>
          <a:blip r:embed="rId4"/>
          <a:srcRect/>
          <a:stretch>
            <a:fillRect/>
          </a:stretch>
        </p:blipFill>
        <p:spPr bwMode="auto">
          <a:xfrm>
            <a:off x="9672320" y="2665095"/>
            <a:ext cx="2019300" cy="3453130"/>
          </a:xfrm>
          <a:prstGeom prst="rect">
            <a:avLst/>
          </a:prstGeom>
          <a:noFill/>
          <a:ln w="9525">
            <a:noFill/>
            <a:miter lim="800000"/>
            <a:headEnd/>
            <a:tailEnd/>
          </a:ln>
          <a:effectLst/>
        </p:spPr>
      </p:pic>
      <p:sp>
        <p:nvSpPr>
          <p:cNvPr id="8" name="文本框 7"/>
          <p:cNvSpPr txBox="1"/>
          <p:nvPr/>
        </p:nvSpPr>
        <p:spPr>
          <a:xfrm>
            <a:off x="9929495" y="6129655"/>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棉帆布工作服</a:t>
            </a:r>
            <a:endParaRPr lang="zh-CN" altLang="en-US" sz="1200">
              <a:latin typeface="宋体" panose="02010600030101010101" pitchFamily="2" charset="-122"/>
              <a:ea typeface="宋体" panose="02010600030101010101" pitchFamily="2" charset="-122"/>
            </a:endParaRPr>
          </a:p>
        </p:txBody>
      </p:sp>
      <p:pic>
        <p:nvPicPr>
          <p:cNvPr id="9" name="图片 8"/>
          <p:cNvPicPr>
            <a:picLocks noChangeAspect="1"/>
          </p:cNvPicPr>
          <p:nvPr>
            <p:custDataLst>
              <p:tags r:id="rId5"/>
            </p:custDataLst>
          </p:nvPr>
        </p:nvPicPr>
        <p:blipFill>
          <a:blip r:embed="rId6"/>
          <a:stretch>
            <a:fillRect/>
          </a:stretch>
        </p:blipFill>
        <p:spPr>
          <a:xfrm>
            <a:off x="7054850" y="3521710"/>
            <a:ext cx="2221230" cy="25965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职业健康管理</a:t>
            </a:r>
            <a:endParaRPr lang="zh-CN" altLang="en-US"/>
          </a:p>
        </p:txBody>
      </p:sp>
      <p:sp>
        <p:nvSpPr>
          <p:cNvPr id="3" name="文本框 2"/>
          <p:cNvSpPr txBox="1"/>
          <p:nvPr/>
        </p:nvSpPr>
        <p:spPr>
          <a:xfrm>
            <a:off x="1186180" y="1011555"/>
            <a:ext cx="7499350" cy="1753235"/>
          </a:xfrm>
          <a:prstGeom prst="rect">
            <a:avLst/>
          </a:prstGeom>
          <a:noFill/>
        </p:spPr>
        <p:txBody>
          <a:bodyPr wrap="square" rtlCol="0" anchor="t">
            <a:spAutoFit/>
          </a:bodyPr>
          <a:p>
            <a:pPr lvl="0" algn="l">
              <a:lnSpc>
                <a:spcPct val="150000"/>
              </a:lnSpc>
              <a:buClrTx/>
              <a:buSzTx/>
              <a:buFontTx/>
            </a:pPr>
            <a:r>
              <a:rPr lang="zh-CN" altLang="en-US">
                <a:sym typeface="+mn-ea"/>
              </a:rPr>
              <a:t>6.0.5 锅炉、压力容器及管道安装工配备劳动防护用品应符合下列规定:</a:t>
            </a:r>
            <a:endParaRPr lang="zh-CN" altLang="en-US">
              <a:sym typeface="+mn-ea"/>
            </a:endParaRPr>
          </a:p>
          <a:p>
            <a:pPr lvl="0" algn="l">
              <a:lnSpc>
                <a:spcPct val="150000"/>
              </a:lnSpc>
              <a:buClrTx/>
              <a:buSzTx/>
              <a:buFontTx/>
            </a:pPr>
            <a:r>
              <a:rPr lang="zh-CN" altLang="en-US">
                <a:sym typeface="+mn-ea"/>
              </a:rPr>
              <a:t>1 锅炉、压力容器安装工及管道安装工应配备紧口工作服和保护足趾安全鞋；在强光环境条件作业时，应配备有色防护眼镜；</a:t>
            </a:r>
            <a:endParaRPr lang="zh-CN" altLang="en-US">
              <a:sym typeface="+mn-ea"/>
            </a:endParaRPr>
          </a:p>
          <a:p>
            <a:pPr lvl="0" algn="l">
              <a:lnSpc>
                <a:spcPct val="150000"/>
              </a:lnSpc>
              <a:buClrTx/>
              <a:buSzTx/>
              <a:buFontTx/>
            </a:pPr>
            <a:r>
              <a:rPr lang="zh-CN" altLang="en-US">
                <a:sym typeface="+mn-ea"/>
              </a:rPr>
              <a:t>2</a:t>
            </a:r>
            <a:r>
              <a:rPr lang="en-US" altLang="zh-CN">
                <a:sym typeface="+mn-ea"/>
              </a:rPr>
              <a:t> </a:t>
            </a:r>
            <a:r>
              <a:rPr lang="zh-CN" altLang="en-US">
                <a:sym typeface="+mn-ea"/>
              </a:rPr>
              <a:t>在地下或潮湿场所作业时，应配备紧口工作服、绝缘鞋和绝缘手套。</a:t>
            </a:r>
            <a:endParaRPr lang="zh-CN" altLang="en-US">
              <a:sym typeface="+mn-ea"/>
            </a:endParaRPr>
          </a:p>
        </p:txBody>
      </p:sp>
      <p:sp>
        <p:nvSpPr>
          <p:cNvPr id="4" name="文本框 3"/>
          <p:cNvSpPr txBox="1"/>
          <p:nvPr/>
        </p:nvSpPr>
        <p:spPr>
          <a:xfrm>
            <a:off x="1186180" y="2679700"/>
            <a:ext cx="7040880" cy="1708785"/>
          </a:xfrm>
          <a:prstGeom prst="rect">
            <a:avLst/>
          </a:prstGeom>
          <a:noFill/>
        </p:spPr>
        <p:txBody>
          <a:bodyPr wrap="square" rtlCol="0" anchor="t">
            <a:noAutofit/>
          </a:bodyPr>
          <a:p>
            <a:pPr lvl="0" algn="l">
              <a:lnSpc>
                <a:spcPct val="150000"/>
              </a:lnSpc>
              <a:buClrTx/>
              <a:buSzTx/>
              <a:buFontTx/>
            </a:pPr>
            <a:r>
              <a:rPr lang="zh-CN" altLang="en-US">
                <a:sym typeface="+mn-ea"/>
              </a:rPr>
              <a:t>6.0.6 </a:t>
            </a:r>
            <a:r>
              <a:rPr lang="zh-CN" altLang="en-US" b="1">
                <a:sym typeface="+mn-ea"/>
              </a:rPr>
              <a:t>油漆工</a:t>
            </a:r>
            <a:r>
              <a:rPr lang="zh-CN" altLang="en-US">
                <a:sym typeface="+mn-ea"/>
              </a:rPr>
              <a:t>在进行涂剧、喷漆作业时，应配备防静电工作服、防静电鞋、防静电手套、防毒口罩和防护眼镜；进行砂纸打磨作业时，应配备防尘口罩和密闭式防护眼镜。</a:t>
            </a:r>
            <a:endParaRPr lang="zh-CN" altLang="en-US">
              <a:sym typeface="+mn-ea"/>
            </a:endParaRPr>
          </a:p>
        </p:txBody>
      </p:sp>
      <p:pic>
        <p:nvPicPr>
          <p:cNvPr id="56325" name="Picture 4" descr="static"/>
          <p:cNvPicPr>
            <a:picLocks noChangeAspect="1"/>
          </p:cNvPicPr>
          <p:nvPr/>
        </p:nvPicPr>
        <p:blipFill>
          <a:blip r:embed="rId1"/>
          <a:srcRect l="4979" t="5771" r="6117" b="4511"/>
          <a:stretch>
            <a:fillRect/>
          </a:stretch>
        </p:blipFill>
        <p:spPr>
          <a:xfrm>
            <a:off x="1179195" y="4279265"/>
            <a:ext cx="1984375" cy="1717675"/>
          </a:xfrm>
          <a:prstGeom prst="rect">
            <a:avLst/>
          </a:prstGeom>
          <a:noFill/>
          <a:ln w="9525">
            <a:solidFill>
              <a:schemeClr val="accent4">
                <a:lumMod val="75000"/>
              </a:schemeClr>
            </a:solidFill>
          </a:ln>
        </p:spPr>
      </p:pic>
      <p:sp>
        <p:nvSpPr>
          <p:cNvPr id="6" name="文本框 5"/>
          <p:cNvSpPr txBox="1"/>
          <p:nvPr/>
        </p:nvSpPr>
        <p:spPr>
          <a:xfrm>
            <a:off x="1419225" y="5996940"/>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防静电手套</a:t>
            </a:r>
            <a:endParaRPr lang="zh-CN" altLang="en-US" sz="1200">
              <a:latin typeface="宋体" panose="02010600030101010101" pitchFamily="2" charset="-122"/>
              <a:ea typeface="宋体" panose="02010600030101010101" pitchFamily="2" charset="-122"/>
            </a:endParaRPr>
          </a:p>
        </p:txBody>
      </p:sp>
      <p:pic>
        <p:nvPicPr>
          <p:cNvPr id="36873" name="Picture 8" descr="半面具"/>
          <p:cNvPicPr>
            <a:picLocks noChangeAspect="1"/>
          </p:cNvPicPr>
          <p:nvPr/>
        </p:nvPicPr>
        <p:blipFill>
          <a:blip r:embed="rId2"/>
          <a:stretch>
            <a:fillRect/>
          </a:stretch>
        </p:blipFill>
        <p:spPr>
          <a:xfrm>
            <a:off x="3536315" y="4279265"/>
            <a:ext cx="2019935" cy="1715770"/>
          </a:xfrm>
          <a:prstGeom prst="rect">
            <a:avLst/>
          </a:prstGeom>
          <a:noFill/>
          <a:ln w="9525">
            <a:solidFill>
              <a:schemeClr val="accent4">
                <a:lumMod val="75000"/>
              </a:schemeClr>
            </a:solidFill>
          </a:ln>
        </p:spPr>
      </p:pic>
      <p:sp>
        <p:nvSpPr>
          <p:cNvPr id="5" name="文本框 4"/>
          <p:cNvSpPr txBox="1"/>
          <p:nvPr/>
        </p:nvSpPr>
        <p:spPr>
          <a:xfrm>
            <a:off x="3794125" y="5996940"/>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防毒口罩</a:t>
            </a:r>
            <a:endParaRPr lang="zh-CN" altLang="en-US" sz="1200">
              <a:latin typeface="宋体" panose="02010600030101010101" pitchFamily="2" charset="-122"/>
              <a:ea typeface="宋体" panose="02010600030101010101" pitchFamily="2" charset="-122"/>
            </a:endParaRPr>
          </a:p>
        </p:txBody>
      </p:sp>
      <p:pic>
        <p:nvPicPr>
          <p:cNvPr id="23564" name="Picture 2" descr="http://t11.baidu.com/it/u=941640546,2924648356&amp;fm=23&amp;gp=0.jpg"/>
          <p:cNvPicPr>
            <a:picLocks noChangeAspect="1"/>
          </p:cNvPicPr>
          <p:nvPr/>
        </p:nvPicPr>
        <p:blipFill>
          <a:blip r:embed="rId3"/>
          <a:stretch>
            <a:fillRect/>
          </a:stretch>
        </p:blipFill>
        <p:spPr>
          <a:xfrm>
            <a:off x="5928995" y="4279265"/>
            <a:ext cx="2143125" cy="1718310"/>
          </a:xfrm>
          <a:prstGeom prst="rect">
            <a:avLst/>
          </a:prstGeom>
          <a:noFill/>
          <a:ln w="9525">
            <a:solidFill>
              <a:schemeClr val="accent4">
                <a:lumMod val="75000"/>
              </a:schemeClr>
            </a:solidFill>
          </a:ln>
        </p:spPr>
      </p:pic>
      <p:sp>
        <p:nvSpPr>
          <p:cNvPr id="7" name="文本框 6"/>
          <p:cNvSpPr txBox="1"/>
          <p:nvPr/>
        </p:nvSpPr>
        <p:spPr>
          <a:xfrm>
            <a:off x="6248400" y="5997575"/>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防护眼镜</a:t>
            </a:r>
            <a:endParaRPr lang="zh-CN" altLang="en-US" sz="1200">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4"/>
          <a:stretch>
            <a:fillRect/>
          </a:stretch>
        </p:blipFill>
        <p:spPr>
          <a:xfrm>
            <a:off x="8702675" y="1158240"/>
            <a:ext cx="3269615" cy="483933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职业健康管理</a:t>
            </a:r>
            <a:endParaRPr lang="zh-CN" altLang="en-US"/>
          </a:p>
        </p:txBody>
      </p:sp>
      <p:sp>
        <p:nvSpPr>
          <p:cNvPr id="3" name="文本框 2"/>
          <p:cNvSpPr txBox="1"/>
          <p:nvPr/>
        </p:nvSpPr>
        <p:spPr>
          <a:xfrm>
            <a:off x="934720" y="1000125"/>
            <a:ext cx="10389870" cy="1337945"/>
          </a:xfrm>
          <a:prstGeom prst="rect">
            <a:avLst/>
          </a:prstGeom>
          <a:noFill/>
        </p:spPr>
        <p:txBody>
          <a:bodyPr wrap="square" rtlCol="0" anchor="t">
            <a:spAutoFit/>
          </a:bodyPr>
          <a:p>
            <a:pPr lvl="0" algn="l">
              <a:lnSpc>
                <a:spcPct val="150000"/>
              </a:lnSpc>
              <a:buClrTx/>
              <a:buSzTx/>
              <a:buFontTx/>
            </a:pPr>
            <a:r>
              <a:rPr lang="zh-CN" altLang="en-US">
                <a:sym typeface="+mn-ea"/>
              </a:rPr>
              <a:t>6.0.7 </a:t>
            </a:r>
            <a:r>
              <a:rPr lang="zh-CN" altLang="en-US" b="1">
                <a:sym typeface="+mn-ea"/>
              </a:rPr>
              <a:t>普通工</a:t>
            </a:r>
            <a:r>
              <a:rPr lang="zh-CN" altLang="en-US">
                <a:sym typeface="+mn-ea"/>
              </a:rPr>
              <a:t>进行淋灰、筛灰作业时，应配备高腰工作鞋、鞋盖、手套和防尘口罩，并应配备防护眼镜；进行抬、扛物料作业时，应配备垫肩；进行人工挖扩桩孔井下作业时，应配备雨靴、手套和安全绳；进行拆除工程作业时，应配备保护足趾安全鞋和手套。</a:t>
            </a:r>
            <a:endParaRPr lang="zh-CN" altLang="en-US">
              <a:sym typeface="+mn-ea"/>
            </a:endParaRPr>
          </a:p>
        </p:txBody>
      </p:sp>
      <p:sp>
        <p:nvSpPr>
          <p:cNvPr id="4" name="文本框 3"/>
          <p:cNvSpPr txBox="1"/>
          <p:nvPr/>
        </p:nvSpPr>
        <p:spPr>
          <a:xfrm>
            <a:off x="934720" y="2205355"/>
            <a:ext cx="7249795" cy="506730"/>
          </a:xfrm>
          <a:prstGeom prst="rect">
            <a:avLst/>
          </a:prstGeom>
          <a:noFill/>
        </p:spPr>
        <p:txBody>
          <a:bodyPr wrap="square" rtlCol="0" anchor="t">
            <a:spAutoFit/>
          </a:bodyPr>
          <a:p>
            <a:pPr lvl="0" algn="l">
              <a:lnSpc>
                <a:spcPct val="150000"/>
              </a:lnSpc>
              <a:buClrTx/>
              <a:buSzTx/>
              <a:buFontTx/>
            </a:pPr>
            <a:r>
              <a:rPr lang="zh-CN" altLang="en-US">
                <a:sym typeface="+mn-ea"/>
              </a:rPr>
              <a:t>6.0.8 磨石工应配备紧口工作服、绝缘胶靴、绝缘手套和防尘口罩。</a:t>
            </a:r>
            <a:endParaRPr lang="zh-CN" altLang="en-US">
              <a:sym typeface="+mn-ea"/>
            </a:endParaRPr>
          </a:p>
        </p:txBody>
      </p:sp>
      <p:sp>
        <p:nvSpPr>
          <p:cNvPr id="5" name="文本框 4"/>
          <p:cNvSpPr txBox="1"/>
          <p:nvPr/>
        </p:nvSpPr>
        <p:spPr>
          <a:xfrm>
            <a:off x="934720" y="2552065"/>
            <a:ext cx="9832340" cy="1753235"/>
          </a:xfrm>
          <a:prstGeom prst="rect">
            <a:avLst/>
          </a:prstGeom>
          <a:noFill/>
        </p:spPr>
        <p:txBody>
          <a:bodyPr wrap="square" rtlCol="0" anchor="t">
            <a:spAutoFit/>
          </a:bodyPr>
          <a:p>
            <a:pPr lvl="0" algn="l">
              <a:lnSpc>
                <a:spcPct val="150000"/>
              </a:lnSpc>
              <a:buClrTx/>
              <a:buSzTx/>
              <a:buFontTx/>
            </a:pPr>
            <a:r>
              <a:rPr lang="zh-CN" altLang="en-US">
                <a:sym typeface="+mn-ea"/>
              </a:rPr>
              <a:t>6.0.9</a:t>
            </a:r>
            <a:r>
              <a:rPr lang="en-US" altLang="zh-CN">
                <a:sym typeface="+mn-ea"/>
              </a:rPr>
              <a:t> </a:t>
            </a:r>
            <a:r>
              <a:rPr lang="zh-CN" altLang="en-US">
                <a:sym typeface="+mn-ea"/>
              </a:rPr>
              <a:t>防水工配备劳动防护用品应符合下列规定:</a:t>
            </a:r>
            <a:endParaRPr lang="zh-CN" altLang="en-US">
              <a:sym typeface="+mn-ea"/>
            </a:endParaRPr>
          </a:p>
          <a:p>
            <a:pPr lvl="0" algn="l">
              <a:lnSpc>
                <a:spcPct val="150000"/>
              </a:lnSpc>
              <a:buClrTx/>
              <a:buSzTx/>
              <a:buFontTx/>
            </a:pPr>
            <a:r>
              <a:rPr lang="zh-CN" altLang="en-US">
                <a:sym typeface="+mn-ea"/>
              </a:rPr>
              <a:t>1 进行涂刷作业时，应配备防静电工作服、防静电鞋和鞋盖、防护手套、防毒口罩和防护眼镜；</a:t>
            </a:r>
            <a:endParaRPr lang="zh-CN" altLang="en-US">
              <a:sym typeface="+mn-ea"/>
            </a:endParaRPr>
          </a:p>
          <a:p>
            <a:pPr lvl="0" algn="l">
              <a:lnSpc>
                <a:spcPct val="150000"/>
              </a:lnSpc>
              <a:buClrTx/>
              <a:buSzTx/>
              <a:buFontTx/>
            </a:pPr>
            <a:r>
              <a:rPr lang="zh-CN" altLang="en-US">
                <a:sym typeface="+mn-ea"/>
              </a:rPr>
              <a:t>2 进行沥青熔化、运送作业时，应配备防烫工作服、高腰布面胶底防滑鞋和鞋盖、工作帽、耐高温长手套、防毒口罩和防护眼镜。</a:t>
            </a:r>
            <a:endParaRPr lang="zh-CN" altLang="en-US">
              <a:sym typeface="+mn-ea"/>
            </a:endParaRPr>
          </a:p>
        </p:txBody>
      </p:sp>
      <p:pic>
        <p:nvPicPr>
          <p:cNvPr id="6" name="图片 5"/>
          <p:cNvPicPr>
            <a:picLocks noChangeAspect="1"/>
          </p:cNvPicPr>
          <p:nvPr/>
        </p:nvPicPr>
        <p:blipFill>
          <a:blip r:embed="rId1"/>
          <a:stretch>
            <a:fillRect/>
          </a:stretch>
        </p:blipFill>
        <p:spPr>
          <a:xfrm>
            <a:off x="1068070" y="4305300"/>
            <a:ext cx="2484120" cy="2000885"/>
          </a:xfrm>
          <a:prstGeom prst="rect">
            <a:avLst/>
          </a:prstGeom>
        </p:spPr>
      </p:pic>
      <p:sp>
        <p:nvSpPr>
          <p:cNvPr id="7" name="文本框 6"/>
          <p:cNvSpPr txBox="1"/>
          <p:nvPr/>
        </p:nvSpPr>
        <p:spPr>
          <a:xfrm>
            <a:off x="1558290" y="6306185"/>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垫肩</a:t>
            </a:r>
            <a:endParaRPr lang="zh-CN" altLang="en-US" sz="1200">
              <a:latin typeface="宋体" panose="02010600030101010101" pitchFamily="2" charset="-122"/>
              <a:ea typeface="宋体" panose="02010600030101010101" pitchFamily="2" charset="-122"/>
            </a:endParaRPr>
          </a:p>
        </p:txBody>
      </p:sp>
      <p:pic>
        <p:nvPicPr>
          <p:cNvPr id="8" name="图片 7"/>
          <p:cNvPicPr>
            <a:picLocks noChangeAspect="1"/>
          </p:cNvPicPr>
          <p:nvPr/>
        </p:nvPicPr>
        <p:blipFill>
          <a:blip r:embed="rId2"/>
          <a:stretch>
            <a:fillRect/>
          </a:stretch>
        </p:blipFill>
        <p:spPr>
          <a:xfrm>
            <a:off x="3993515" y="4305300"/>
            <a:ext cx="2324100" cy="2007870"/>
          </a:xfrm>
          <a:prstGeom prst="rect">
            <a:avLst/>
          </a:prstGeom>
        </p:spPr>
      </p:pic>
      <p:sp>
        <p:nvSpPr>
          <p:cNvPr id="9" name="文本框 8"/>
          <p:cNvSpPr txBox="1"/>
          <p:nvPr/>
        </p:nvSpPr>
        <p:spPr>
          <a:xfrm>
            <a:off x="4403725" y="6306185"/>
            <a:ext cx="1504315" cy="275590"/>
          </a:xfrm>
          <a:prstGeom prst="rect">
            <a:avLst/>
          </a:prstGeom>
          <a:noFill/>
        </p:spPr>
        <p:txBody>
          <a:bodyPr wrap="square" rtlCol="0">
            <a:spAutoFit/>
          </a:bodyPr>
          <a:p>
            <a:pPr algn="ctr"/>
            <a:r>
              <a:rPr lang="zh-CN" altLang="en-US" sz="1200">
                <a:latin typeface="宋体" panose="02010600030101010101" pitchFamily="2" charset="-122"/>
                <a:ea typeface="宋体" panose="02010600030101010101" pitchFamily="2" charset="-122"/>
              </a:rPr>
              <a:t>保护足趾的钢包头</a:t>
            </a:r>
            <a:endParaRPr lang="zh-CN" altLang="en-US" sz="1200">
              <a:latin typeface="宋体" panose="02010600030101010101" pitchFamily="2" charset="-122"/>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占位符 1"/>
          <p:cNvSpPr>
            <a:spLocks noGrp="1"/>
          </p:cNvSpPr>
          <p:nvPr>
            <p:ph type="body" sz="quarter" idx="11"/>
          </p:nvPr>
        </p:nvSpPr>
        <p:spPr/>
        <p:txBody>
          <a:bodyPr/>
          <a:p>
            <a:r>
              <a:rPr lang="zh-CN" altLang="en-US"/>
              <a:t>职业健康管理</a:t>
            </a:r>
            <a:endParaRPr lang="zh-CN" altLang="en-US"/>
          </a:p>
        </p:txBody>
      </p:sp>
      <p:sp>
        <p:nvSpPr>
          <p:cNvPr id="3" name="文本框 2"/>
          <p:cNvSpPr txBox="1"/>
          <p:nvPr/>
        </p:nvSpPr>
        <p:spPr>
          <a:xfrm>
            <a:off x="1029970" y="971550"/>
            <a:ext cx="10556240" cy="1753235"/>
          </a:xfrm>
          <a:prstGeom prst="rect">
            <a:avLst/>
          </a:prstGeom>
          <a:noFill/>
        </p:spPr>
        <p:txBody>
          <a:bodyPr wrap="square" rtlCol="0" anchor="t">
            <a:spAutoFit/>
          </a:bodyPr>
          <a:p>
            <a:pPr lvl="0" algn="l">
              <a:lnSpc>
                <a:spcPct val="150000"/>
              </a:lnSpc>
              <a:buClrTx/>
              <a:buSzTx/>
              <a:buFontTx/>
            </a:pPr>
            <a:r>
              <a:rPr lang="zh-CN" altLang="en-US">
                <a:sym typeface="+mn-ea"/>
              </a:rPr>
              <a:t>6.0.10 钳工、铆工、通风工配备劳动防护用品应符合下列规定:</a:t>
            </a:r>
            <a:endParaRPr lang="zh-CN" altLang="en-US">
              <a:sym typeface="+mn-ea"/>
            </a:endParaRPr>
          </a:p>
          <a:p>
            <a:pPr lvl="0" algn="l">
              <a:lnSpc>
                <a:spcPct val="150000"/>
              </a:lnSpc>
              <a:buClrTx/>
              <a:buSzTx/>
              <a:buFontTx/>
            </a:pPr>
            <a:r>
              <a:rPr lang="zh-CN" altLang="en-US">
                <a:sym typeface="+mn-ea"/>
              </a:rPr>
              <a:t>1 使用锉刀、刮刀、錾子、扁铲等工具进行作业时，应配备紧口工作服和防护眼镜；</a:t>
            </a:r>
            <a:endParaRPr lang="zh-CN" altLang="en-US">
              <a:sym typeface="+mn-ea"/>
            </a:endParaRPr>
          </a:p>
          <a:p>
            <a:pPr lvl="0" algn="l">
              <a:lnSpc>
                <a:spcPct val="150000"/>
              </a:lnSpc>
              <a:buClrTx/>
              <a:buSzTx/>
              <a:buFontTx/>
            </a:pPr>
            <a:r>
              <a:rPr lang="zh-CN" altLang="en-US">
                <a:sym typeface="+mn-ea"/>
              </a:rPr>
              <a:t>2 进行剔凿作业时，应配备手套和防护眼镜；进行搬抬作业时，应配备保护足趾安全鞋和手套；</a:t>
            </a:r>
            <a:endParaRPr lang="zh-CN" altLang="en-US">
              <a:sym typeface="+mn-ea"/>
            </a:endParaRPr>
          </a:p>
          <a:p>
            <a:pPr lvl="0" algn="l">
              <a:lnSpc>
                <a:spcPct val="150000"/>
              </a:lnSpc>
              <a:buClrTx/>
              <a:buSzTx/>
              <a:buFontTx/>
            </a:pPr>
            <a:r>
              <a:rPr lang="zh-CN" altLang="en-US">
                <a:sym typeface="+mn-ea"/>
              </a:rPr>
              <a:t>3 进行石棉、玻璃棉等含小毒材料作业时，应配备防异物工作服、防尘口罩、风帽、风镜和薄膜手套。</a:t>
            </a:r>
            <a:endParaRPr lang="zh-CN" altLang="en-US">
              <a:sym typeface="+mn-ea"/>
            </a:endParaRPr>
          </a:p>
        </p:txBody>
      </p:sp>
      <p:sp>
        <p:nvSpPr>
          <p:cNvPr id="4" name="文本框 3"/>
          <p:cNvSpPr txBox="1"/>
          <p:nvPr/>
        </p:nvSpPr>
        <p:spPr>
          <a:xfrm>
            <a:off x="1029970" y="2656840"/>
            <a:ext cx="10445750" cy="922020"/>
          </a:xfrm>
          <a:prstGeom prst="rect">
            <a:avLst/>
          </a:prstGeom>
          <a:noFill/>
        </p:spPr>
        <p:txBody>
          <a:bodyPr wrap="square" rtlCol="0" anchor="t">
            <a:spAutoFit/>
          </a:bodyPr>
          <a:p>
            <a:pPr lvl="0" algn="l">
              <a:lnSpc>
                <a:spcPct val="150000"/>
              </a:lnSpc>
              <a:buClrTx/>
              <a:buSzTx/>
              <a:buFontTx/>
            </a:pPr>
            <a:r>
              <a:rPr lang="zh-CN" altLang="en-US">
                <a:sym typeface="+mn-ea"/>
              </a:rPr>
              <a:t>6.0.11 电梯、起重机械安装拆卸工进行安装、拆卸和维修作业时，应配备紧口工作服、保护足趾安全鞋和手套。</a:t>
            </a:r>
            <a:endParaRPr lang="zh-CN" altLang="en-US">
              <a:sym typeface="+mn-ea"/>
            </a:endParaRPr>
          </a:p>
        </p:txBody>
      </p:sp>
      <p:sp>
        <p:nvSpPr>
          <p:cNvPr id="5" name="文本框 4"/>
          <p:cNvSpPr txBox="1"/>
          <p:nvPr/>
        </p:nvSpPr>
        <p:spPr>
          <a:xfrm>
            <a:off x="1068070" y="3519805"/>
            <a:ext cx="10408285" cy="922020"/>
          </a:xfrm>
          <a:prstGeom prst="rect">
            <a:avLst/>
          </a:prstGeom>
          <a:noFill/>
        </p:spPr>
        <p:txBody>
          <a:bodyPr wrap="square" rtlCol="0" anchor="t">
            <a:spAutoFit/>
          </a:bodyPr>
          <a:p>
            <a:pPr lvl="0" algn="l">
              <a:lnSpc>
                <a:spcPct val="150000"/>
              </a:lnSpc>
              <a:buClrTx/>
              <a:buSzTx/>
              <a:buFontTx/>
            </a:pPr>
            <a:r>
              <a:rPr lang="zh-CN" altLang="en-US">
                <a:sym typeface="+mn-ea"/>
              </a:rPr>
              <a:t>6.0.12 进行电钻、砂轮等手持电动工具作业时，应配备绝缘鞋、绝缘手套和防护眼镜；进行可能飞溅渣屑的机械设备作业时，应配备防护眼镜。</a:t>
            </a:r>
            <a:endParaRPr lang="zh-CN" altLang="en-US">
              <a:sym typeface="+mn-ea"/>
            </a:endParaRPr>
          </a:p>
        </p:txBody>
      </p:sp>
    </p:spTree>
  </p:cSld>
  <p:clrMapOvr>
    <a:masterClrMapping/>
  </p:clrMapOvr>
  <mc:AlternateContent xmlns:mc="http://schemas.openxmlformats.org/markup-compatibility/2006">
    <mc:Choice xmlns:p14="http://schemas.microsoft.com/office/powerpoint/2010/main" Requires="p14">
      <p:transition p14:dur="500">
        <p:randomBar/>
      </p:transition>
    </mc:Choice>
    <mc:Fallback>
      <p:transition>
        <p:randomBar/>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47.xml><?xml version="1.0" encoding="utf-8"?>
<p:tagLst xmlns:p="http://schemas.openxmlformats.org/presentationml/2006/main">
  <p:tag name="KSO_WM_UNIT_PLACING_PICTURE_USER_VIEWPORT" val="{&quot;height&quot;:6776,&quot;width&quot;:11539.392125984252}"/>
</p:tagLst>
</file>

<file path=ppt/tags/tag48.xml><?xml version="1.0" encoding="utf-8"?>
<p:tagLst xmlns:p="http://schemas.openxmlformats.org/presentationml/2006/main">
  <p:tag name="KSO_WM_UNIT_PLACING_PICTURE_USER_VIEWPORT" val="{&quot;height&quot;:6776,&quot;width&quot;:11539.392125984252}"/>
</p:tagLst>
</file>

<file path=ppt/tags/tag49.xml><?xml version="1.0" encoding="utf-8"?>
<p:tagLst xmlns:p="http://schemas.openxmlformats.org/presentationml/2006/main">
  <p:tag name="KSO_WM_UNIT_PLACING_PICTURE_USER_VIEWPORT" val="{&quot;height&quot;:16905,&quot;width&quot;:14310}"/>
</p:tagLst>
</file>

<file path=ppt/tags/tag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50.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1.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2.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3.xml><?xml version="1.0" encoding="utf-8"?>
<p:tagLst xmlns:p="http://schemas.openxmlformats.org/presentationml/2006/main">
  <p:tag name="KSO_WM_UNIT_TABLE_BEAUTIFY" val="smartTable{cceee599-4c74-4cf7-97e9-08b0958d7671}"/>
  <p:tag name="TABLE_ENDDRAG_ORIGIN_RECT" val="850*366"/>
  <p:tag name="TABLE_ENDDRAG_RECT" val="55*116*850*366"/>
</p:tagLst>
</file>

<file path=ppt/tags/tag54.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5.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6.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7.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8.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59.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0.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1.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2.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3.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4.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5.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6.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7.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8.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69.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1.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2.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3.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4.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5.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6.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7.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8.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79.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TABLE_BEAUTIFY" val="smartTable{cceee599-4c74-4cf7-97e9-08b0958d7671}"/>
  <p:tag name="TABLE_ENDDRAG_ORIGIN_RECT" val="637*276"/>
  <p:tag name="TABLE_ENDDRAG_RECT" val="41*87*637*276"/>
</p:tagLst>
</file>

<file path=ppt/tags/tag81.xml><?xml version="1.0" encoding="utf-8"?>
<p:tagLst xmlns:p="http://schemas.openxmlformats.org/presentationml/2006/main">
  <p:tag name="KSO_WM_UNIT_TABLE_BEAUTIFY" val="smartTable{8688ff3a-25ba-437c-91ff-d76faac4d5b9}"/>
  <p:tag name="TABLE_ENDDRAG_ORIGIN_RECT" val="384*89"/>
  <p:tag name="TABLE_ENDDRAG_RECT" val="489*139*384*89"/>
</p:tagLst>
</file>

<file path=ppt/tags/tag82.xml><?xml version="1.0" encoding="utf-8"?>
<p:tagLst xmlns:p="http://schemas.openxmlformats.org/presentationml/2006/main">
  <p:tag name="KSO_WM_UNIT_TABLE_BEAUTIFY" val="smartTable{e8ad6ea9-88e7-4bf7-8920-c578df45cf1b}"/>
  <p:tag name="TABLE_ENDDRAG_ORIGIN_RECT" val="301*262"/>
  <p:tag name="TABLE_ENDDRAG_RECT" val="623*266*301*262"/>
</p:tagLst>
</file>

<file path=ppt/tags/tag83.xml><?xml version="1.0" encoding="utf-8"?>
<p:tagLst xmlns:p="http://schemas.openxmlformats.org/presentationml/2006/main">
  <p:tag name="KSO_WM_UNIT_PLACING_PICTURE_USER_VIEWPORT" val="{&quot;height&quot;:4185,&quot;width&quot;:7680}"/>
</p:tagLst>
</file>

<file path=ppt/tags/tag84.xml><?xml version="1.0" encoding="utf-8"?>
<p:tagLst xmlns:p="http://schemas.openxmlformats.org/presentationml/2006/main">
  <p:tag name="KSO_WM_UNIT_TABLE_BEAUTIFY" val="smartTable{eeb5e858-092b-450b-a205-cc2a27cb83b0}"/>
  <p:tag name="TABLE_ENDDRAG_ORIGIN_RECT" val="608*150"/>
  <p:tag name="TABLE_ENDDRAG_RECT" val="122*277*608*150"/>
</p:tagLst>
</file>

<file path=ppt/tags/tag85.xml><?xml version="1.0" encoding="utf-8"?>
<p:tagLst xmlns:p="http://schemas.openxmlformats.org/presentationml/2006/main">
  <p:tag name="KSO_WM_UNIT_TABLE_BEAUTIFY" val="smartTable{981f0512-86a4-4f03-ada3-fdb4653479e5}"/>
</p:tagLst>
</file>

<file path=ppt/tags/tag86.xml><?xml version="1.0" encoding="utf-8"?>
<p:tagLst xmlns:p="http://schemas.openxmlformats.org/presentationml/2006/main">
  <p:tag name="KSO_WM_UNIT_TABLE_BEAUTIFY" val="smartTable{69c6b2ed-827f-40ae-85b7-753bea83293b}"/>
</p:tagLst>
</file>

<file path=ppt/tags/tag87.xml><?xml version="1.0" encoding="utf-8"?>
<p:tagLst xmlns:p="http://schemas.openxmlformats.org/presentationml/2006/main">
  <p:tag name="KSO_WM_UNIT_PLACING_PICTURE_USER_VIEWPORT" val="{&quot;height&quot;:4875.5905511811025,&quot;width&quot;:7318.182677165354}"/>
</p:tagLst>
</file>

<file path=ppt/tags/tag88.xml><?xml version="1.0" encoding="utf-8"?>
<p:tagLst xmlns:p="http://schemas.openxmlformats.org/presentationml/2006/main">
  <p:tag name="KSO_WM_UNIT_PLACING_PICTURE_USER_VIEWPORT" val="{&quot;height&quot;:3742.5007874015746,&quot;width&quot;:4650}"/>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PLACING_PICTURE_USER_VIEWPORT" val="{&quot;height&quot;:3408,&quot;width&quot;:4129}"/>
</p:tagLst>
</file>

<file path=ppt/tags/tag91.xml><?xml version="1.0" encoding="utf-8"?>
<p:tagLst xmlns:p="http://schemas.openxmlformats.org/presentationml/2006/main">
  <p:tag name="COMMONDATA" val="eyJoZGlkIjoiN2YzNjBkOTgyNWQ1YTMxYzM3MzMwNWFiODNmOWIzYWMifQ=="/>
  <p:tag name="FULLTEXTBEAUTIFYED" val="1"/>
  <p:tag name="KSO_WPP_MARK_KEY" val="acfecf48-d536-4721-a958-61ad353a2157"/>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3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5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6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4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5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6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8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29209</Words>
  <Application>WPS 演示</Application>
  <PresentationFormat>宽屏</PresentationFormat>
  <Paragraphs>1960</Paragraphs>
  <Slides>105</Slides>
  <Notes>4</Notes>
  <HiddenSlides>0</HiddenSlides>
  <MMClips>0</MMClips>
  <ScaleCrop>false</ScaleCrop>
  <HeadingPairs>
    <vt:vector size="8" baseType="variant">
      <vt:variant>
        <vt:lpstr>已用的字体</vt:lpstr>
      </vt:variant>
      <vt:variant>
        <vt:i4>27</vt:i4>
      </vt:variant>
      <vt:variant>
        <vt:lpstr>主题</vt:lpstr>
      </vt:variant>
      <vt:variant>
        <vt:i4>11</vt:i4>
      </vt:variant>
      <vt:variant>
        <vt:lpstr>嵌入 OLE 服务器</vt:lpstr>
      </vt:variant>
      <vt:variant>
        <vt:i4>1</vt:i4>
      </vt:variant>
      <vt:variant>
        <vt:lpstr>幻灯片标题</vt:lpstr>
      </vt:variant>
      <vt:variant>
        <vt:i4>105</vt:i4>
      </vt:variant>
    </vt:vector>
  </HeadingPairs>
  <TitlesOfParts>
    <vt:vector size="144" baseType="lpstr">
      <vt:lpstr>Arial</vt:lpstr>
      <vt:lpstr>宋体</vt:lpstr>
      <vt:lpstr>Wingdings</vt:lpstr>
      <vt:lpstr>思源黑体 CN Bold</vt:lpstr>
      <vt:lpstr>微软雅黑</vt:lpstr>
      <vt:lpstr>Wingdings</vt:lpstr>
      <vt:lpstr>思源宋体 CN Heavy</vt:lpstr>
      <vt:lpstr>思源黑体 CN Normal</vt:lpstr>
      <vt:lpstr>思源宋体 CN</vt:lpstr>
      <vt:lpstr>思源黑体 CN Regular</vt:lpstr>
      <vt:lpstr>微软雅黑 Light</vt:lpstr>
      <vt:lpstr>黑体</vt:lpstr>
      <vt:lpstr>仿宋</vt:lpstr>
      <vt:lpstr>楷体</vt:lpstr>
      <vt:lpstr>方正兰亭超细黑简体</vt:lpstr>
      <vt:lpstr>Calibri</vt:lpstr>
      <vt:lpstr>华文细黑</vt:lpstr>
      <vt:lpstr>思源黑体 CN Heavy</vt:lpstr>
      <vt:lpstr>Arial Unicode MS</vt:lpstr>
      <vt:lpstr>楷体_GB2312</vt:lpstr>
      <vt:lpstr>新宋体</vt:lpstr>
      <vt:lpstr>Segoe UI</vt:lpstr>
      <vt:lpstr>Times New Roman</vt:lpstr>
      <vt:lpstr>华文楷体</vt:lpstr>
      <vt:lpstr>Cambria</vt:lpstr>
      <vt:lpstr>Calibri</vt:lpstr>
      <vt:lpstr>字魂59号-创粗黑</vt:lpstr>
      <vt:lpstr>Office 主题​​</vt:lpstr>
      <vt:lpstr>1_Office 主题​​</vt:lpstr>
      <vt:lpstr>23_Office 主题​​</vt:lpstr>
      <vt:lpstr>15_Office 主题​​</vt:lpstr>
      <vt:lpstr>16_Office 主题​​</vt:lpstr>
      <vt:lpstr>24_Office 主题​​</vt:lpstr>
      <vt:lpstr>25_Office 主题​​</vt:lpstr>
      <vt:lpstr>26_Office 主题​​</vt:lpstr>
      <vt:lpstr>28_Office 主题​​</vt:lpstr>
      <vt:lpstr>31_Office 主题​​</vt:lpstr>
      <vt:lpstr>默认设计模板</vt:lpstr>
      <vt:lpstr>Word.Document.8</vt:lpstr>
      <vt:lpstr>PowerPoint 演示文稿</vt:lpstr>
      <vt:lpstr>01</vt:lpstr>
      <vt:lpstr>规范出台背景</vt:lpstr>
      <vt:lpstr>PowerPoint 演示文稿</vt:lpstr>
      <vt:lpstr>PowerPoint 演示文稿</vt:lpstr>
      <vt:lpstr>PowerPoint 演示文稿</vt:lpstr>
      <vt:lpstr>PowerPoint 演示文稿</vt:lpstr>
      <vt:lpstr>PowerPoint 演示文稿</vt:lpstr>
      <vt:lpstr>PowerPoint 演示文稿</vt:lpstr>
      <vt:lpstr>相关规范废止强制性条文一览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新规范主要内容及条文详解</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规范出台后的启示</vt:lpstr>
      <vt:lpstr>掌握安全卫生与职业健康管理的主要依据</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迷途小书童</cp:lastModifiedBy>
  <cp:revision>342</cp:revision>
  <dcterms:created xsi:type="dcterms:W3CDTF">2019-06-19T02:08:00Z</dcterms:created>
  <dcterms:modified xsi:type="dcterms:W3CDTF">2023-04-08T00:33:19Z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92881DC2CBD54365A721A399D1A86F61</vt:lpwstr>
  </property>
</Properties>
</file>